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5"/>
  </p:notesMasterIdLst>
  <p:handoutMasterIdLst>
    <p:handoutMasterId r:id="rId36"/>
  </p:handoutMasterIdLst>
  <p:sldIdLst>
    <p:sldId id="266" r:id="rId5"/>
    <p:sldId id="287" r:id="rId6"/>
    <p:sldId id="301" r:id="rId7"/>
    <p:sldId id="279" r:id="rId8"/>
    <p:sldId id="281" r:id="rId9"/>
    <p:sldId id="280" r:id="rId10"/>
    <p:sldId id="278" r:id="rId11"/>
    <p:sldId id="299" r:id="rId12"/>
    <p:sldId id="268" r:id="rId13"/>
    <p:sldId id="275" r:id="rId14"/>
    <p:sldId id="276" r:id="rId15"/>
    <p:sldId id="272" r:id="rId16"/>
    <p:sldId id="283" r:id="rId17"/>
    <p:sldId id="273" r:id="rId18"/>
    <p:sldId id="282" r:id="rId19"/>
    <p:sldId id="288" r:id="rId20"/>
    <p:sldId id="289" r:id="rId21"/>
    <p:sldId id="290" r:id="rId22"/>
    <p:sldId id="291" r:id="rId23"/>
    <p:sldId id="292" r:id="rId24"/>
    <p:sldId id="302" r:id="rId25"/>
    <p:sldId id="285" r:id="rId26"/>
    <p:sldId id="293" r:id="rId27"/>
    <p:sldId id="274" r:id="rId28"/>
    <p:sldId id="298" r:id="rId29"/>
    <p:sldId id="270" r:id="rId30"/>
    <p:sldId id="295" r:id="rId31"/>
    <p:sldId id="300" r:id="rId32"/>
    <p:sldId id="269" r:id="rId33"/>
    <p:sldId id="29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1D304F"/>
    <a:srgbClr val="4EBE98"/>
    <a:srgbClr val="C9DE8F"/>
    <a:srgbClr val="FFFFFF"/>
    <a:srgbClr val="45AE5C"/>
    <a:srgbClr val="CDA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4829" autoAdjust="0"/>
  </p:normalViewPr>
  <p:slideViewPr>
    <p:cSldViewPr>
      <p:cViewPr>
        <p:scale>
          <a:sx n="60" d="100"/>
          <a:sy n="60" d="100"/>
        </p:scale>
        <p:origin x="-1618" y="-139"/>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29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E00A81-F5D0-4523-AB75-2CB9EE10F537}" type="datetimeFigureOut">
              <a:rPr lang="en-US" smtClean="0"/>
              <a:t>10/19/2015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6F514E-DBD6-4089-A5AF-C9D50B2B2AC2}" type="slidenum">
              <a:rPr lang="en-US" smtClean="0"/>
              <a:t>‹#›</a:t>
            </a:fld>
            <a:endParaRPr lang="en-US"/>
          </a:p>
        </p:txBody>
      </p:sp>
    </p:spTree>
    <p:extLst>
      <p:ext uri="{BB962C8B-B14F-4D97-AF65-F5344CB8AC3E}">
        <p14:creationId xmlns:p14="http://schemas.microsoft.com/office/powerpoint/2010/main" val="17346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58AA83-B69C-410A-B8EE-743F1B052471}" type="datetimeFigureOut">
              <a:rPr lang="en-US" smtClean="0"/>
              <a:pPr/>
              <a:t>10/19/2015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711AC9-5891-4ACF-8D2D-62B15FE07609}" type="slidenum">
              <a:rPr lang="en-US" smtClean="0"/>
              <a:pPr/>
              <a:t>‹#›</a:t>
            </a:fld>
            <a:endParaRPr lang="en-US" dirty="0"/>
          </a:p>
        </p:txBody>
      </p:sp>
    </p:spTree>
    <p:extLst>
      <p:ext uri="{BB962C8B-B14F-4D97-AF65-F5344CB8AC3E}">
        <p14:creationId xmlns:p14="http://schemas.microsoft.com/office/powerpoint/2010/main" val="34611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flu/protect/vaccine/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8</a:t>
            </a:fld>
            <a:endParaRPr lang="en-US" dirty="0"/>
          </a:p>
        </p:txBody>
      </p:sp>
    </p:spTree>
    <p:extLst>
      <p:ext uri="{BB962C8B-B14F-4D97-AF65-F5344CB8AC3E}">
        <p14:creationId xmlns:p14="http://schemas.microsoft.com/office/powerpoint/2010/main" val="367899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ffectLst/>
              </a:rPr>
              <a:t>HPV vaccines are given as a series of three shots over 6 months to protect against HPV infection and the health problems that HPV infection can cause. </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21</a:t>
            </a:fld>
            <a:endParaRPr lang="en-US" dirty="0"/>
          </a:p>
        </p:txBody>
      </p:sp>
    </p:spTree>
    <p:extLst>
      <p:ext uri="{BB962C8B-B14F-4D97-AF65-F5344CB8AC3E}">
        <p14:creationId xmlns:p14="http://schemas.microsoft.com/office/powerpoint/2010/main" val="40404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t>In the male population,</a:t>
            </a:r>
            <a:r>
              <a:rPr lang="en-US" baseline="0" dirty="0" smtClean="0"/>
              <a:t> HPV vaccine can be given up to the age of 26 years for those persons with certain risk factors the include </a:t>
            </a:r>
            <a:r>
              <a:rPr lang="en-US" dirty="0" smtClean="0"/>
              <a:t> for gay and bisexual young men (or any young man who has sex with men) and also for young men with compromised immune systems (including HIV).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22</a:t>
            </a:fld>
            <a:endParaRPr lang="en-US" dirty="0"/>
          </a:p>
        </p:txBody>
      </p:sp>
    </p:spTree>
    <p:extLst>
      <p:ext uri="{BB962C8B-B14F-4D97-AF65-F5344CB8AC3E}">
        <p14:creationId xmlns:p14="http://schemas.microsoft.com/office/powerpoint/2010/main" val="129199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timing of flu is very unpredictable and can vary in different parts of the country and from season to season. Most seasonal flu activity typically occurs between October and May. Flu activity most commonly peaks in the United States between December and February.</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12</a:t>
            </a:fld>
            <a:endParaRPr lang="en-US" dirty="0"/>
          </a:p>
        </p:txBody>
      </p:sp>
    </p:spTree>
    <p:extLst>
      <p:ext uri="{BB962C8B-B14F-4D97-AF65-F5344CB8AC3E}">
        <p14:creationId xmlns:p14="http://schemas.microsoft.com/office/powerpoint/2010/main" val="416488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It’s not possible to predict what this flu season will be like. Flu seasons are unpredictable in a number of ways. While flu spreads every year, the timing, severity, and length of the season varies from one year to another.</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13</a:t>
            </a:fld>
            <a:endParaRPr lang="en-US" dirty="0"/>
          </a:p>
        </p:txBody>
      </p:sp>
    </p:spTree>
    <p:extLst>
      <p:ext uri="{BB962C8B-B14F-4D97-AF65-F5344CB8AC3E}">
        <p14:creationId xmlns:p14="http://schemas.microsoft.com/office/powerpoint/2010/main" val="352749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CDC recommends a yearly </a:t>
            </a:r>
            <a:r>
              <a:rPr lang="en-US" dirty="0" smtClean="0">
                <a:effectLst/>
                <a:hlinkClick r:id="rId3"/>
              </a:rPr>
              <a:t>flu vaccine</a:t>
            </a:r>
            <a:r>
              <a:rPr lang="en-US" dirty="0" smtClean="0">
                <a:effectLst/>
              </a:rPr>
              <a:t> for everyone 6 months of age and older as the first and most important step in protecting against this serious disease. People should begin getting vaccinated soon after flu vaccine becomes available, ideally by October, to ensure that as many people as possible are protected before flu season begins. However, as long as flu viruses are circulating in the community, it’s not too late to get vaccinated</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14</a:t>
            </a:fld>
            <a:endParaRPr lang="en-US" dirty="0"/>
          </a:p>
        </p:txBody>
      </p:sp>
    </p:spTree>
    <p:extLst>
      <p:ext uri="{BB962C8B-B14F-4D97-AF65-F5344CB8AC3E}">
        <p14:creationId xmlns:p14="http://schemas.microsoft.com/office/powerpoint/2010/main" val="290633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timing of vaccine availability depends on when production is completed. If everything goes as indicated by manufacturers, shipments may begin as early as July or August and continue throughout September and October until all of the vaccine is distributed.</a:t>
            </a:r>
          </a:p>
          <a:p>
            <a:endParaRPr lang="en-US" dirty="0" smtClean="0"/>
          </a:p>
          <a:p>
            <a:r>
              <a:rPr lang="en-US" dirty="0" smtClean="0"/>
              <a:t>Two</a:t>
            </a:r>
            <a:r>
              <a:rPr lang="en-US" baseline="0" dirty="0" smtClean="0"/>
              <a:t> types of influenza vaccine are available in the United States, Inactivated influenza vaccine and live attenuated influenza vaccines</a:t>
            </a:r>
            <a:endParaRPr lang="en-US" dirty="0" smtClean="0"/>
          </a:p>
          <a:p>
            <a:endParaRPr lang="en-US" dirty="0" smtClean="0"/>
          </a:p>
          <a:p>
            <a:r>
              <a:rPr lang="en-US" dirty="0" smtClean="0"/>
              <a:t>All of the 2015-2016 influenza vaccine is made to protect against the following three viruses:</a:t>
            </a:r>
          </a:p>
          <a:p>
            <a:r>
              <a:rPr lang="en-US" dirty="0" smtClean="0"/>
              <a:t>•an A/California/7/2009 (H1N1)pdm09-like virus</a:t>
            </a:r>
          </a:p>
          <a:p>
            <a:r>
              <a:rPr lang="en-US" dirty="0" smtClean="0"/>
              <a:t>•an A/Switzerland/9715293/2013 (H3N2)-like virus</a:t>
            </a:r>
          </a:p>
          <a:p>
            <a:r>
              <a:rPr lang="en-US" dirty="0" smtClean="0"/>
              <a:t>•a B/Phuket/3073/2013-like virus. (This is a B/Yamagata lineage virus)</a:t>
            </a:r>
          </a:p>
          <a:p>
            <a:endParaRPr lang="en-US" dirty="0" smtClean="0"/>
          </a:p>
          <a:p>
            <a:r>
              <a:rPr lang="en-US" dirty="0" smtClean="0">
                <a:effectLst/>
              </a:rPr>
              <a:t>Fluzone Intradermal® is approved for use in adults aged 18 through 64 years of age</a:t>
            </a:r>
            <a:endParaRPr lang="en-US" dirty="0" smtClean="0"/>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15</a:t>
            </a:fld>
            <a:endParaRPr lang="en-US" dirty="0"/>
          </a:p>
        </p:txBody>
      </p:sp>
    </p:spTree>
    <p:extLst>
      <p:ext uri="{BB962C8B-B14F-4D97-AF65-F5344CB8AC3E}">
        <p14:creationId xmlns:p14="http://schemas.microsoft.com/office/powerpoint/2010/main" val="326079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16</a:t>
            </a:fld>
            <a:endParaRPr lang="en-US" dirty="0"/>
          </a:p>
        </p:txBody>
      </p:sp>
    </p:spTree>
    <p:extLst>
      <p:ext uri="{BB962C8B-B14F-4D97-AF65-F5344CB8AC3E}">
        <p14:creationId xmlns:p14="http://schemas.microsoft.com/office/powerpoint/2010/main" val="419830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2015-2016 influenza vaccine is made to protect against the following three viruses:</a:t>
            </a:r>
          </a:p>
          <a:p>
            <a:r>
              <a:rPr lang="en-US" dirty="0" smtClean="0"/>
              <a:t>•an A/California/7/2009 (H1N1)pdm09-like virus</a:t>
            </a:r>
          </a:p>
          <a:p>
            <a:r>
              <a:rPr lang="en-US" dirty="0" smtClean="0"/>
              <a:t>•an A/Switzerland/9715293/2013 (H3N2)-like virus</a:t>
            </a:r>
          </a:p>
          <a:p>
            <a:r>
              <a:rPr lang="en-US" dirty="0" smtClean="0"/>
              <a:t>•a B/Phuket/3073/2013-like virus. (This is a B/Yamagata lineage virus)</a:t>
            </a:r>
          </a:p>
          <a:p>
            <a:endParaRPr lang="en-US" dirty="0" smtClean="0"/>
          </a:p>
          <a:p>
            <a:r>
              <a:rPr lang="en-US" dirty="0" smtClean="0"/>
              <a:t>Some of the 2015-2016 flu vaccine is quadrivalent vaccine and also protects against an additional B virus (B/Brisbane/60/2008-like virus). This is a B/Victoria lineage virus.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17</a:t>
            </a:fld>
            <a:endParaRPr lang="en-US" dirty="0"/>
          </a:p>
        </p:txBody>
      </p:sp>
    </p:spTree>
    <p:extLst>
      <p:ext uri="{BB962C8B-B14F-4D97-AF65-F5344CB8AC3E}">
        <p14:creationId xmlns:p14="http://schemas.microsoft.com/office/powerpoint/2010/main" val="165568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HPV is short for human papillomavirus and is a group of more than 150 related viruses. Some other HPV types can lead to cancer, especially cervical cancer. There are more than 40 HPV types that can infect the genital areas of males and females. But there are vaccines that can prevent infection with the most common types of HPV.</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18</a:t>
            </a:fld>
            <a:endParaRPr lang="en-US" dirty="0"/>
          </a:p>
        </p:txBody>
      </p:sp>
    </p:spTree>
    <p:extLst>
      <p:ext uri="{BB962C8B-B14F-4D97-AF65-F5344CB8AC3E}">
        <p14:creationId xmlns:p14="http://schemas.microsoft.com/office/powerpoint/2010/main" val="143888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HPV vaccines offer the best protection to girls and boys who receive all three vaccine doses and have time to develop an immune response before being sexually active with an</a:t>
            </a:r>
          </a:p>
          <a:p>
            <a:r>
              <a:rPr lang="en-US" dirty="0" smtClean="0">
                <a:effectLst/>
              </a:rPr>
              <a:t>another person. That's why HPV vaccination is recommended for preteen girls and boys at age 11 or 12 years.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20</a:t>
            </a:fld>
            <a:endParaRPr lang="en-US" dirty="0"/>
          </a:p>
        </p:txBody>
      </p:sp>
    </p:spTree>
    <p:extLst>
      <p:ext uri="{BB962C8B-B14F-4D97-AF65-F5344CB8AC3E}">
        <p14:creationId xmlns:p14="http://schemas.microsoft.com/office/powerpoint/2010/main" val="4276603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828800"/>
            <a:ext cx="7851648" cy="1828800"/>
          </a:xfrm>
          <a:ln>
            <a:noFill/>
          </a:ln>
        </p:spPr>
        <p:txBody>
          <a:bodyPr vert="horz" tIns="0" rIns="18288" bIns="0" anchor="ctr" anchorCtr="0">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1D304F"/>
                </a:solidFill>
                <a:effectLst>
                  <a:outerShdw blurRad="38100" dist="25400" dir="5400000" algn="tl" rotWithShape="0">
                    <a:srgbClr val="C9DE8F">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810000"/>
            <a:ext cx="7854696" cy="1447800"/>
          </a:xfrm>
        </p:spPr>
        <p:txBody>
          <a:bodyPr lIns="0" rIns="18288"/>
          <a:lstStyle>
            <a:lvl1pPr marL="0" marR="45720" indent="0" algn="ctr">
              <a:buNone/>
              <a:defRPr>
                <a:solidFill>
                  <a:srgbClr val="1D304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152401" y="5801501"/>
            <a:ext cx="1981200" cy="980299"/>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5622635"/>
            <a:ext cx="1467491" cy="112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j-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Footer Placeholder 21"/>
          <p:cNvSpPr txBox="1">
            <a:spLocks/>
          </p:cNvSpPr>
          <p:nvPr userDrawn="1"/>
        </p:nvSpPr>
        <p:spPr>
          <a:xfrm>
            <a:off x="19594" y="30480"/>
            <a:ext cx="91694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81CE0B4-D7B7-4EC9-90E8-89DCFDB729B9}" type="slidenum">
              <a:rPr lang="en-US" smtClean="0">
                <a:solidFill>
                  <a:schemeClr val="tx2"/>
                </a:solidFill>
              </a:rPr>
              <a:pPr algn="l"/>
              <a:t>‹#›</a:t>
            </a:fld>
            <a:endParaRPr lang="en-US" dirty="0">
              <a:solidFill>
                <a:schemeClr val="tx2"/>
              </a:solidFill>
            </a:endParaRP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437CCBC-7BA6-4899-9BFC-3FA38F3C77F0}" type="slidenum">
              <a:rPr lang="en-US" smtClean="0"/>
              <a:pPr/>
              <a:t>‹#›</a:t>
            </a:fld>
            <a:endParaRPr lang="en-US" dirty="0"/>
          </a:p>
        </p:txBody>
      </p:sp>
      <p:sp>
        <p:nvSpPr>
          <p:cNvPr id="10" name="Footer Placeholder 21"/>
          <p:cNvSpPr txBox="1">
            <a:spLocks/>
          </p:cNvSpPr>
          <p:nvPr userDrawn="1"/>
        </p:nvSpPr>
        <p:spPr>
          <a:xfrm>
            <a:off x="19594" y="30480"/>
            <a:ext cx="91694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81CE0B4-D7B7-4EC9-90E8-89DCFDB729B9}" type="slidenum">
              <a:rPr lang="en-US" smtClean="0">
                <a:solidFill>
                  <a:schemeClr val="tx2"/>
                </a:solidFill>
              </a:rPr>
              <a:pPr algn="l"/>
              <a:t>‹#›</a:t>
            </a:fld>
            <a:endParaRPr lang="en-US" dirty="0">
              <a:solidFill>
                <a:schemeClr val="tx2"/>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dirty="0" smtClean="0"/>
          </a:p>
        </p:txBody>
      </p:sp>
      <p:sp>
        <p:nvSpPr>
          <p:cNvPr id="6" name="Footer Placeholder 21"/>
          <p:cNvSpPr txBox="1">
            <a:spLocks/>
          </p:cNvSpPr>
          <p:nvPr userDrawn="1"/>
        </p:nvSpPr>
        <p:spPr>
          <a:xfrm>
            <a:off x="19594" y="30480"/>
            <a:ext cx="91694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81CE0B4-D7B7-4EC9-90E8-89DCFDB729B9}" type="slidenum">
              <a:rPr lang="en-US" smtClean="0">
                <a:solidFill>
                  <a:schemeClr val="tx2"/>
                </a:solidFill>
              </a:rPr>
              <a:pPr algn="l"/>
              <a:t>‹#›</a:t>
            </a:fld>
            <a:endParaRPr lang="en-US" dirty="0">
              <a:solidFill>
                <a:schemeClr val="tx2"/>
              </a:solidFill>
            </a:endParaRPr>
          </a:p>
        </p:txBody>
      </p:sp>
    </p:spTree>
    <p:extLst>
      <p:ext uri="{BB962C8B-B14F-4D97-AF65-F5344CB8AC3E}">
        <p14:creationId xmlns:p14="http://schemas.microsoft.com/office/powerpoint/2010/main" val="15222356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D304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544211" y="0"/>
            <a:ext cx="460931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C9DE8F"/>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62000"/>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Freeform 14"/>
          <p:cNvSpPr>
            <a:spLocks/>
          </p:cNvSpPr>
          <p:nvPr userDrawn="1"/>
        </p:nvSpPr>
        <p:spPr bwMode="auto">
          <a:xfrm>
            <a:off x="6193119" y="-7144"/>
            <a:ext cx="2982111" cy="31194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1D304F">
                  <a:shade val="30000"/>
                  <a:satMod val="115000"/>
                </a:srgbClr>
              </a:gs>
              <a:gs pos="50000">
                <a:srgbClr val="1D304F">
                  <a:shade val="67500"/>
                  <a:satMod val="115000"/>
                </a:srgbClr>
              </a:gs>
              <a:gs pos="100000">
                <a:srgbClr val="1D304F">
                  <a:shade val="100000"/>
                  <a:satMod val="115000"/>
                </a:srgbClr>
              </a:gs>
            </a:gsLst>
            <a:lin ang="5400000" scaled="1"/>
            <a:tileRect/>
          </a:gradFill>
          <a:ln w="9525" cap="flat" cmpd="sng" algn="ctr">
            <a:solidFill>
              <a:srgbClr val="1D304F"/>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4" name="Group 3"/>
          <p:cNvGrpSpPr/>
          <p:nvPr userDrawn="1"/>
        </p:nvGrpSpPr>
        <p:grpSpPr>
          <a:xfrm>
            <a:off x="-152400" y="188976"/>
            <a:ext cx="9448800" cy="725424"/>
            <a:chOff x="113157" y="142322"/>
            <a:chExt cx="9183276" cy="725424"/>
          </a:xfrm>
        </p:grpSpPr>
        <p:grpSp>
          <p:nvGrpSpPr>
            <p:cNvPr id="3" name="Group 2"/>
            <p:cNvGrpSpPr/>
            <p:nvPr userDrawn="1"/>
          </p:nvGrpSpPr>
          <p:grpSpPr>
            <a:xfrm>
              <a:off x="113157" y="218522"/>
              <a:ext cx="9183276" cy="649224"/>
              <a:chOff x="113157" y="218522"/>
              <a:chExt cx="9183276" cy="649224"/>
            </a:xfrm>
          </p:grpSpPr>
          <p:sp>
            <p:nvSpPr>
              <p:cNvPr id="13" name="Freeform 12"/>
              <p:cNvSpPr>
                <a:spLocks/>
              </p:cNvSpPr>
              <p:nvPr/>
            </p:nvSpPr>
            <p:spPr bwMode="auto">
              <a:xfrm rot="21435692">
                <a:off x="113157" y="218894"/>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12700" cap="flat" cmpd="sng" algn="ctr">
                <a:solidFill>
                  <a:srgbClr val="4EBE98"/>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rot="21435692">
                <a:off x="133383" y="2185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28575" cap="flat" cmpd="sng" algn="ctr">
                <a:solidFill>
                  <a:srgbClr val="CDA47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2" name="Freeform 11"/>
            <p:cNvSpPr>
              <a:spLocks/>
            </p:cNvSpPr>
            <p:nvPr/>
          </p:nvSpPr>
          <p:spPr bwMode="auto">
            <a:xfrm rot="21435692">
              <a:off x="123072" y="1423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2700" cap="flat" cmpd="sng" algn="ctr">
              <a:solidFill>
                <a:srgbClr val="45AE5C"/>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Lst>
  <p:timing>
    <p:tnLst>
      <p:par>
        <p:cTn id="1" dur="indefinite" restart="never" nodeType="tmRoot"/>
      </p:par>
    </p:tnLst>
  </p:timing>
  <p:hf sldNum="0" hdr="0" dt="0"/>
  <p:txStyles>
    <p:titleStyle>
      <a:lvl1pPr algn="l" rtl="0" eaLnBrk="1" latinLnBrk="0" hangingPunct="1">
        <a:spcBef>
          <a:spcPct val="0"/>
        </a:spcBef>
        <a:buNone/>
        <a:defRPr kumimoji="0" sz="5000" b="1" kern="1200">
          <a:ln>
            <a:noFill/>
          </a:ln>
          <a:solidFill>
            <a:srgbClr val="1D304F"/>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flu/about/season/flu-season-2015-2016.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vaccines/schedules/index.html" TargetMode="External"/><Relationship Id="rId2" Type="http://schemas.openxmlformats.org/officeDocument/2006/relationships/hyperlink" Target="http://www.cdc.gov/vaccines/default.htm" TargetMode="External"/><Relationship Id="rId1" Type="http://schemas.openxmlformats.org/officeDocument/2006/relationships/slideLayout" Target="../slideLayouts/slideLayout2.xml"/><Relationship Id="rId4" Type="http://schemas.openxmlformats.org/officeDocument/2006/relationships/hyperlink" Target="http://chfs.ky.gov/ki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hpv/vaccine.html" TargetMode="External"/><Relationship Id="rId2" Type="http://schemas.openxmlformats.org/officeDocument/2006/relationships/hyperlink" Target="http://www.cdc.gov/flu/protect/vaccine/index.htm" TargetMode="External"/><Relationship Id="rId1" Type="http://schemas.openxmlformats.org/officeDocument/2006/relationships/slideLayout" Target="../slideLayouts/slideLayout2.xml"/><Relationship Id="rId4" Type="http://schemas.openxmlformats.org/officeDocument/2006/relationships/hyperlink" Target="http://www.cdc.gov/vaccines/vpd-vac/pertussis/default.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Protection </a:t>
            </a:r>
            <a:r>
              <a:rPr lang="en-US" dirty="0" smtClean="0"/>
              <a:t>Through </a:t>
            </a:r>
            <a:r>
              <a:rPr lang="en-US" dirty="0"/>
              <a:t>Immunizations </a:t>
            </a:r>
          </a:p>
        </p:txBody>
      </p:sp>
      <p:sp>
        <p:nvSpPr>
          <p:cNvPr id="3" name="Subtitle 2"/>
          <p:cNvSpPr>
            <a:spLocks noGrp="1"/>
          </p:cNvSpPr>
          <p:nvPr>
            <p:ph type="subTitle" idx="1"/>
          </p:nvPr>
        </p:nvSpPr>
        <p:spPr>
          <a:xfrm>
            <a:off x="533400" y="4038600"/>
            <a:ext cx="7854696" cy="1524000"/>
          </a:xfrm>
        </p:spPr>
        <p:txBody>
          <a:bodyPr>
            <a:normAutofit fontScale="92500" lnSpcReduction="10000"/>
          </a:bodyPr>
          <a:lstStyle/>
          <a:p>
            <a:r>
              <a:rPr lang="en-US" b="1" dirty="0" err="1" smtClean="0"/>
              <a:t>Troi</a:t>
            </a:r>
            <a:r>
              <a:rPr lang="en-US" b="1" dirty="0" smtClean="0"/>
              <a:t> Cunningham, RN</a:t>
            </a:r>
          </a:p>
          <a:p>
            <a:r>
              <a:rPr lang="en-US" b="1" dirty="0" smtClean="0"/>
              <a:t>Kentucky Immunization Program</a:t>
            </a:r>
          </a:p>
          <a:p>
            <a:r>
              <a:rPr lang="en-US" b="1" dirty="0" smtClean="0"/>
              <a:t>October 2015</a:t>
            </a:r>
            <a:endParaRPr lang="en-US" b="1" dirty="0"/>
          </a:p>
        </p:txBody>
      </p:sp>
    </p:spTree>
    <p:extLst>
      <p:ext uri="{BB962C8B-B14F-4D97-AF65-F5344CB8AC3E}">
        <p14:creationId xmlns:p14="http://schemas.microsoft.com/office/powerpoint/2010/main" val="423996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1"/>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6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400" dirty="0" smtClean="0"/>
              <a:t>Adult Vaccines…</a:t>
            </a:r>
            <a:endParaRPr lang="en-US" sz="4400" dirty="0"/>
          </a:p>
        </p:txBody>
      </p:sp>
      <p:sp>
        <p:nvSpPr>
          <p:cNvPr id="3" name="Content Placeholder 2"/>
          <p:cNvSpPr>
            <a:spLocks noGrp="1"/>
          </p:cNvSpPr>
          <p:nvPr>
            <p:ph sz="half" idx="1"/>
          </p:nvPr>
        </p:nvSpPr>
        <p:spPr/>
        <p:txBody>
          <a:bodyPr/>
          <a:lstStyle/>
          <a:p>
            <a:r>
              <a:rPr lang="en-US" sz="3200" dirty="0"/>
              <a:t>Seasonal Influenza</a:t>
            </a:r>
          </a:p>
          <a:p>
            <a:r>
              <a:rPr lang="en-US" sz="3200" dirty="0"/>
              <a:t>Pneumococcal    </a:t>
            </a:r>
          </a:p>
          <a:p>
            <a:r>
              <a:rPr lang="en-US" sz="3200" dirty="0"/>
              <a:t>Zoster (Shingles)</a:t>
            </a:r>
          </a:p>
          <a:p>
            <a:r>
              <a:rPr lang="en-US" sz="3200" dirty="0"/>
              <a:t>Hepatitis B</a:t>
            </a:r>
          </a:p>
          <a:p>
            <a:r>
              <a:rPr lang="en-US" sz="3200" dirty="0" smtClean="0"/>
              <a:t>Tdap/Td</a:t>
            </a:r>
          </a:p>
          <a:p>
            <a:r>
              <a:rPr lang="en-US" sz="3200" dirty="0"/>
              <a:t>HPV (human        papillomavirus)</a:t>
            </a:r>
          </a:p>
          <a:p>
            <a:endParaRPr lang="en-US" sz="3200" dirty="0">
              <a:solidFill>
                <a:srgbClr val="FF0000"/>
              </a:solidFill>
            </a:endParaRPr>
          </a:p>
          <a:p>
            <a:endParaRPr lang="en-US" dirty="0"/>
          </a:p>
        </p:txBody>
      </p:sp>
      <p:sp>
        <p:nvSpPr>
          <p:cNvPr id="4" name="Content Placeholder 3"/>
          <p:cNvSpPr>
            <a:spLocks noGrp="1"/>
          </p:cNvSpPr>
          <p:nvPr>
            <p:ph sz="half" idx="2"/>
          </p:nvPr>
        </p:nvSpPr>
        <p:spPr/>
        <p:txBody>
          <a:bodyPr>
            <a:normAutofit/>
          </a:bodyPr>
          <a:lstStyle/>
          <a:p>
            <a:r>
              <a:rPr lang="en-US" sz="3200" dirty="0"/>
              <a:t>Meningococcal </a:t>
            </a:r>
          </a:p>
          <a:p>
            <a:r>
              <a:rPr lang="en-US" sz="3200" dirty="0"/>
              <a:t>Hep A</a:t>
            </a:r>
          </a:p>
          <a:p>
            <a:r>
              <a:rPr lang="en-US" sz="3200" dirty="0" smtClean="0"/>
              <a:t>Varicella</a:t>
            </a:r>
          </a:p>
          <a:p>
            <a:r>
              <a:rPr lang="en-US" sz="3200" dirty="0"/>
              <a:t>MMR (measles, mumps, rubella)</a:t>
            </a:r>
          </a:p>
          <a:p>
            <a:endParaRPr lang="en-US" sz="3200" dirty="0"/>
          </a:p>
          <a:p>
            <a:endParaRPr lang="en-US" sz="3200" dirty="0"/>
          </a:p>
        </p:txBody>
      </p:sp>
    </p:spTree>
    <p:extLst>
      <p:ext uri="{BB962C8B-B14F-4D97-AF65-F5344CB8AC3E}">
        <p14:creationId xmlns:p14="http://schemas.microsoft.com/office/powerpoint/2010/main" val="66639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Influenza</a:t>
            </a:r>
            <a:endParaRPr lang="en-US" dirty="0"/>
          </a:p>
        </p:txBody>
      </p:sp>
      <p:sp>
        <p:nvSpPr>
          <p:cNvPr id="4" name="TextBox 3"/>
          <p:cNvSpPr txBox="1"/>
          <p:nvPr/>
        </p:nvSpPr>
        <p:spPr>
          <a:xfrm>
            <a:off x="1981199" y="5044746"/>
            <a:ext cx="5181601" cy="923330"/>
          </a:xfrm>
          <a:prstGeom prst="rect">
            <a:avLst/>
          </a:prstGeom>
          <a:noFill/>
        </p:spPr>
        <p:txBody>
          <a:bodyPr wrap="square" rtlCol="0">
            <a:spAutoFit/>
          </a:bodyPr>
          <a:lstStyle/>
          <a:p>
            <a:r>
              <a:rPr lang="en-US" dirty="0"/>
              <a:t>This photo shows how the </a:t>
            </a:r>
            <a:r>
              <a:rPr lang="en-US" dirty="0" smtClean="0"/>
              <a:t>respiratory secretions can </a:t>
            </a:r>
            <a:r>
              <a:rPr lang="en-US" dirty="0"/>
              <a:t>spread </a:t>
            </a:r>
            <a:r>
              <a:rPr lang="en-US" dirty="0" smtClean="0"/>
              <a:t>when someone coughs or sneezes.  What if this person had influenza?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676400"/>
            <a:ext cx="4952999" cy="3120390"/>
          </a:xfrm>
        </p:spPr>
      </p:pic>
    </p:spTree>
    <p:extLst>
      <p:ext uri="{BB962C8B-B14F-4D97-AF65-F5344CB8AC3E}">
        <p14:creationId xmlns:p14="http://schemas.microsoft.com/office/powerpoint/2010/main" val="342978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68231016"/>
              </p:ext>
            </p:extLst>
          </p:nvPr>
        </p:nvGraphicFramePr>
        <p:xfrm>
          <a:off x="457200" y="1935163"/>
          <a:ext cx="7696200" cy="3566160"/>
        </p:xfrm>
        <a:graphic>
          <a:graphicData uri="http://schemas.openxmlformats.org/drawingml/2006/table">
            <a:tbl>
              <a:tblPr firstRow="1" bandRow="1">
                <a:tableStyleId>{5C22544A-7EE6-4342-B048-85BDC9FD1C3A}</a:tableStyleId>
              </a:tblPr>
              <a:tblGrid>
                <a:gridCol w="1981200"/>
                <a:gridCol w="2438400"/>
                <a:gridCol w="3276600"/>
              </a:tblGrid>
              <a:tr h="370840">
                <a:tc>
                  <a:txBody>
                    <a:bodyPr/>
                    <a:lstStyle/>
                    <a:p>
                      <a:pPr algn="ctr"/>
                      <a:r>
                        <a:rPr lang="en-US" sz="2400" dirty="0" smtClean="0"/>
                        <a:t>Age Groups</a:t>
                      </a:r>
                      <a:endParaRPr lang="en-US" sz="2400" dirty="0"/>
                    </a:p>
                  </a:txBody>
                  <a:tcPr/>
                </a:tc>
                <a:tc>
                  <a:txBody>
                    <a:bodyPr/>
                    <a:lstStyle/>
                    <a:p>
                      <a:pPr algn="ctr"/>
                      <a:r>
                        <a:rPr lang="en-US" sz="2400" dirty="0" smtClean="0"/>
                        <a:t>Lab Confirmed</a:t>
                      </a:r>
                      <a:r>
                        <a:rPr lang="en-US" sz="2400" baseline="0" dirty="0" smtClean="0"/>
                        <a:t> Cases</a:t>
                      </a:r>
                      <a:endParaRPr lang="en-US" sz="2400" dirty="0"/>
                    </a:p>
                  </a:txBody>
                  <a:tcPr/>
                </a:tc>
                <a:tc>
                  <a:txBody>
                    <a:bodyPr/>
                    <a:lstStyle/>
                    <a:p>
                      <a:pPr algn="ctr"/>
                      <a:r>
                        <a:rPr lang="en-US" sz="2400" dirty="0" smtClean="0"/>
                        <a:t>Influenza</a:t>
                      </a:r>
                      <a:r>
                        <a:rPr lang="en-US" sz="2400" baseline="0" dirty="0" smtClean="0"/>
                        <a:t> related Deaths </a:t>
                      </a:r>
                      <a:endParaRPr lang="en-US" sz="2400" dirty="0"/>
                    </a:p>
                  </a:txBody>
                  <a:tcPr/>
                </a:tc>
              </a:tr>
              <a:tr h="370840">
                <a:tc>
                  <a:txBody>
                    <a:bodyPr/>
                    <a:lstStyle/>
                    <a:p>
                      <a:r>
                        <a:rPr lang="en-US" sz="2400" dirty="0" smtClean="0"/>
                        <a:t>0-12 years</a:t>
                      </a:r>
                      <a:endParaRPr lang="en-US" sz="2400" dirty="0"/>
                    </a:p>
                  </a:txBody>
                  <a:tcPr/>
                </a:tc>
                <a:tc>
                  <a:txBody>
                    <a:bodyPr/>
                    <a:lstStyle/>
                    <a:p>
                      <a:pPr algn="ctr"/>
                      <a:r>
                        <a:rPr lang="en-US" sz="2400" dirty="0" smtClean="0"/>
                        <a:t>118</a:t>
                      </a:r>
                      <a:endParaRPr lang="en-US" sz="2400" dirty="0"/>
                    </a:p>
                  </a:txBody>
                  <a:tcPr/>
                </a:tc>
                <a:tc>
                  <a:txBody>
                    <a:bodyPr/>
                    <a:lstStyle/>
                    <a:p>
                      <a:pPr algn="ctr"/>
                      <a:r>
                        <a:rPr lang="en-US" sz="2400" dirty="0" smtClean="0"/>
                        <a:t>2</a:t>
                      </a:r>
                      <a:endParaRPr lang="en-US" sz="2400" dirty="0"/>
                    </a:p>
                  </a:txBody>
                  <a:tcPr/>
                </a:tc>
              </a:tr>
              <a:tr h="370840">
                <a:tc>
                  <a:txBody>
                    <a:bodyPr/>
                    <a:lstStyle/>
                    <a:p>
                      <a:r>
                        <a:rPr lang="en-US" sz="2400" dirty="0" smtClean="0"/>
                        <a:t>13-18 years</a:t>
                      </a:r>
                      <a:endParaRPr lang="en-US" sz="2400" dirty="0"/>
                    </a:p>
                  </a:txBody>
                  <a:tcPr/>
                </a:tc>
                <a:tc>
                  <a:txBody>
                    <a:bodyPr/>
                    <a:lstStyle/>
                    <a:p>
                      <a:pPr algn="ctr"/>
                      <a:r>
                        <a:rPr lang="en-US" sz="2400" dirty="0" smtClean="0"/>
                        <a:t>32</a:t>
                      </a:r>
                      <a:endParaRPr lang="en-US" sz="2400" dirty="0"/>
                    </a:p>
                  </a:txBody>
                  <a:tcPr/>
                </a:tc>
                <a:tc>
                  <a:txBody>
                    <a:bodyPr/>
                    <a:lstStyle/>
                    <a:p>
                      <a:pPr algn="ctr"/>
                      <a:r>
                        <a:rPr lang="en-US" sz="2400" dirty="0" smtClean="0"/>
                        <a:t>1</a:t>
                      </a:r>
                      <a:endParaRPr lang="en-US" sz="2400" dirty="0"/>
                    </a:p>
                  </a:txBody>
                  <a:tcPr/>
                </a:tc>
              </a:tr>
              <a:tr h="370840">
                <a:tc>
                  <a:txBody>
                    <a:bodyPr/>
                    <a:lstStyle/>
                    <a:p>
                      <a:r>
                        <a:rPr lang="en-US" sz="2400" dirty="0" smtClean="0"/>
                        <a:t>19-35 years</a:t>
                      </a:r>
                      <a:endParaRPr lang="en-US" sz="2400" dirty="0"/>
                    </a:p>
                  </a:txBody>
                  <a:tcPr/>
                </a:tc>
                <a:tc>
                  <a:txBody>
                    <a:bodyPr/>
                    <a:lstStyle/>
                    <a:p>
                      <a:pPr algn="ctr"/>
                      <a:r>
                        <a:rPr lang="en-US" sz="2400" dirty="0" smtClean="0"/>
                        <a:t>473</a:t>
                      </a:r>
                      <a:endParaRPr lang="en-US" sz="2400" dirty="0"/>
                    </a:p>
                  </a:txBody>
                  <a:tcPr/>
                </a:tc>
                <a:tc>
                  <a:txBody>
                    <a:bodyPr/>
                    <a:lstStyle/>
                    <a:p>
                      <a:pPr algn="ctr"/>
                      <a:r>
                        <a:rPr lang="en-US" sz="2400" dirty="0" smtClean="0"/>
                        <a:t>15</a:t>
                      </a:r>
                      <a:endParaRPr lang="en-US" sz="2400" dirty="0"/>
                    </a:p>
                  </a:txBody>
                  <a:tcPr/>
                </a:tc>
              </a:tr>
              <a:tr h="370840">
                <a:tc>
                  <a:txBody>
                    <a:bodyPr/>
                    <a:lstStyle/>
                    <a:p>
                      <a:r>
                        <a:rPr lang="en-US" sz="2400" dirty="0" smtClean="0"/>
                        <a:t>&gt;65</a:t>
                      </a:r>
                      <a:endParaRPr lang="en-US" sz="2400" dirty="0"/>
                    </a:p>
                  </a:txBody>
                  <a:tcPr/>
                </a:tc>
                <a:tc>
                  <a:txBody>
                    <a:bodyPr/>
                    <a:lstStyle/>
                    <a:p>
                      <a:pPr algn="ctr"/>
                      <a:r>
                        <a:rPr lang="en-US" sz="2400" dirty="0" smtClean="0"/>
                        <a:t>411</a:t>
                      </a:r>
                      <a:endParaRPr lang="en-US" sz="2400" dirty="0"/>
                    </a:p>
                  </a:txBody>
                  <a:tcPr/>
                </a:tc>
                <a:tc>
                  <a:txBody>
                    <a:bodyPr/>
                    <a:lstStyle/>
                    <a:p>
                      <a:pPr algn="ctr"/>
                      <a:r>
                        <a:rPr lang="en-US" sz="2400" dirty="0" smtClean="0"/>
                        <a:t>81</a:t>
                      </a:r>
                      <a:endParaRPr lang="en-US" sz="2400" dirty="0"/>
                    </a:p>
                  </a:txBody>
                  <a:tcPr/>
                </a:tc>
              </a:tr>
              <a:tr h="370840">
                <a:tc>
                  <a:txBody>
                    <a:bodyPr/>
                    <a:lstStyle/>
                    <a:p>
                      <a:r>
                        <a:rPr lang="en-US" sz="2400" dirty="0" smtClean="0"/>
                        <a:t>Unknown</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0</a:t>
                      </a:r>
                      <a:endParaRPr lang="en-US" sz="2400" dirty="0"/>
                    </a:p>
                  </a:txBody>
                  <a:tcPr/>
                </a:tc>
              </a:tr>
              <a:tr h="370840">
                <a:tc>
                  <a:txBody>
                    <a:bodyPr/>
                    <a:lstStyle/>
                    <a:p>
                      <a:r>
                        <a:rPr lang="en-US" sz="2400" dirty="0" smtClean="0"/>
                        <a:t>Total</a:t>
                      </a:r>
                      <a:endParaRPr lang="en-US" sz="2400" dirty="0"/>
                    </a:p>
                  </a:txBody>
                  <a:tcPr/>
                </a:tc>
                <a:tc>
                  <a:txBody>
                    <a:bodyPr/>
                    <a:lstStyle/>
                    <a:p>
                      <a:pPr algn="ctr"/>
                      <a:r>
                        <a:rPr lang="en-US" sz="2400" dirty="0" smtClean="0"/>
                        <a:t>1045</a:t>
                      </a:r>
                      <a:endParaRPr lang="en-US" sz="2400" dirty="0"/>
                    </a:p>
                  </a:txBody>
                  <a:tcPr/>
                </a:tc>
                <a:tc>
                  <a:txBody>
                    <a:bodyPr/>
                    <a:lstStyle/>
                    <a:p>
                      <a:pPr algn="ctr"/>
                      <a:r>
                        <a:rPr lang="en-US" sz="2400" dirty="0" smtClean="0"/>
                        <a:t>99</a:t>
                      </a:r>
                      <a:endParaRPr lang="en-US" sz="2400" dirty="0"/>
                    </a:p>
                  </a:txBody>
                  <a:tcPr/>
                </a:tc>
              </a:tr>
            </a:tbl>
          </a:graphicData>
        </a:graphic>
      </p:graphicFrame>
      <p:sp>
        <p:nvSpPr>
          <p:cNvPr id="4" name="Title 3"/>
          <p:cNvSpPr>
            <a:spLocks noGrp="1"/>
          </p:cNvSpPr>
          <p:nvPr>
            <p:ph type="title"/>
          </p:nvPr>
        </p:nvSpPr>
        <p:spPr>
          <a:xfrm>
            <a:off x="457200" y="762000"/>
            <a:ext cx="8229600" cy="838200"/>
          </a:xfrm>
        </p:spPr>
        <p:txBody>
          <a:bodyPr/>
          <a:lstStyle/>
          <a:p>
            <a:pPr algn="ctr"/>
            <a:r>
              <a:rPr lang="en-US" dirty="0" smtClean="0"/>
              <a:t>Influenza in Kentucky 2014-2015</a:t>
            </a:r>
            <a:endParaRPr lang="en-US" dirty="0"/>
          </a:p>
        </p:txBody>
      </p:sp>
      <p:sp>
        <p:nvSpPr>
          <p:cNvPr id="5" name="TextBox 4"/>
          <p:cNvSpPr txBox="1"/>
          <p:nvPr/>
        </p:nvSpPr>
        <p:spPr>
          <a:xfrm>
            <a:off x="990600" y="5638800"/>
            <a:ext cx="7467600" cy="523220"/>
          </a:xfrm>
          <a:prstGeom prst="rect">
            <a:avLst/>
          </a:prstGeom>
          <a:noFill/>
        </p:spPr>
        <p:txBody>
          <a:bodyPr wrap="square" rtlCol="0">
            <a:spAutoFit/>
          </a:bodyPr>
          <a:lstStyle/>
          <a:p>
            <a:r>
              <a:rPr lang="en-US" sz="2800" dirty="0" smtClean="0"/>
              <a:t>92 Long Term Care Facilities with Outbreaks!</a:t>
            </a:r>
            <a:endParaRPr lang="en-US" sz="2800" dirty="0"/>
          </a:p>
        </p:txBody>
      </p:sp>
      <p:sp>
        <p:nvSpPr>
          <p:cNvPr id="6" name="TextBox 5"/>
          <p:cNvSpPr txBox="1"/>
          <p:nvPr/>
        </p:nvSpPr>
        <p:spPr>
          <a:xfrm>
            <a:off x="2286000" y="6400800"/>
            <a:ext cx="4409607" cy="307777"/>
          </a:xfrm>
          <a:prstGeom prst="rect">
            <a:avLst/>
          </a:prstGeom>
          <a:noFill/>
        </p:spPr>
        <p:txBody>
          <a:bodyPr wrap="square" rtlCol="0">
            <a:spAutoFit/>
          </a:bodyPr>
          <a:lstStyle/>
          <a:p>
            <a:r>
              <a:rPr lang="en-US" sz="1400" dirty="0" smtClean="0"/>
              <a:t>DPH NEDDS and MDMS data</a:t>
            </a:r>
            <a:endParaRPr lang="en-US" sz="1400" dirty="0"/>
          </a:p>
        </p:txBody>
      </p:sp>
    </p:spTree>
    <p:extLst>
      <p:ext uri="{BB962C8B-B14F-4D97-AF65-F5344CB8AC3E}">
        <p14:creationId xmlns:p14="http://schemas.microsoft.com/office/powerpoint/2010/main" val="82857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Autofit/>
          </a:bodyPr>
          <a:lstStyle/>
          <a:p>
            <a:pPr algn="ctr"/>
            <a:r>
              <a:rPr lang="en-US" dirty="0" smtClean="0"/>
              <a:t>Influenza </a:t>
            </a:r>
            <a:r>
              <a:rPr lang="en-US" dirty="0"/>
              <a:t>vaccine annually</a:t>
            </a:r>
            <a:r>
              <a:rPr lang="en-US" dirty="0" smtClean="0"/>
              <a:t>!</a:t>
            </a:r>
            <a:endParaRPr lang="en-US" dirty="0"/>
          </a:p>
        </p:txBody>
      </p:sp>
      <p:sp>
        <p:nvSpPr>
          <p:cNvPr id="3" name="Content Placeholder 2"/>
          <p:cNvSpPr>
            <a:spLocks noGrp="1"/>
          </p:cNvSpPr>
          <p:nvPr>
            <p:ph idx="1"/>
          </p:nvPr>
        </p:nvSpPr>
        <p:spPr>
          <a:xfrm>
            <a:off x="457200" y="1828800"/>
            <a:ext cx="8229600" cy="4572000"/>
          </a:xfrm>
        </p:spPr>
        <p:txBody>
          <a:bodyPr>
            <a:normAutofit/>
          </a:bodyPr>
          <a:lstStyle/>
          <a:p>
            <a:pPr marL="742950" lvl="1" indent="-285750" eaLnBrk="0" fontAlgn="base" hangingPunct="0">
              <a:spcAft>
                <a:spcPct val="0"/>
              </a:spcAft>
              <a:buClrTx/>
              <a:buSzTx/>
              <a:buFont typeface="Arial" pitchFamily="34" charset="0"/>
              <a:buChar char="•"/>
            </a:pPr>
            <a:r>
              <a:rPr lang="en-US" sz="2800" kern="0" dirty="0" smtClean="0">
                <a:solidFill>
                  <a:srgbClr val="000000"/>
                </a:solidFill>
              </a:rPr>
              <a:t>Immunity </a:t>
            </a:r>
            <a:r>
              <a:rPr lang="en-US" sz="2800" kern="0" dirty="0">
                <a:solidFill>
                  <a:srgbClr val="000000"/>
                </a:solidFill>
              </a:rPr>
              <a:t>from Influenza vaccination declines in the year after vaccination</a:t>
            </a:r>
          </a:p>
          <a:p>
            <a:pPr marL="742950" lvl="1" indent="-285750" eaLnBrk="0" fontAlgn="base" hangingPunct="0">
              <a:spcAft>
                <a:spcPct val="0"/>
              </a:spcAft>
              <a:buClrTx/>
              <a:buSzTx/>
              <a:buFont typeface="Arial" pitchFamily="34" charset="0"/>
              <a:buChar char="•"/>
            </a:pPr>
            <a:r>
              <a:rPr lang="en-US" sz="2800" kern="0" dirty="0">
                <a:solidFill>
                  <a:srgbClr val="000000"/>
                </a:solidFill>
              </a:rPr>
              <a:t>Strongly </a:t>
            </a:r>
            <a:r>
              <a:rPr lang="en-US" sz="2800" kern="0" dirty="0" smtClean="0">
                <a:solidFill>
                  <a:srgbClr val="000000"/>
                </a:solidFill>
              </a:rPr>
              <a:t>recommended </a:t>
            </a:r>
            <a:r>
              <a:rPr lang="en-US" sz="2800" kern="0" dirty="0">
                <a:solidFill>
                  <a:srgbClr val="000000"/>
                </a:solidFill>
              </a:rPr>
              <a:t>to get vaccination when first available</a:t>
            </a:r>
          </a:p>
          <a:p>
            <a:pPr marL="742950" lvl="1" indent="-285750" eaLnBrk="0" fontAlgn="base" hangingPunct="0">
              <a:spcAft>
                <a:spcPct val="0"/>
              </a:spcAft>
              <a:buClrTx/>
              <a:buSzTx/>
              <a:buFont typeface="Arial" pitchFamily="34" charset="0"/>
              <a:buChar char="•"/>
            </a:pPr>
            <a:r>
              <a:rPr lang="en-US" sz="2800" kern="0" dirty="0">
                <a:solidFill>
                  <a:srgbClr val="000000"/>
                </a:solidFill>
              </a:rPr>
              <a:t>Everyone </a:t>
            </a:r>
            <a:r>
              <a:rPr lang="en-US" sz="2800" kern="0" dirty="0" smtClean="0">
                <a:solidFill>
                  <a:srgbClr val="000000"/>
                </a:solidFill>
              </a:rPr>
              <a:t>aged 6 </a:t>
            </a:r>
            <a:r>
              <a:rPr lang="en-US" sz="2800" kern="0" dirty="0">
                <a:solidFill>
                  <a:srgbClr val="000000"/>
                </a:solidFill>
              </a:rPr>
              <a:t>months </a:t>
            </a:r>
            <a:r>
              <a:rPr lang="en-US" sz="2800" kern="0" dirty="0" smtClean="0">
                <a:solidFill>
                  <a:srgbClr val="000000"/>
                </a:solidFill>
              </a:rPr>
              <a:t>and </a:t>
            </a:r>
            <a:r>
              <a:rPr lang="en-US" sz="2800" kern="0" dirty="0">
                <a:solidFill>
                  <a:srgbClr val="000000"/>
                </a:solidFill>
              </a:rPr>
              <a:t>older should get </a:t>
            </a:r>
            <a:r>
              <a:rPr lang="en-US" sz="2800" kern="0" dirty="0" smtClean="0">
                <a:solidFill>
                  <a:srgbClr val="000000"/>
                </a:solidFill>
              </a:rPr>
              <a:t/>
            </a:r>
            <a:br>
              <a:rPr lang="en-US" sz="2800" kern="0" dirty="0" smtClean="0">
                <a:solidFill>
                  <a:srgbClr val="000000"/>
                </a:solidFill>
              </a:rPr>
            </a:br>
            <a:r>
              <a:rPr lang="en-US" sz="2800" kern="0" dirty="0" smtClean="0">
                <a:solidFill>
                  <a:srgbClr val="000000"/>
                </a:solidFill>
              </a:rPr>
              <a:t>the </a:t>
            </a:r>
            <a:r>
              <a:rPr lang="en-US" sz="2800" kern="0" dirty="0">
                <a:solidFill>
                  <a:srgbClr val="000000"/>
                </a:solidFill>
              </a:rPr>
              <a:t>flu vaccine</a:t>
            </a:r>
          </a:p>
          <a:p>
            <a:pPr marL="742950" lvl="1" indent="-285750" eaLnBrk="0" fontAlgn="base" hangingPunct="0">
              <a:spcAft>
                <a:spcPct val="0"/>
              </a:spcAft>
              <a:buClrTx/>
              <a:buSzTx/>
              <a:buFont typeface="Arial" pitchFamily="34" charset="0"/>
              <a:buChar char="•"/>
            </a:pPr>
            <a:r>
              <a:rPr lang="en-US" sz="2800" kern="0" dirty="0">
                <a:solidFill>
                  <a:srgbClr val="000000"/>
                </a:solidFill>
              </a:rPr>
              <a:t>It takes about 2 weeks after vaccination for a person to develop peak protective antibody levels.</a:t>
            </a:r>
          </a:p>
          <a:p>
            <a:endParaRPr lang="en-US" dirty="0"/>
          </a:p>
        </p:txBody>
      </p:sp>
    </p:spTree>
    <p:extLst>
      <p:ext uri="{BB962C8B-B14F-4D97-AF65-F5344CB8AC3E}">
        <p14:creationId xmlns:p14="http://schemas.microsoft.com/office/powerpoint/2010/main" val="814407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pPr algn="ctr"/>
            <a:r>
              <a:rPr lang="en-US" dirty="0" smtClean="0"/>
              <a:t>2015- 2016 Influenza Vaccine</a:t>
            </a:r>
            <a:endParaRPr lang="en-US" dirty="0"/>
          </a:p>
        </p:txBody>
      </p:sp>
      <p:sp>
        <p:nvSpPr>
          <p:cNvPr id="3" name="Content Placeholder 2"/>
          <p:cNvSpPr>
            <a:spLocks noGrp="1"/>
          </p:cNvSpPr>
          <p:nvPr>
            <p:ph idx="1"/>
          </p:nvPr>
        </p:nvSpPr>
        <p:spPr>
          <a:xfrm>
            <a:off x="457200" y="1828800"/>
            <a:ext cx="8229600" cy="4191000"/>
          </a:xfrm>
        </p:spPr>
        <p:txBody>
          <a:bodyPr>
            <a:normAutofit/>
          </a:bodyPr>
          <a:lstStyle/>
          <a:p>
            <a:r>
              <a:rPr lang="en-US" dirty="0"/>
              <a:t>Inactivated influenza </a:t>
            </a:r>
            <a:r>
              <a:rPr lang="en-US" dirty="0" smtClean="0"/>
              <a:t>vaccine - IIV</a:t>
            </a:r>
          </a:p>
          <a:p>
            <a:pPr lvl="1">
              <a:buFont typeface="Arial" panose="020B0604020202020204" pitchFamily="34" charset="0"/>
              <a:buChar char="•"/>
            </a:pPr>
            <a:r>
              <a:rPr lang="en-US" dirty="0"/>
              <a:t>I</a:t>
            </a:r>
            <a:r>
              <a:rPr lang="en-US" dirty="0" smtClean="0"/>
              <a:t>ntramuscular or intradermal routes</a:t>
            </a:r>
          </a:p>
          <a:p>
            <a:pPr lvl="1">
              <a:buFont typeface="Arial" panose="020B0604020202020204" pitchFamily="34" charset="0"/>
              <a:buChar char="•"/>
            </a:pPr>
            <a:r>
              <a:rPr lang="en-US" dirty="0" smtClean="0"/>
              <a:t>6 months of age and older</a:t>
            </a:r>
          </a:p>
          <a:p>
            <a:pPr lvl="2">
              <a:buFont typeface="Arial" panose="020B0604020202020204" pitchFamily="34" charset="0"/>
              <a:buChar char="•"/>
            </a:pPr>
            <a:r>
              <a:rPr lang="en-US" dirty="0" smtClean="0"/>
              <a:t>First time vaccinated in 2015 – children aged </a:t>
            </a:r>
            <a:br>
              <a:rPr lang="en-US" dirty="0" smtClean="0"/>
            </a:br>
            <a:r>
              <a:rPr lang="en-US" dirty="0" smtClean="0"/>
              <a:t>6 months through 8 years will need two doses </a:t>
            </a:r>
            <a:br>
              <a:rPr lang="en-US" dirty="0" smtClean="0"/>
            </a:br>
            <a:r>
              <a:rPr lang="en-US" dirty="0" smtClean="0"/>
              <a:t>at least 4 weeks apart</a:t>
            </a:r>
          </a:p>
          <a:p>
            <a:pPr lvl="1">
              <a:buFont typeface="Arial" panose="020B0604020202020204" pitchFamily="34" charset="0"/>
              <a:buChar char="•"/>
            </a:pPr>
            <a:r>
              <a:rPr lang="en-US" dirty="0" smtClean="0"/>
              <a:t>Pregnant women- any trimester</a:t>
            </a:r>
          </a:p>
        </p:txBody>
      </p:sp>
    </p:spTree>
    <p:extLst>
      <p:ext uri="{BB962C8B-B14F-4D97-AF65-F5344CB8AC3E}">
        <p14:creationId xmlns:p14="http://schemas.microsoft.com/office/powerpoint/2010/main" val="247190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r>
              <a:rPr lang="en-US" dirty="0" smtClean="0"/>
              <a:t>2015-2016 Influenza Vaccine</a:t>
            </a:r>
            <a:endParaRPr lang="en-US" dirty="0"/>
          </a:p>
        </p:txBody>
      </p:sp>
      <p:sp>
        <p:nvSpPr>
          <p:cNvPr id="3" name="Content Placeholder 2"/>
          <p:cNvSpPr>
            <a:spLocks noGrp="1"/>
          </p:cNvSpPr>
          <p:nvPr>
            <p:ph idx="1"/>
          </p:nvPr>
        </p:nvSpPr>
        <p:spPr>
          <a:xfrm>
            <a:off x="457200" y="1905000"/>
            <a:ext cx="8229600" cy="4419600"/>
          </a:xfrm>
        </p:spPr>
        <p:txBody>
          <a:bodyPr/>
          <a:lstStyle/>
          <a:p>
            <a:pPr lvl="0">
              <a:buClr>
                <a:srgbClr val="0B5394"/>
              </a:buClr>
            </a:pPr>
            <a:r>
              <a:rPr lang="en-US" dirty="0">
                <a:solidFill>
                  <a:prstClr val="black"/>
                </a:solidFill>
              </a:rPr>
              <a:t>Live attenuated influenza </a:t>
            </a:r>
            <a:r>
              <a:rPr lang="en-US" dirty="0" smtClean="0">
                <a:solidFill>
                  <a:prstClr val="black"/>
                </a:solidFill>
              </a:rPr>
              <a:t>vaccine - </a:t>
            </a:r>
            <a:r>
              <a:rPr lang="en-US" dirty="0">
                <a:solidFill>
                  <a:prstClr val="black"/>
                </a:solidFill>
              </a:rPr>
              <a:t>LAIV </a:t>
            </a:r>
          </a:p>
          <a:p>
            <a:pPr lvl="1">
              <a:buClr>
                <a:srgbClr val="0F6FC6"/>
              </a:buClr>
            </a:pPr>
            <a:r>
              <a:rPr lang="en-US" dirty="0" smtClean="0">
                <a:solidFill>
                  <a:prstClr val="black"/>
                </a:solidFill>
              </a:rPr>
              <a:t>Intranasal route</a:t>
            </a:r>
          </a:p>
          <a:p>
            <a:pPr lvl="1">
              <a:buClr>
                <a:srgbClr val="0F6FC6"/>
              </a:buClr>
            </a:pPr>
            <a:r>
              <a:rPr lang="en-US" dirty="0" smtClean="0">
                <a:solidFill>
                  <a:prstClr val="black"/>
                </a:solidFill>
              </a:rPr>
              <a:t>Healthy non-pregnant  persons, aged 2 years through 49 years </a:t>
            </a:r>
          </a:p>
          <a:p>
            <a:pPr lvl="1">
              <a:buClr>
                <a:srgbClr val="0F6FC6"/>
              </a:buClr>
            </a:pPr>
            <a:r>
              <a:rPr lang="en-US" dirty="0" smtClean="0">
                <a:solidFill>
                  <a:prstClr val="black"/>
                </a:solidFill>
              </a:rPr>
              <a:t>First time vaccinated in 2015, children aged </a:t>
            </a:r>
            <a:br>
              <a:rPr lang="en-US" dirty="0" smtClean="0">
                <a:solidFill>
                  <a:prstClr val="black"/>
                </a:solidFill>
              </a:rPr>
            </a:br>
            <a:r>
              <a:rPr lang="en-US" dirty="0" smtClean="0">
                <a:solidFill>
                  <a:prstClr val="black"/>
                </a:solidFill>
              </a:rPr>
              <a:t>2 years through 8 years will need two doses at least 4 weeks apart</a:t>
            </a:r>
            <a:endParaRPr lang="en-US" dirty="0">
              <a:solidFill>
                <a:prstClr val="black"/>
              </a:solidFill>
            </a:endParaRPr>
          </a:p>
          <a:p>
            <a:endParaRPr lang="en-US" dirty="0"/>
          </a:p>
        </p:txBody>
      </p:sp>
    </p:spTree>
    <p:extLst>
      <p:ext uri="{BB962C8B-B14F-4D97-AF65-F5344CB8AC3E}">
        <p14:creationId xmlns:p14="http://schemas.microsoft.com/office/powerpoint/2010/main" val="396048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r>
              <a:rPr lang="en-US" dirty="0"/>
              <a:t>2015-2016 Influenza Vaccine</a:t>
            </a:r>
          </a:p>
        </p:txBody>
      </p:sp>
      <p:sp>
        <p:nvSpPr>
          <p:cNvPr id="3" name="Content Placeholder 2"/>
          <p:cNvSpPr>
            <a:spLocks noGrp="1"/>
          </p:cNvSpPr>
          <p:nvPr>
            <p:ph idx="1"/>
          </p:nvPr>
        </p:nvSpPr>
        <p:spPr>
          <a:xfrm>
            <a:off x="457200" y="2057400"/>
            <a:ext cx="8229600" cy="4267200"/>
          </a:xfrm>
        </p:spPr>
        <p:txBody>
          <a:bodyPr>
            <a:normAutofit fontScale="85000" lnSpcReduction="10000"/>
          </a:bodyPr>
          <a:lstStyle/>
          <a:p>
            <a:pPr lvl="0">
              <a:buClr>
                <a:srgbClr val="0B5394"/>
              </a:buClr>
            </a:pPr>
            <a:r>
              <a:rPr lang="en-US" dirty="0">
                <a:solidFill>
                  <a:prstClr val="black"/>
                </a:solidFill>
              </a:rPr>
              <a:t>Quadrivalent vaccines: protects against four flu </a:t>
            </a:r>
            <a:r>
              <a:rPr lang="en-US" dirty="0" smtClean="0">
                <a:solidFill>
                  <a:prstClr val="black"/>
                </a:solidFill>
              </a:rPr>
              <a:t>viruses</a:t>
            </a:r>
          </a:p>
          <a:p>
            <a:pPr lvl="1">
              <a:buClr>
                <a:srgbClr val="0B5394"/>
              </a:buClr>
            </a:pPr>
            <a:r>
              <a:rPr lang="en-US" dirty="0" smtClean="0">
                <a:solidFill>
                  <a:prstClr val="black"/>
                </a:solidFill>
              </a:rPr>
              <a:t>Two Influenza A</a:t>
            </a:r>
          </a:p>
          <a:p>
            <a:pPr lvl="1">
              <a:buClr>
                <a:srgbClr val="0B5394"/>
              </a:buClr>
            </a:pPr>
            <a:r>
              <a:rPr lang="en-US" dirty="0" smtClean="0">
                <a:solidFill>
                  <a:prstClr val="black"/>
                </a:solidFill>
              </a:rPr>
              <a:t>Two Influenza B</a:t>
            </a:r>
            <a:endParaRPr lang="en-US" dirty="0">
              <a:solidFill>
                <a:prstClr val="black"/>
              </a:solidFill>
            </a:endParaRPr>
          </a:p>
          <a:p>
            <a:pPr lvl="0">
              <a:buClr>
                <a:srgbClr val="0B5394"/>
              </a:buClr>
            </a:pPr>
            <a:r>
              <a:rPr lang="en-US" dirty="0">
                <a:solidFill>
                  <a:prstClr val="black"/>
                </a:solidFill>
              </a:rPr>
              <a:t>Trivalent vaccines: protects against three flu viruses </a:t>
            </a:r>
            <a:endParaRPr lang="en-US" dirty="0" smtClean="0">
              <a:solidFill>
                <a:prstClr val="black"/>
              </a:solidFill>
            </a:endParaRPr>
          </a:p>
          <a:p>
            <a:pPr lvl="1">
              <a:buClr>
                <a:srgbClr val="0B5394"/>
              </a:buClr>
            </a:pPr>
            <a:r>
              <a:rPr lang="en-US" dirty="0" smtClean="0">
                <a:solidFill>
                  <a:prstClr val="black"/>
                </a:solidFill>
              </a:rPr>
              <a:t>Two Influenza A</a:t>
            </a:r>
          </a:p>
          <a:p>
            <a:pPr lvl="1">
              <a:buClr>
                <a:srgbClr val="0B5394"/>
              </a:buClr>
            </a:pPr>
            <a:r>
              <a:rPr lang="en-US" dirty="0" smtClean="0">
                <a:solidFill>
                  <a:prstClr val="black"/>
                </a:solidFill>
              </a:rPr>
              <a:t>One Influenza B</a:t>
            </a:r>
            <a:endParaRPr lang="en-US" dirty="0">
              <a:solidFill>
                <a:prstClr val="black"/>
              </a:solidFill>
            </a:endParaRPr>
          </a:p>
          <a:p>
            <a:pPr lvl="0">
              <a:buClr>
                <a:srgbClr val="0B5394"/>
              </a:buClr>
            </a:pPr>
            <a:r>
              <a:rPr lang="en-US" dirty="0">
                <a:solidFill>
                  <a:prstClr val="black"/>
                </a:solidFill>
                <a:hlinkClick r:id="rId3"/>
              </a:rPr>
              <a:t>http://www.cdc.gov/flu/about/season/flu-season-2015-2016.htm</a:t>
            </a:r>
            <a:endParaRPr lang="en-US" dirty="0">
              <a:solidFill>
                <a:prstClr val="black"/>
              </a:solidFill>
            </a:endParaRPr>
          </a:p>
          <a:p>
            <a:endParaRPr lang="en-US" dirty="0"/>
          </a:p>
        </p:txBody>
      </p:sp>
    </p:spTree>
    <p:extLst>
      <p:ext uri="{BB962C8B-B14F-4D97-AF65-F5344CB8AC3E}">
        <p14:creationId xmlns:p14="http://schemas.microsoft.com/office/powerpoint/2010/main" val="618294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pPr algn="ctr"/>
            <a:r>
              <a:rPr lang="en-US" dirty="0" smtClean="0"/>
              <a:t>Human Papillomavirus (HPV)</a:t>
            </a:r>
            <a:endParaRPr lang="en-US" dirty="0"/>
          </a:p>
        </p:txBody>
      </p:sp>
      <p:sp>
        <p:nvSpPr>
          <p:cNvPr id="3" name="Content Placeholder 2"/>
          <p:cNvSpPr>
            <a:spLocks noGrp="1"/>
          </p:cNvSpPr>
          <p:nvPr>
            <p:ph idx="1"/>
          </p:nvPr>
        </p:nvSpPr>
        <p:spPr/>
        <p:txBody>
          <a:bodyPr/>
          <a:lstStyle/>
          <a:p>
            <a:r>
              <a:rPr lang="en-US" dirty="0" smtClean="0"/>
              <a:t>Most common sexually transmitted infection</a:t>
            </a:r>
          </a:p>
          <a:p>
            <a:r>
              <a:rPr lang="en-US" dirty="0" smtClean="0"/>
              <a:t>Affects both males and females</a:t>
            </a:r>
            <a:endParaRPr lang="en-US" dirty="0"/>
          </a:p>
          <a:p>
            <a:r>
              <a:rPr lang="en-US" dirty="0" smtClean="0"/>
              <a:t>More than 40 HPV types</a:t>
            </a:r>
          </a:p>
          <a:p>
            <a:r>
              <a:rPr lang="en-US" dirty="0" smtClean="0"/>
              <a:t>HPV can cause genital warts and some can lead to cancer especially anal and cervical cancers</a:t>
            </a:r>
          </a:p>
          <a:p>
            <a:endParaRPr lang="en-US" dirty="0"/>
          </a:p>
          <a:p>
            <a:endParaRPr lang="en-US" dirty="0"/>
          </a:p>
        </p:txBody>
      </p:sp>
    </p:spTree>
    <p:extLst>
      <p:ext uri="{BB962C8B-B14F-4D97-AF65-F5344CB8AC3E}">
        <p14:creationId xmlns:p14="http://schemas.microsoft.com/office/powerpoint/2010/main" val="84499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pPr algn="ctr"/>
            <a:r>
              <a:rPr lang="en-US" sz="4000" dirty="0"/>
              <a:t>HPV Types and Disease Associations</a:t>
            </a:r>
          </a:p>
        </p:txBody>
      </p:sp>
      <p:sp>
        <p:nvSpPr>
          <p:cNvPr id="3" name="Content Placeholder 2"/>
          <p:cNvSpPr>
            <a:spLocks noGrp="1"/>
          </p:cNvSpPr>
          <p:nvPr>
            <p:ph idx="1"/>
          </p:nvPr>
        </p:nvSpPr>
        <p:spPr>
          <a:xfrm>
            <a:off x="457200" y="1905000"/>
            <a:ext cx="8229600" cy="4419600"/>
          </a:xfrm>
        </p:spPr>
        <p:txBody>
          <a:bodyPr/>
          <a:lstStyle/>
          <a:p>
            <a:pPr lvl="0">
              <a:buClr>
                <a:srgbClr val="0B5394"/>
              </a:buClr>
              <a:defRPr/>
            </a:pPr>
            <a:r>
              <a:rPr lang="en-US" sz="2800" b="1" dirty="0">
                <a:solidFill>
                  <a:prstClr val="black"/>
                </a:solidFill>
              </a:rPr>
              <a:t>Low Risk Infection </a:t>
            </a:r>
            <a:r>
              <a:rPr lang="en-US" sz="2800" dirty="0">
                <a:solidFill>
                  <a:prstClr val="black"/>
                </a:solidFill>
              </a:rPr>
              <a:t>– nononcogenic types</a:t>
            </a:r>
          </a:p>
          <a:p>
            <a:pPr lvl="1">
              <a:buClr>
                <a:srgbClr val="0F6FC6"/>
              </a:buClr>
              <a:defRPr/>
            </a:pPr>
            <a:r>
              <a:rPr lang="en-US" sz="2800" dirty="0">
                <a:solidFill>
                  <a:prstClr val="black"/>
                </a:solidFill>
              </a:rPr>
              <a:t>Types 6 and 11</a:t>
            </a:r>
          </a:p>
          <a:p>
            <a:pPr lvl="1">
              <a:buClr>
                <a:srgbClr val="0F6FC6"/>
              </a:buClr>
              <a:defRPr/>
            </a:pPr>
            <a:r>
              <a:rPr lang="en-US" sz="2800" dirty="0">
                <a:solidFill>
                  <a:prstClr val="black"/>
                </a:solidFill>
              </a:rPr>
              <a:t>Benign or low grade cervical cell abnormalities, genital warts and laryngeal papillomas</a:t>
            </a:r>
            <a:endParaRPr lang="en-US" sz="2400" dirty="0">
              <a:solidFill>
                <a:prstClr val="black"/>
              </a:solidFill>
            </a:endParaRPr>
          </a:p>
          <a:p>
            <a:pPr lvl="0">
              <a:buClr>
                <a:srgbClr val="0B5394"/>
              </a:buClr>
              <a:defRPr/>
            </a:pPr>
            <a:r>
              <a:rPr lang="en-US" sz="2800" b="1" dirty="0">
                <a:solidFill>
                  <a:prstClr val="black"/>
                </a:solidFill>
              </a:rPr>
              <a:t>High Risk Infection </a:t>
            </a:r>
            <a:r>
              <a:rPr lang="en-US" sz="2800" dirty="0">
                <a:solidFill>
                  <a:prstClr val="black"/>
                </a:solidFill>
              </a:rPr>
              <a:t>– oncogenic types</a:t>
            </a:r>
          </a:p>
          <a:p>
            <a:pPr lvl="1">
              <a:buClr>
                <a:srgbClr val="0F6FC6"/>
              </a:buClr>
              <a:defRPr/>
            </a:pPr>
            <a:r>
              <a:rPr lang="en-US" sz="2800" dirty="0">
                <a:solidFill>
                  <a:prstClr val="black"/>
                </a:solidFill>
              </a:rPr>
              <a:t>Include types 16, 18, 31, 45 and others</a:t>
            </a:r>
          </a:p>
          <a:p>
            <a:pPr lvl="1">
              <a:buClr>
                <a:srgbClr val="0F6FC6"/>
              </a:buClr>
              <a:defRPr/>
            </a:pPr>
            <a:r>
              <a:rPr lang="en-US" sz="2800" dirty="0">
                <a:solidFill>
                  <a:prstClr val="black"/>
                </a:solidFill>
              </a:rPr>
              <a:t>Can cause low grade cervical cell abnormalities, high grade cervical cell and anogenital cancers</a:t>
            </a:r>
          </a:p>
          <a:p>
            <a:endParaRPr lang="en-US" dirty="0"/>
          </a:p>
        </p:txBody>
      </p:sp>
    </p:spTree>
    <p:extLst>
      <p:ext uri="{BB962C8B-B14F-4D97-AF65-F5344CB8AC3E}">
        <p14:creationId xmlns:p14="http://schemas.microsoft.com/office/powerpoint/2010/main" val="2213272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pPr algn="ctr"/>
            <a:r>
              <a:rPr lang="en-US" dirty="0" smtClean="0"/>
              <a:t>Why do we immunize?</a:t>
            </a:r>
            <a:endParaRPr lang="en-US" dirty="0"/>
          </a:p>
        </p:txBody>
      </p:sp>
      <p:sp>
        <p:nvSpPr>
          <p:cNvPr id="3" name="Content Placeholder 2"/>
          <p:cNvSpPr>
            <a:spLocks noGrp="1"/>
          </p:cNvSpPr>
          <p:nvPr>
            <p:ph idx="1"/>
          </p:nvPr>
        </p:nvSpPr>
        <p:spPr/>
        <p:txBody>
          <a:bodyPr/>
          <a:lstStyle/>
          <a:p>
            <a:r>
              <a:rPr lang="en-US" dirty="0" smtClean="0"/>
              <a:t>Diseases are becoming rare due to vaccination</a:t>
            </a:r>
          </a:p>
          <a:p>
            <a:pPr lvl="1"/>
            <a:r>
              <a:rPr lang="en-US" dirty="0" smtClean="0"/>
              <a:t>Smallpox </a:t>
            </a:r>
            <a:r>
              <a:rPr lang="en-US" dirty="0"/>
              <a:t>eradicated worldwide – </a:t>
            </a:r>
            <a:r>
              <a:rPr lang="en-US" dirty="0" smtClean="0"/>
              <a:t>1980</a:t>
            </a:r>
          </a:p>
          <a:p>
            <a:pPr lvl="1"/>
            <a:r>
              <a:rPr lang="en-US" dirty="0" smtClean="0"/>
              <a:t>Polio eradicated in the Americas – 1994</a:t>
            </a:r>
          </a:p>
          <a:p>
            <a:pPr lvl="1"/>
            <a:r>
              <a:rPr lang="en-US" dirty="0" smtClean="0"/>
              <a:t>Rubella eradicated in the Americas</a:t>
            </a:r>
            <a:r>
              <a:rPr lang="en-US" dirty="0"/>
              <a:t> – </a:t>
            </a:r>
            <a:r>
              <a:rPr lang="en-US" dirty="0" smtClean="0"/>
              <a:t>2015</a:t>
            </a:r>
          </a:p>
          <a:p>
            <a:pPr lvl="1"/>
            <a:endParaRPr lang="en-US" dirty="0" smtClean="0"/>
          </a:p>
          <a:p>
            <a:pPr marL="393192" lvl="1" indent="0" algn="ctr">
              <a:buNone/>
            </a:pPr>
            <a:r>
              <a:rPr lang="en-US" b="1" dirty="0" smtClean="0"/>
              <a:t>We vaccinate to protect our future</a:t>
            </a:r>
            <a:endParaRPr lang="en-US" b="1" dirty="0"/>
          </a:p>
        </p:txBody>
      </p:sp>
    </p:spTree>
    <p:extLst>
      <p:ext uri="{BB962C8B-B14F-4D97-AF65-F5344CB8AC3E}">
        <p14:creationId xmlns:p14="http://schemas.microsoft.com/office/powerpoint/2010/main" val="369555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dirty="0"/>
              <a:t>Routine HPV Vaccination Recommendations</a:t>
            </a:r>
            <a:endParaRPr lang="en-US" dirty="0"/>
          </a:p>
        </p:txBody>
      </p:sp>
      <p:sp>
        <p:nvSpPr>
          <p:cNvPr id="3" name="Content Placeholder 2"/>
          <p:cNvSpPr>
            <a:spLocks noGrp="1"/>
          </p:cNvSpPr>
          <p:nvPr>
            <p:ph idx="1"/>
          </p:nvPr>
        </p:nvSpPr>
        <p:spPr>
          <a:xfrm>
            <a:off x="457200" y="2209800"/>
            <a:ext cx="8229600" cy="4114800"/>
          </a:xfrm>
        </p:spPr>
        <p:txBody>
          <a:bodyPr>
            <a:normAutofit fontScale="25000" lnSpcReduction="20000"/>
          </a:bodyPr>
          <a:lstStyle/>
          <a:p>
            <a:pPr lvl="0">
              <a:buClr>
                <a:srgbClr val="0B5394"/>
              </a:buClr>
              <a:defRPr/>
            </a:pPr>
            <a:r>
              <a:rPr lang="en-US" sz="12800" dirty="0" smtClean="0">
                <a:solidFill>
                  <a:prstClr val="black"/>
                </a:solidFill>
              </a:rPr>
              <a:t>Advisory Committee on Immunization Practices (ACIP) </a:t>
            </a:r>
            <a:r>
              <a:rPr lang="en-US" sz="12800" dirty="0">
                <a:solidFill>
                  <a:prstClr val="black"/>
                </a:solidFill>
              </a:rPr>
              <a:t>recommends routine vaccination of </a:t>
            </a:r>
            <a:r>
              <a:rPr lang="en-US" sz="12800" dirty="0" smtClean="0">
                <a:solidFill>
                  <a:prstClr val="black"/>
                </a:solidFill>
              </a:rPr>
              <a:t>females and males  </a:t>
            </a:r>
            <a:r>
              <a:rPr lang="en-US" sz="12800" dirty="0">
                <a:solidFill>
                  <a:prstClr val="black"/>
                </a:solidFill>
              </a:rPr>
              <a:t> </a:t>
            </a:r>
            <a:r>
              <a:rPr lang="en-US" sz="12800" dirty="0" smtClean="0">
                <a:solidFill>
                  <a:prstClr val="black"/>
                </a:solidFill>
              </a:rPr>
              <a:t>                        11 to 12 years of age </a:t>
            </a:r>
          </a:p>
          <a:p>
            <a:pPr lvl="0">
              <a:buClr>
                <a:srgbClr val="0B5394"/>
              </a:buClr>
              <a:defRPr/>
            </a:pPr>
            <a:r>
              <a:rPr lang="en-US" sz="12800" dirty="0" smtClean="0">
                <a:solidFill>
                  <a:prstClr val="black"/>
                </a:solidFill>
              </a:rPr>
              <a:t>Catch-up </a:t>
            </a:r>
            <a:r>
              <a:rPr lang="en-US" sz="12800" dirty="0">
                <a:solidFill>
                  <a:prstClr val="black"/>
                </a:solidFill>
              </a:rPr>
              <a:t>vaccination </a:t>
            </a:r>
            <a:r>
              <a:rPr lang="en-US" sz="12800" dirty="0" smtClean="0">
                <a:solidFill>
                  <a:prstClr val="black"/>
                </a:solidFill>
              </a:rPr>
              <a:t>ACIP recommendations:</a:t>
            </a:r>
          </a:p>
          <a:p>
            <a:pPr lvl="1">
              <a:buClr>
                <a:srgbClr val="0B5394"/>
              </a:buClr>
              <a:defRPr/>
            </a:pPr>
            <a:r>
              <a:rPr lang="en-US" sz="12800" dirty="0" smtClean="0">
                <a:solidFill>
                  <a:prstClr val="black"/>
                </a:solidFill>
              </a:rPr>
              <a:t> Females </a:t>
            </a:r>
            <a:r>
              <a:rPr lang="en-US" sz="12800" dirty="0">
                <a:solidFill>
                  <a:prstClr val="black"/>
                </a:solidFill>
              </a:rPr>
              <a:t>through 26 years of </a:t>
            </a:r>
            <a:r>
              <a:rPr lang="en-US" sz="12800" dirty="0" smtClean="0">
                <a:solidFill>
                  <a:prstClr val="black"/>
                </a:solidFill>
              </a:rPr>
              <a:t>age</a:t>
            </a:r>
            <a:endParaRPr lang="en-US" sz="12800" dirty="0">
              <a:solidFill>
                <a:prstClr val="black"/>
              </a:solidFill>
            </a:endParaRPr>
          </a:p>
          <a:p>
            <a:pPr lvl="1">
              <a:buClr>
                <a:srgbClr val="0B5394"/>
              </a:buClr>
              <a:defRPr/>
            </a:pPr>
            <a:r>
              <a:rPr lang="en-US" sz="12800" dirty="0" smtClean="0">
                <a:solidFill>
                  <a:prstClr val="black"/>
                </a:solidFill>
              </a:rPr>
              <a:t> MSM and immunocompromised males           through 26 </a:t>
            </a:r>
            <a:r>
              <a:rPr lang="en-US" sz="12800" dirty="0">
                <a:solidFill>
                  <a:prstClr val="black"/>
                </a:solidFill>
              </a:rPr>
              <a:t>years of </a:t>
            </a:r>
            <a:r>
              <a:rPr lang="en-US" sz="12800" dirty="0" smtClean="0">
                <a:solidFill>
                  <a:prstClr val="black"/>
                </a:solidFill>
              </a:rPr>
              <a:t>age</a:t>
            </a:r>
          </a:p>
          <a:p>
            <a:pPr lvl="1">
              <a:buClr>
                <a:srgbClr val="0B5394"/>
              </a:buClr>
              <a:defRPr/>
            </a:pPr>
            <a:r>
              <a:rPr lang="en-US" sz="12800" dirty="0" smtClean="0">
                <a:solidFill>
                  <a:prstClr val="black"/>
                </a:solidFill>
              </a:rPr>
              <a:t> Other males age 21 years of age</a:t>
            </a:r>
          </a:p>
          <a:p>
            <a:pPr lvl="0">
              <a:buClr>
                <a:srgbClr val="0B5394"/>
              </a:buClr>
              <a:defRPr/>
            </a:pPr>
            <a:endParaRPr lang="en-US" sz="2400" dirty="0" smtClean="0">
              <a:solidFill>
                <a:prstClr val="black"/>
              </a:solidFill>
            </a:endParaRPr>
          </a:p>
          <a:p>
            <a:pPr marL="0" indent="0">
              <a:buNone/>
            </a:pPr>
            <a:endParaRPr lang="en-US" dirty="0"/>
          </a:p>
        </p:txBody>
      </p:sp>
    </p:spTree>
    <p:extLst>
      <p:ext uri="{BB962C8B-B14F-4D97-AF65-F5344CB8AC3E}">
        <p14:creationId xmlns:p14="http://schemas.microsoft.com/office/powerpoint/2010/main" val="7621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Routine HPV Vaccination </a:t>
            </a:r>
            <a:r>
              <a:rPr lang="en-US" altLang="en-US" dirty="0" smtClean="0"/>
              <a:t>Recommendations (Cont)</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pPr lvl="0">
              <a:buClr>
                <a:srgbClr val="0B5394"/>
              </a:buClr>
              <a:defRPr/>
            </a:pPr>
            <a:r>
              <a:rPr lang="en-US" sz="3100" dirty="0">
                <a:solidFill>
                  <a:prstClr val="black"/>
                </a:solidFill>
              </a:rPr>
              <a:t>The vaccination series can be started as young as 9 years of age at the clinician’s </a:t>
            </a:r>
            <a:r>
              <a:rPr lang="en-US" sz="3100" dirty="0" smtClean="0">
                <a:solidFill>
                  <a:prstClr val="black"/>
                </a:solidFill>
              </a:rPr>
              <a:t>discretion</a:t>
            </a:r>
            <a:endParaRPr lang="en-US" sz="3100" dirty="0">
              <a:solidFill>
                <a:prstClr val="black"/>
              </a:solidFill>
            </a:endParaRPr>
          </a:p>
          <a:p>
            <a:pPr lvl="0">
              <a:buClr>
                <a:srgbClr val="0B5394"/>
              </a:buClr>
              <a:defRPr/>
            </a:pPr>
            <a:r>
              <a:rPr lang="en-US" sz="3100" dirty="0" smtClean="0">
                <a:solidFill>
                  <a:prstClr val="black"/>
                </a:solidFill>
              </a:rPr>
              <a:t>Routine </a:t>
            </a:r>
            <a:r>
              <a:rPr lang="en-US" sz="3100" dirty="0">
                <a:solidFill>
                  <a:prstClr val="black"/>
                </a:solidFill>
              </a:rPr>
              <a:t>schedule is 0, 2, 6 months</a:t>
            </a:r>
          </a:p>
          <a:p>
            <a:pPr lvl="0">
              <a:buClr>
                <a:srgbClr val="0B5394"/>
              </a:buClr>
              <a:defRPr/>
            </a:pPr>
            <a:r>
              <a:rPr lang="en-US" sz="3100" dirty="0">
                <a:solidFill>
                  <a:prstClr val="black"/>
                </a:solidFill>
              </a:rPr>
              <a:t>Third dose should follow the first dose by at least 24 weeks</a:t>
            </a:r>
          </a:p>
          <a:p>
            <a:pPr lvl="0">
              <a:spcAft>
                <a:spcPts val="300"/>
              </a:spcAft>
              <a:buClr>
                <a:srgbClr val="0B5394"/>
              </a:buClr>
              <a:defRPr/>
            </a:pPr>
            <a:r>
              <a:rPr lang="en-US" sz="3100" dirty="0">
                <a:solidFill>
                  <a:prstClr val="black"/>
                </a:solidFill>
              </a:rPr>
              <a:t>Series does not need to be restarted if the schedule is interrupted</a:t>
            </a:r>
          </a:p>
          <a:p>
            <a:endParaRPr lang="en-US" dirty="0"/>
          </a:p>
        </p:txBody>
      </p:sp>
    </p:spTree>
    <p:extLst>
      <p:ext uri="{BB962C8B-B14F-4D97-AF65-F5344CB8AC3E}">
        <p14:creationId xmlns:p14="http://schemas.microsoft.com/office/powerpoint/2010/main" val="994309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pPr algn="ctr"/>
            <a:r>
              <a:rPr lang="en-US" dirty="0" smtClean="0"/>
              <a:t>HPV Vaccine</a:t>
            </a:r>
            <a:endParaRPr lang="en-US" dirty="0"/>
          </a:p>
        </p:txBody>
      </p:sp>
      <p:sp>
        <p:nvSpPr>
          <p:cNvPr id="3" name="Content Placeholder 2"/>
          <p:cNvSpPr>
            <a:spLocks noGrp="1"/>
          </p:cNvSpPr>
          <p:nvPr>
            <p:ph idx="1"/>
          </p:nvPr>
        </p:nvSpPr>
        <p:spPr/>
        <p:txBody>
          <a:bodyPr>
            <a:normAutofit/>
          </a:bodyPr>
          <a:lstStyle/>
          <a:p>
            <a:pPr>
              <a:buClr>
                <a:srgbClr val="0B5394"/>
              </a:buClr>
              <a:defRPr/>
            </a:pPr>
            <a:r>
              <a:rPr lang="en-US" dirty="0" smtClean="0">
                <a:solidFill>
                  <a:prstClr val="black"/>
                </a:solidFill>
              </a:rPr>
              <a:t>9vHPV and 4vHPV (</a:t>
            </a:r>
            <a:r>
              <a:rPr lang="en-US" sz="2800" dirty="0" smtClean="0">
                <a:solidFill>
                  <a:prstClr val="black"/>
                </a:solidFill>
              </a:rPr>
              <a:t>GARDASIL</a:t>
            </a:r>
            <a:r>
              <a:rPr lang="en-US" dirty="0" smtClean="0">
                <a:solidFill>
                  <a:prstClr val="black"/>
                </a:solidFill>
              </a:rPr>
              <a:t>, Merck)</a:t>
            </a:r>
          </a:p>
          <a:p>
            <a:pPr lvl="1">
              <a:buClr>
                <a:srgbClr val="0B5394"/>
              </a:buClr>
              <a:defRPr/>
            </a:pPr>
            <a:r>
              <a:rPr lang="en-US" dirty="0" smtClean="0">
                <a:solidFill>
                  <a:prstClr val="black"/>
                </a:solidFill>
              </a:rPr>
              <a:t>Both contains 6,11,16,and 18</a:t>
            </a:r>
          </a:p>
          <a:p>
            <a:pPr lvl="1">
              <a:buClr>
                <a:srgbClr val="0B5394"/>
              </a:buClr>
              <a:defRPr/>
            </a:pPr>
            <a:r>
              <a:rPr lang="en-US" dirty="0" smtClean="0">
                <a:solidFill>
                  <a:prstClr val="black"/>
                </a:solidFill>
              </a:rPr>
              <a:t>9vHPV contains additional 5 types:  31,33,45,52,58</a:t>
            </a:r>
          </a:p>
          <a:p>
            <a:pPr lvl="1">
              <a:buClr>
                <a:srgbClr val="0B5394"/>
              </a:buClr>
              <a:defRPr/>
            </a:pPr>
            <a:r>
              <a:rPr lang="en-US" dirty="0" smtClean="0">
                <a:solidFill>
                  <a:prstClr val="black"/>
                </a:solidFill>
              </a:rPr>
              <a:t>Can be given to both females and males</a:t>
            </a:r>
          </a:p>
          <a:p>
            <a:pPr lvl="1">
              <a:buClr>
                <a:srgbClr val="0B5394"/>
              </a:buClr>
              <a:defRPr/>
            </a:pPr>
            <a:r>
              <a:rPr lang="en-US" dirty="0" smtClean="0">
                <a:solidFill>
                  <a:prstClr val="black"/>
                </a:solidFill>
              </a:rPr>
              <a:t>Early success with genital wart prevention</a:t>
            </a:r>
          </a:p>
          <a:p>
            <a:pPr lvl="1">
              <a:buClr>
                <a:srgbClr val="0B5394"/>
              </a:buClr>
              <a:defRPr/>
            </a:pPr>
            <a:r>
              <a:rPr lang="en-US" dirty="0" smtClean="0">
                <a:solidFill>
                  <a:prstClr val="black"/>
                </a:solidFill>
              </a:rPr>
              <a:t>Later benefit for cancer prevention</a:t>
            </a:r>
          </a:p>
          <a:p>
            <a:endParaRPr lang="en-US" dirty="0"/>
          </a:p>
        </p:txBody>
      </p:sp>
    </p:spTree>
    <p:extLst>
      <p:ext uri="{BB962C8B-B14F-4D97-AF65-F5344CB8AC3E}">
        <p14:creationId xmlns:p14="http://schemas.microsoft.com/office/powerpoint/2010/main" val="150010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HPV </a:t>
            </a:r>
            <a:r>
              <a:rPr lang="en-US" dirty="0" smtClean="0"/>
              <a:t>Vaccine (cont)</a:t>
            </a:r>
            <a:endParaRPr lang="en-US" dirty="0"/>
          </a:p>
        </p:txBody>
      </p:sp>
      <p:sp>
        <p:nvSpPr>
          <p:cNvPr id="3" name="Content Placeholder 2"/>
          <p:cNvSpPr>
            <a:spLocks noGrp="1"/>
          </p:cNvSpPr>
          <p:nvPr>
            <p:ph idx="1"/>
          </p:nvPr>
        </p:nvSpPr>
        <p:spPr>
          <a:xfrm>
            <a:off x="457200" y="2209800"/>
            <a:ext cx="8229600" cy="4114800"/>
          </a:xfrm>
        </p:spPr>
        <p:txBody>
          <a:bodyPr>
            <a:normAutofit/>
          </a:bodyPr>
          <a:lstStyle/>
          <a:p>
            <a:pPr lvl="0">
              <a:buClr>
                <a:srgbClr val="0B5394"/>
              </a:buClr>
              <a:defRPr/>
            </a:pPr>
            <a:r>
              <a:rPr lang="en-US" dirty="0" smtClean="0">
                <a:solidFill>
                  <a:prstClr val="black"/>
                </a:solidFill>
              </a:rPr>
              <a:t>2vHPV (CERVARIX, </a:t>
            </a:r>
            <a:r>
              <a:rPr lang="en-US" dirty="0">
                <a:solidFill>
                  <a:prstClr val="black"/>
                </a:solidFill>
              </a:rPr>
              <a:t>GSK)</a:t>
            </a:r>
          </a:p>
          <a:p>
            <a:pPr lvl="1">
              <a:buClr>
                <a:srgbClr val="0F6FC6"/>
              </a:buClr>
              <a:defRPr/>
            </a:pPr>
            <a:r>
              <a:rPr lang="en-US" dirty="0">
                <a:solidFill>
                  <a:prstClr val="black"/>
                </a:solidFill>
              </a:rPr>
              <a:t>Contains types 16 and 18 (high risk)</a:t>
            </a:r>
          </a:p>
          <a:p>
            <a:pPr lvl="1"/>
            <a:r>
              <a:rPr lang="en-US" dirty="0" smtClean="0"/>
              <a:t>Not approved for males</a:t>
            </a:r>
            <a:endParaRPr lang="en-US" dirty="0"/>
          </a:p>
        </p:txBody>
      </p:sp>
    </p:spTree>
    <p:extLst>
      <p:ext uri="{BB962C8B-B14F-4D97-AF65-F5344CB8AC3E}">
        <p14:creationId xmlns:p14="http://schemas.microsoft.com/office/powerpoint/2010/main" val="4238797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Pertussis-What is it?</a:t>
            </a:r>
          </a:p>
        </p:txBody>
      </p:sp>
      <p:sp>
        <p:nvSpPr>
          <p:cNvPr id="3" name="Content Placeholder 2"/>
          <p:cNvSpPr>
            <a:spLocks noGrp="1"/>
          </p:cNvSpPr>
          <p:nvPr>
            <p:ph idx="1"/>
          </p:nvPr>
        </p:nvSpPr>
        <p:spPr/>
        <p:txBody>
          <a:bodyPr/>
          <a:lstStyle/>
          <a:p>
            <a:r>
              <a:rPr lang="en-US" dirty="0"/>
              <a:t>Highly contagious respiratory disease</a:t>
            </a:r>
          </a:p>
          <a:p>
            <a:pPr lvl="1"/>
            <a:r>
              <a:rPr lang="en-US" dirty="0"/>
              <a:t>Caused by bacterium </a:t>
            </a:r>
            <a:r>
              <a:rPr lang="en-US" i="1" dirty="0"/>
              <a:t>Bordetella pertussis</a:t>
            </a:r>
          </a:p>
          <a:p>
            <a:pPr lvl="1"/>
            <a:r>
              <a:rPr lang="en-US" dirty="0"/>
              <a:t>Bacteria releases toxins in the lungs that damages the cilia and causes inflammation</a:t>
            </a:r>
          </a:p>
          <a:p>
            <a:r>
              <a:rPr lang="en-US" dirty="0"/>
              <a:t>Uncontrollable, violent coughing</a:t>
            </a:r>
          </a:p>
          <a:p>
            <a:r>
              <a:rPr lang="en-US" dirty="0"/>
              <a:t>Deep breath after coughing “fits” results in a “whooping” sound (may not occur in infants)</a:t>
            </a:r>
          </a:p>
          <a:p>
            <a:endParaRPr lang="en-US" dirty="0"/>
          </a:p>
        </p:txBody>
      </p:sp>
    </p:spTree>
    <p:extLst>
      <p:ext uri="{BB962C8B-B14F-4D97-AF65-F5344CB8AC3E}">
        <p14:creationId xmlns:p14="http://schemas.microsoft.com/office/powerpoint/2010/main" val="3044715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69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a:r>
              <a:rPr lang="en-US" dirty="0" smtClean="0"/>
              <a:t>DTaP and Tdap Vaccine </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r>
              <a:rPr lang="en-US" dirty="0" smtClean="0"/>
              <a:t>DTaP  childhood series completed at age 5 years</a:t>
            </a:r>
            <a:endParaRPr lang="en-US" dirty="0"/>
          </a:p>
          <a:p>
            <a:r>
              <a:rPr lang="en-US" dirty="0" smtClean="0"/>
              <a:t>Tdap at age 11-12; one time dose</a:t>
            </a:r>
          </a:p>
          <a:p>
            <a:r>
              <a:rPr lang="en-US" dirty="0" smtClean="0"/>
              <a:t>Adult dose:  One Tdap, if not already received, </a:t>
            </a:r>
            <a:br>
              <a:rPr lang="en-US" dirty="0" smtClean="0"/>
            </a:br>
            <a:r>
              <a:rPr lang="en-US" dirty="0" smtClean="0"/>
              <a:t>can be given at anytime; then, follow-up in </a:t>
            </a:r>
            <a:br>
              <a:rPr lang="en-US" dirty="0" smtClean="0"/>
            </a:br>
            <a:r>
              <a:rPr lang="en-US" dirty="0" smtClean="0"/>
              <a:t>10 years with Td</a:t>
            </a:r>
          </a:p>
          <a:p>
            <a:r>
              <a:rPr lang="en-US" dirty="0" smtClean="0"/>
              <a:t>ACIP recommends Tdap with each pregnancy</a:t>
            </a:r>
          </a:p>
          <a:p>
            <a:r>
              <a:rPr lang="en-US" dirty="0" smtClean="0"/>
              <a:t>Provides  </a:t>
            </a:r>
            <a:r>
              <a:rPr lang="en-US" dirty="0"/>
              <a:t>protection by ‘cocooning’ the newborn </a:t>
            </a:r>
            <a:r>
              <a:rPr lang="en-US" dirty="0" smtClean="0"/>
              <a:t>who is too young to vaccinate</a:t>
            </a:r>
            <a:endParaRPr lang="en-US" dirty="0"/>
          </a:p>
          <a:p>
            <a:endParaRPr lang="en-US" dirty="0" smtClean="0"/>
          </a:p>
        </p:txBody>
      </p:sp>
    </p:spTree>
    <p:extLst>
      <p:ext uri="{BB962C8B-B14F-4D97-AF65-F5344CB8AC3E}">
        <p14:creationId xmlns:p14="http://schemas.microsoft.com/office/powerpoint/2010/main" val="683208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pPr lvl="1"/>
            <a:r>
              <a:rPr lang="en-US" b="1" dirty="0"/>
              <a:t>Vaccines and Immunizations CDC: </a:t>
            </a:r>
            <a:r>
              <a:rPr lang="en-US" dirty="0"/>
              <a:t> </a:t>
            </a:r>
            <a:r>
              <a:rPr lang="en-US" dirty="0" smtClean="0">
                <a:hlinkClick r:id="rId2"/>
              </a:rPr>
              <a:t>http://www.cdc.gov/vaccines/default.htm</a:t>
            </a:r>
            <a:endParaRPr lang="en-US" dirty="0"/>
          </a:p>
          <a:p>
            <a:pPr lvl="1"/>
            <a:r>
              <a:rPr lang="en-US" b="1" dirty="0"/>
              <a:t>Immunization Schedules CDC</a:t>
            </a:r>
            <a:r>
              <a:rPr lang="en-US" dirty="0"/>
              <a:t>: </a:t>
            </a:r>
            <a:r>
              <a:rPr lang="en-US" dirty="0">
                <a:hlinkClick r:id="rId3"/>
              </a:rPr>
              <a:t>http://www.cdc.gov/vaccines/schedules/index.html</a:t>
            </a:r>
            <a:endParaRPr lang="en-US" dirty="0"/>
          </a:p>
          <a:p>
            <a:pPr lvl="1"/>
            <a:r>
              <a:rPr lang="en-US" b="1" dirty="0"/>
              <a:t>Kentucky Immunization Program: </a:t>
            </a:r>
            <a:r>
              <a:rPr lang="en-US" u="sng" dirty="0">
                <a:hlinkClick r:id="rId4"/>
              </a:rPr>
              <a:t>chfs.ky.gov/kip</a:t>
            </a:r>
            <a:endParaRPr lang="en-US" dirty="0"/>
          </a:p>
          <a:p>
            <a:endParaRPr lang="en-US" dirty="0"/>
          </a:p>
        </p:txBody>
      </p:sp>
    </p:spTree>
    <p:extLst>
      <p:ext uri="{BB962C8B-B14F-4D97-AF65-F5344CB8AC3E}">
        <p14:creationId xmlns:p14="http://schemas.microsoft.com/office/powerpoint/2010/main" val="3701390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Cont.</a:t>
            </a:r>
            <a:endParaRPr lang="en-US" dirty="0"/>
          </a:p>
        </p:txBody>
      </p:sp>
      <p:sp>
        <p:nvSpPr>
          <p:cNvPr id="3" name="Content Placeholder 2"/>
          <p:cNvSpPr>
            <a:spLocks noGrp="1"/>
          </p:cNvSpPr>
          <p:nvPr>
            <p:ph idx="1"/>
          </p:nvPr>
        </p:nvSpPr>
        <p:spPr/>
        <p:txBody>
          <a:bodyPr>
            <a:normAutofit/>
          </a:bodyPr>
          <a:lstStyle/>
          <a:p>
            <a:r>
              <a:rPr lang="en-US" dirty="0" smtClean="0"/>
              <a:t>Preventing Seasonal Flu</a:t>
            </a:r>
          </a:p>
          <a:p>
            <a:pPr marL="0" indent="0">
              <a:buNone/>
            </a:pPr>
            <a:r>
              <a:rPr lang="en-US" sz="3000" dirty="0">
                <a:hlinkClick r:id="rId2"/>
              </a:rPr>
              <a:t>http://</a:t>
            </a:r>
            <a:r>
              <a:rPr lang="en-US" sz="3000" dirty="0" smtClean="0">
                <a:hlinkClick r:id="rId2"/>
              </a:rPr>
              <a:t>www.cdc.gov/flu/protect/vaccine/index.htm</a:t>
            </a:r>
            <a:endParaRPr lang="en-US" sz="3000" dirty="0" smtClean="0"/>
          </a:p>
          <a:p>
            <a:r>
              <a:rPr lang="en-US" dirty="0" smtClean="0"/>
              <a:t>HPV Vaccines</a:t>
            </a:r>
          </a:p>
          <a:p>
            <a:pPr marL="0" indent="0">
              <a:buNone/>
            </a:pPr>
            <a:r>
              <a:rPr lang="en-US" dirty="0">
                <a:hlinkClick r:id="rId3"/>
              </a:rPr>
              <a:t>http://</a:t>
            </a:r>
            <a:r>
              <a:rPr lang="en-US" dirty="0" smtClean="0">
                <a:hlinkClick r:id="rId3"/>
              </a:rPr>
              <a:t>www.cdc.gov/hpv/vaccine.html</a:t>
            </a:r>
            <a:endParaRPr lang="en-US" dirty="0" smtClean="0"/>
          </a:p>
          <a:p>
            <a:pPr>
              <a:buFont typeface="Arial" panose="020B0604020202020204" pitchFamily="34" charset="0"/>
              <a:buChar char="•"/>
            </a:pPr>
            <a:r>
              <a:rPr lang="en-US" dirty="0" smtClean="0"/>
              <a:t>Pertussis (Whooping Cough)</a:t>
            </a:r>
          </a:p>
          <a:p>
            <a:pPr marL="0" indent="0">
              <a:buNone/>
            </a:pPr>
            <a:r>
              <a:rPr lang="en-US" dirty="0">
                <a:hlinkClick r:id="rId4"/>
              </a:rPr>
              <a:t>http://</a:t>
            </a:r>
            <a:r>
              <a:rPr lang="en-US" dirty="0" smtClean="0">
                <a:hlinkClick r:id="rId4"/>
              </a:rPr>
              <a:t>www.cdc.gov/vaccines/vpd-vac/pertussis/default.htm</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51498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smtClean="0"/>
              <a:t>???? QUESTIONS ???</a:t>
            </a:r>
            <a:endParaRPr lang="en-US" dirty="0"/>
          </a:p>
        </p:txBody>
      </p:sp>
      <p:pic>
        <p:nvPicPr>
          <p:cNvPr id="6" name="Picture 7" descr="women-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959" y="1935163"/>
            <a:ext cx="325808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08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pPr algn="ctr"/>
            <a:r>
              <a:rPr lang="en-US" sz="3600" dirty="0"/>
              <a:t>Diseases for which vaccination </a:t>
            </a:r>
            <a:br>
              <a:rPr lang="en-US" sz="3600" dirty="0"/>
            </a:br>
            <a:r>
              <a:rPr lang="en-US" sz="3600" dirty="0"/>
              <a:t>is routinely recommended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0858086"/>
              </p:ext>
            </p:extLst>
          </p:nvPr>
        </p:nvGraphicFramePr>
        <p:xfrm>
          <a:off x="457200" y="1828800"/>
          <a:ext cx="8229600" cy="4038600"/>
        </p:xfrm>
        <a:graphic>
          <a:graphicData uri="http://schemas.openxmlformats.org/drawingml/2006/table">
            <a:tbl>
              <a:tblPr firstRow="1" bandRow="1">
                <a:tableStyleId>{3B4B98B0-60AC-42C2-AFA5-B58CD77FA1E5}</a:tableStyleId>
              </a:tblPr>
              <a:tblGrid>
                <a:gridCol w="3352800"/>
                <a:gridCol w="2438400"/>
                <a:gridCol w="2438400"/>
              </a:tblGrid>
              <a:tr h="762000">
                <a:tc>
                  <a:txBody>
                    <a:bodyPr/>
                    <a:lstStyle/>
                    <a:p>
                      <a:pPr marL="0" indent="0">
                        <a:buFont typeface="Arial" panose="020B0604020202020204" pitchFamily="34" charset="0"/>
                        <a:buNone/>
                      </a:pPr>
                      <a:r>
                        <a:rPr lang="en-US" sz="2400" b="1" dirty="0" smtClean="0"/>
                        <a:t>Diphtheria</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smtClean="0"/>
                        <a:t>Herpes</a:t>
                      </a:r>
                      <a:r>
                        <a:rPr kumimoji="0" lang="en-US" sz="2400" b="1" kern="1200" baseline="0" dirty="0" smtClean="0"/>
                        <a:t> zoster (shingles)</a:t>
                      </a:r>
                      <a:endParaRPr kumimoji="0" lang="en-US" sz="2400" b="1"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smtClean="0"/>
                        <a:t>Pneumococcal</a:t>
                      </a:r>
                      <a:endParaRPr kumimoji="0" lang="en-US" sz="2400" b="1"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marL="0" indent="0">
                        <a:buFont typeface="Arial" panose="020B0604020202020204" pitchFamily="34" charset="0"/>
                        <a:buNone/>
                      </a:pPr>
                      <a:r>
                        <a:rPr lang="en-US" sz="2400" b="1" i="1" dirty="0" smtClean="0"/>
                        <a:t>Haemophilus </a:t>
                      </a:r>
                    </a:p>
                    <a:p>
                      <a:pPr marL="0" indent="0">
                        <a:buFont typeface="Arial" panose="020B0604020202020204" pitchFamily="34" charset="0"/>
                        <a:buNone/>
                      </a:pPr>
                      <a:r>
                        <a:rPr lang="en-US" sz="2400" b="1" i="1" dirty="0" smtClean="0"/>
                        <a:t> influenzae </a:t>
                      </a:r>
                      <a:r>
                        <a:rPr lang="en-US" sz="2400" b="1" dirty="0" smtClean="0"/>
                        <a:t>(Hib)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Influenza</a:t>
                      </a:r>
                      <a:endParaRPr lang="en-US" sz="2400" b="1"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Polio</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indent="0">
                        <a:buFont typeface="Arial" panose="020B0604020202020204" pitchFamily="34" charset="0"/>
                        <a:buNone/>
                      </a:pPr>
                      <a:r>
                        <a:rPr lang="en-US" sz="2400" b="1" dirty="0" smtClean="0"/>
                        <a:t>Hepatitis A</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Measles</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Rotavirus</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r>
                        <a:rPr lang="en-US" sz="2400" b="1" dirty="0" smtClean="0"/>
                        <a:t>Hepatitis B</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Meningococcal</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Rubella</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r>
                        <a:rPr lang="en-US" sz="2400" b="1" dirty="0" smtClean="0"/>
                        <a:t>Human Papillomavirus (HPV)</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Mumps</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Tetanus</a:t>
                      </a:r>
                      <a:endParaRPr lang="en-US" sz="2400" b="1"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Pertussis</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Varicella</a:t>
                      </a:r>
                      <a:endParaRPr lang="en-US" sz="2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2154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0" indent="0" algn="ctr">
              <a:buNone/>
            </a:pPr>
            <a:r>
              <a:rPr lang="en-US" sz="4000" b="1" dirty="0" err="1" smtClean="0"/>
              <a:t>Troi</a:t>
            </a:r>
            <a:r>
              <a:rPr lang="en-US" sz="4000" b="1" dirty="0" smtClean="0"/>
              <a:t> Cunningham, RN</a:t>
            </a:r>
          </a:p>
          <a:p>
            <a:pPr marL="0" indent="0" algn="ctr">
              <a:buNone/>
            </a:pPr>
            <a:r>
              <a:rPr lang="en-US" sz="4000" b="1" dirty="0" smtClean="0"/>
              <a:t>Nurse Consultant</a:t>
            </a:r>
          </a:p>
          <a:p>
            <a:pPr marL="0" indent="0" algn="ctr">
              <a:buNone/>
            </a:pPr>
            <a:r>
              <a:rPr lang="en-US" sz="4000" b="1" dirty="0" smtClean="0"/>
              <a:t>Kentucky Immunization Program</a:t>
            </a:r>
          </a:p>
          <a:p>
            <a:pPr marL="0" indent="0" algn="ctr">
              <a:buNone/>
            </a:pPr>
            <a:r>
              <a:rPr lang="en-US" sz="4000" b="1" dirty="0" smtClean="0"/>
              <a:t>502.564.4478 </a:t>
            </a:r>
          </a:p>
          <a:p>
            <a:pPr marL="0" indent="0" algn="ctr">
              <a:buNone/>
            </a:pPr>
            <a:r>
              <a:rPr lang="en-US" sz="4000" b="1" dirty="0" smtClean="0"/>
              <a:t>troi.cunningham@ky.gov</a:t>
            </a:r>
            <a:endParaRPr lang="en-US" sz="4000" b="1" dirty="0"/>
          </a:p>
        </p:txBody>
      </p:sp>
    </p:spTree>
    <p:extLst>
      <p:ext uri="{BB962C8B-B14F-4D97-AF65-F5344CB8AC3E}">
        <p14:creationId xmlns:p14="http://schemas.microsoft.com/office/powerpoint/2010/main" val="221059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53969319"/>
              </p:ext>
            </p:extLst>
          </p:nvPr>
        </p:nvGraphicFramePr>
        <p:xfrm>
          <a:off x="0" y="0"/>
          <a:ext cx="9144000" cy="7007113"/>
        </p:xfrm>
        <a:graphic>
          <a:graphicData uri="http://schemas.openxmlformats.org/presentationml/2006/ole">
            <mc:AlternateContent xmlns:mc="http://schemas.openxmlformats.org/markup-compatibility/2006">
              <mc:Choice xmlns:v="urn:schemas-microsoft-com:vml" Requires="v">
                <p:oleObj spid="_x0000_s1187" name="Acrobat Document" r:id="rId3" imgW="6034986" imgH="4663440" progId="AcroExch.Document.11">
                  <p:embed/>
                </p:oleObj>
              </mc:Choice>
              <mc:Fallback>
                <p:oleObj name="Acrobat Document" r:id="rId3" imgW="6034986" imgH="4663440" progId="AcroExch.Document.11">
                  <p:embed/>
                  <p:pic>
                    <p:nvPicPr>
                      <p:cNvPr id="0" name=""/>
                      <p:cNvPicPr/>
                      <p:nvPr/>
                    </p:nvPicPr>
                    <p:blipFill>
                      <a:blip r:embed="rId4"/>
                      <a:stretch>
                        <a:fillRect/>
                      </a:stretch>
                    </p:blipFill>
                    <p:spPr>
                      <a:xfrm>
                        <a:off x="0" y="0"/>
                        <a:ext cx="9144000" cy="7007113"/>
                      </a:xfrm>
                      <a:prstGeom prst="rect">
                        <a:avLst/>
                      </a:prstGeom>
                    </p:spPr>
                  </p:pic>
                </p:oleObj>
              </mc:Fallback>
            </mc:AlternateContent>
          </a:graphicData>
        </a:graphic>
      </p:graphicFrame>
    </p:spTree>
    <p:extLst>
      <p:ext uri="{BB962C8B-B14F-4D97-AF65-F5344CB8AC3E}">
        <p14:creationId xmlns:p14="http://schemas.microsoft.com/office/powerpoint/2010/main" val="361256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71603585"/>
              </p:ext>
            </p:extLst>
          </p:nvPr>
        </p:nvGraphicFramePr>
        <p:xfrm>
          <a:off x="0" y="0"/>
          <a:ext cx="9143999" cy="6857999"/>
        </p:xfrm>
        <a:graphic>
          <a:graphicData uri="http://schemas.openxmlformats.org/presentationml/2006/ole">
            <mc:AlternateContent xmlns:mc="http://schemas.openxmlformats.org/markup-compatibility/2006">
              <mc:Choice xmlns:v="urn:schemas-microsoft-com:vml" Requires="v">
                <p:oleObj spid="_x0000_s2211" name="Acrobat Document" r:id="rId3" imgW="6034986" imgH="4663440" progId="AcroExch.Document.11">
                  <p:embed/>
                </p:oleObj>
              </mc:Choice>
              <mc:Fallback>
                <p:oleObj name="Acrobat Document" r:id="rId3" imgW="6034986" imgH="4663440" progId="AcroExch.Document.11">
                  <p:embed/>
                  <p:pic>
                    <p:nvPicPr>
                      <p:cNvPr id="0" name=""/>
                      <p:cNvPicPr/>
                      <p:nvPr/>
                    </p:nvPicPr>
                    <p:blipFill>
                      <a:blip r:embed="rId4"/>
                      <a:stretch>
                        <a:fillRect/>
                      </a:stretch>
                    </p:blipFill>
                    <p:spPr>
                      <a:xfrm>
                        <a:off x="0" y="0"/>
                        <a:ext cx="9143999" cy="6857999"/>
                      </a:xfrm>
                      <a:prstGeom prst="rect">
                        <a:avLst/>
                      </a:prstGeom>
                    </p:spPr>
                  </p:pic>
                </p:oleObj>
              </mc:Fallback>
            </mc:AlternateContent>
          </a:graphicData>
        </a:graphic>
      </p:graphicFrame>
    </p:spTree>
    <p:extLst>
      <p:ext uri="{BB962C8B-B14F-4D97-AF65-F5344CB8AC3E}">
        <p14:creationId xmlns:p14="http://schemas.microsoft.com/office/powerpoint/2010/main" val="47747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00193691"/>
              </p:ext>
            </p:extLst>
          </p:nvPr>
        </p:nvGraphicFramePr>
        <p:xfrm>
          <a:off x="1" y="0"/>
          <a:ext cx="9144000" cy="6857999"/>
        </p:xfrm>
        <a:graphic>
          <a:graphicData uri="http://schemas.openxmlformats.org/presentationml/2006/ole">
            <mc:AlternateContent xmlns:mc="http://schemas.openxmlformats.org/markup-compatibility/2006">
              <mc:Choice xmlns:v="urn:schemas-microsoft-com:vml" Requires="v">
                <p:oleObj spid="_x0000_s3235" name="Acrobat Document" r:id="rId3" imgW="6034986" imgH="4663440" progId="AcroExch.Document.11">
                  <p:embed/>
                </p:oleObj>
              </mc:Choice>
              <mc:Fallback>
                <p:oleObj name="Acrobat Document" r:id="rId3" imgW="6034986" imgH="4663440" progId="AcroExch.Document.11">
                  <p:embed/>
                  <p:pic>
                    <p:nvPicPr>
                      <p:cNvPr id="0" name=""/>
                      <p:cNvPicPr/>
                      <p:nvPr/>
                    </p:nvPicPr>
                    <p:blipFill>
                      <a:blip r:embed="rId4"/>
                      <a:stretch>
                        <a:fillRect/>
                      </a:stretch>
                    </p:blipFill>
                    <p:spPr>
                      <a:xfrm>
                        <a:off x="1" y="0"/>
                        <a:ext cx="9144000" cy="6857999"/>
                      </a:xfrm>
                      <a:prstGeom prst="rect">
                        <a:avLst/>
                      </a:prstGeom>
                    </p:spPr>
                  </p:pic>
                </p:oleObj>
              </mc:Fallback>
            </mc:AlternateContent>
          </a:graphicData>
        </a:graphic>
      </p:graphicFrame>
    </p:spTree>
    <p:extLst>
      <p:ext uri="{BB962C8B-B14F-4D97-AF65-F5344CB8AC3E}">
        <p14:creationId xmlns:p14="http://schemas.microsoft.com/office/powerpoint/2010/main" val="313236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Immunization Schedules</a:t>
            </a:r>
            <a:endParaRPr lang="en-US" dirty="0"/>
          </a:p>
        </p:txBody>
      </p:sp>
      <p:sp>
        <p:nvSpPr>
          <p:cNvPr id="3" name="Content Placeholder 2"/>
          <p:cNvSpPr>
            <a:spLocks noGrp="1"/>
          </p:cNvSpPr>
          <p:nvPr>
            <p:ph idx="1"/>
          </p:nvPr>
        </p:nvSpPr>
        <p:spPr>
          <a:xfrm>
            <a:off x="457200" y="2667000"/>
            <a:ext cx="8229600" cy="3657600"/>
          </a:xfrm>
        </p:spPr>
        <p:txBody>
          <a:bodyPr>
            <a:normAutofit/>
          </a:bodyPr>
          <a:lstStyle/>
          <a:p>
            <a:pPr marL="0" indent="0" algn="ctr">
              <a:buNone/>
            </a:pPr>
            <a:r>
              <a:rPr lang="en-US" dirty="0" smtClean="0"/>
              <a:t>All immunizations schedules can be found at:</a:t>
            </a:r>
          </a:p>
          <a:p>
            <a:pPr marL="0" indent="0" algn="ctr">
              <a:buNone/>
            </a:pPr>
            <a:r>
              <a:rPr lang="en-US" dirty="0" smtClean="0"/>
              <a:t> </a:t>
            </a:r>
            <a:r>
              <a:rPr lang="en-US" sz="2800" u="sng" dirty="0" smtClean="0">
                <a:solidFill>
                  <a:srgbClr val="0033CC"/>
                </a:solidFill>
              </a:rPr>
              <a:t>http</a:t>
            </a:r>
            <a:r>
              <a:rPr lang="en-US" sz="2800" u="sng" dirty="0">
                <a:solidFill>
                  <a:srgbClr val="0033CC"/>
                </a:solidFill>
              </a:rPr>
              <a:t>://</a:t>
            </a:r>
            <a:r>
              <a:rPr lang="en-US" sz="2800" u="sng" dirty="0" smtClean="0">
                <a:solidFill>
                  <a:srgbClr val="0033CC"/>
                </a:solidFill>
              </a:rPr>
              <a:t>www.cdc.gov/vaccines/schedules/index.html </a:t>
            </a:r>
            <a:endParaRPr lang="en-US" sz="2800" u="sng" dirty="0">
              <a:solidFill>
                <a:srgbClr val="0033CC"/>
              </a:solidFill>
            </a:endParaRPr>
          </a:p>
        </p:txBody>
      </p:sp>
    </p:spTree>
    <p:extLst>
      <p:ext uri="{BB962C8B-B14F-4D97-AF65-F5344CB8AC3E}">
        <p14:creationId xmlns:p14="http://schemas.microsoft.com/office/powerpoint/2010/main" val="1719417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pPr algn="ctr"/>
            <a:r>
              <a:rPr lang="en-US" dirty="0" smtClean="0"/>
              <a:t>Vaccines in First 6 years of Life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6206360"/>
              </p:ext>
            </p:extLst>
          </p:nvPr>
        </p:nvGraphicFramePr>
        <p:xfrm>
          <a:off x="304800" y="1823068"/>
          <a:ext cx="8229600" cy="5419430"/>
        </p:xfrm>
        <a:graphic>
          <a:graphicData uri="http://schemas.openxmlformats.org/drawingml/2006/table">
            <a:tbl>
              <a:tblPr firstRow="1" bandRow="1">
                <a:tableStyleId>{0E3FDE45-AF77-4B5C-9715-49D594BDF05E}</a:tableStyleId>
              </a:tblPr>
              <a:tblGrid>
                <a:gridCol w="4114800"/>
                <a:gridCol w="4114800"/>
              </a:tblGrid>
              <a:tr h="806574">
                <a:tc>
                  <a:txBody>
                    <a:bodyPr/>
                    <a:lstStyle/>
                    <a:p>
                      <a:pPr algn="l"/>
                      <a:r>
                        <a:rPr lang="en-US" sz="2400" b="1" dirty="0" smtClean="0"/>
                        <a:t>3 doses of Hepatitis B</a:t>
                      </a:r>
                    </a:p>
                    <a:p>
                      <a:pPr algn="l"/>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4 doses of IPV</a:t>
                      </a:r>
                    </a:p>
                    <a:p>
                      <a:pPr algn="l"/>
                      <a:endParaRPr lang="en-US" sz="2400" b="1" dirty="0"/>
                    </a:p>
                  </a:txBody>
                  <a:tcPr/>
                </a:tc>
              </a:tr>
              <a:tr h="806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 or 3 doses of Rotavirus</a:t>
                      </a:r>
                    </a:p>
                    <a:p>
                      <a:pPr algn="l"/>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 doses of MMR</a:t>
                      </a:r>
                    </a:p>
                    <a:p>
                      <a:pPr algn="l"/>
                      <a:endParaRPr lang="en-US" sz="2400" b="1" dirty="0"/>
                    </a:p>
                  </a:txBody>
                  <a:tcPr/>
                </a:tc>
              </a:tr>
              <a:tr h="806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5 doses of DTaP</a:t>
                      </a:r>
                    </a:p>
                    <a:p>
                      <a:pPr algn="l"/>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 doses of Varicella</a:t>
                      </a:r>
                    </a:p>
                    <a:p>
                      <a:pPr algn="l"/>
                      <a:endParaRPr lang="en-US" sz="2400" b="1" dirty="0"/>
                    </a:p>
                  </a:txBody>
                  <a:tcPr/>
                </a:tc>
              </a:tr>
              <a:tr h="806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3 or 4 doses of Hib</a:t>
                      </a:r>
                    </a:p>
                    <a:p>
                      <a:pPr algn="l"/>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 doses of Hepatitis A</a:t>
                      </a:r>
                    </a:p>
                    <a:p>
                      <a:pPr algn="l"/>
                      <a:endParaRPr lang="en-US" sz="2400" b="1" dirty="0"/>
                    </a:p>
                  </a:txBody>
                  <a:tcPr/>
                </a:tc>
              </a:tr>
              <a:tr h="806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4 doses of PCV13</a:t>
                      </a:r>
                    </a:p>
                    <a:p>
                      <a:pPr algn="l"/>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Annual</a:t>
                      </a:r>
                      <a:r>
                        <a:rPr lang="en-US" sz="2400" b="1" baseline="0" dirty="0" smtClean="0"/>
                        <a:t> flu vaccine</a:t>
                      </a:r>
                      <a:br>
                        <a:rPr lang="en-US" sz="2400" b="1" baseline="0" dirty="0" smtClean="0"/>
                      </a:br>
                      <a:r>
                        <a:rPr lang="en-US" sz="2400" b="1" baseline="0" dirty="0" smtClean="0"/>
                        <a:t>(aged 6 months and older)</a:t>
                      </a:r>
                      <a:endParaRPr lang="en-US" sz="2400" b="1" dirty="0" smtClean="0"/>
                    </a:p>
                    <a:p>
                      <a:pPr algn="l"/>
                      <a:endParaRPr lang="en-US" sz="2400" b="1" dirty="0"/>
                    </a:p>
                  </a:txBody>
                  <a:tcPr/>
                </a:tc>
              </a:tr>
              <a:tr h="469435">
                <a:tc>
                  <a:txBody>
                    <a:bodyPr/>
                    <a:lstStyle/>
                    <a:p>
                      <a:endParaRPr lang="en-US" dirty="0"/>
                    </a:p>
                  </a:txBody>
                  <a:tcPr/>
                </a:tc>
                <a:tc>
                  <a:txBody>
                    <a:bodyPr/>
                    <a:lstStyle/>
                    <a:p>
                      <a:endParaRPr lang="en-US" dirty="0"/>
                    </a:p>
                  </a:txBody>
                  <a:tcPr/>
                </a:tc>
              </a:tr>
              <a:tr h="469435">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745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19200"/>
          </a:xfrm>
        </p:spPr>
        <p:txBody>
          <a:bodyPr>
            <a:noAutofit/>
          </a:bodyPr>
          <a:lstStyle/>
          <a:p>
            <a:pPr algn="ctr"/>
            <a:r>
              <a:rPr lang="en-US" sz="3600" dirty="0"/>
              <a:t>What vaccines do </a:t>
            </a:r>
            <a:r>
              <a:rPr lang="en-US" sz="3600" dirty="0" smtClean="0"/>
              <a:t>pre-teens </a:t>
            </a:r>
            <a:br>
              <a:rPr lang="en-US" sz="3600" dirty="0" smtClean="0"/>
            </a:br>
            <a:r>
              <a:rPr lang="en-US" sz="3600" dirty="0" smtClean="0"/>
              <a:t>and </a:t>
            </a:r>
            <a:r>
              <a:rPr lang="en-US" sz="3600" dirty="0"/>
              <a:t>teens need?</a:t>
            </a:r>
          </a:p>
        </p:txBody>
      </p:sp>
      <p:sp>
        <p:nvSpPr>
          <p:cNvPr id="3" name="Content Placeholder 2"/>
          <p:cNvSpPr>
            <a:spLocks noGrp="1"/>
          </p:cNvSpPr>
          <p:nvPr>
            <p:ph idx="1"/>
          </p:nvPr>
        </p:nvSpPr>
        <p:spPr>
          <a:xfrm>
            <a:off x="457200" y="2057400"/>
            <a:ext cx="8229600" cy="4267200"/>
          </a:xfrm>
        </p:spPr>
        <p:txBody>
          <a:bodyPr>
            <a:normAutofit/>
          </a:bodyPr>
          <a:lstStyle/>
          <a:p>
            <a:pPr marL="0" lvl="0" indent="0">
              <a:buClr>
                <a:srgbClr val="0B5394"/>
              </a:buClr>
              <a:buNone/>
            </a:pPr>
            <a:r>
              <a:rPr lang="en-US" sz="2700" dirty="0">
                <a:solidFill>
                  <a:prstClr val="black"/>
                </a:solidFill>
              </a:rPr>
              <a:t>All preteens and teenagers need:</a:t>
            </a:r>
          </a:p>
          <a:p>
            <a:pPr lvl="1">
              <a:buClr>
                <a:srgbClr val="0F6FC6"/>
              </a:buClr>
            </a:pPr>
            <a:r>
              <a:rPr lang="en-US" sz="2700" dirty="0">
                <a:solidFill>
                  <a:prstClr val="black"/>
                </a:solidFill>
              </a:rPr>
              <a:t>Annual flu vaccine</a:t>
            </a:r>
          </a:p>
          <a:p>
            <a:pPr lvl="1">
              <a:buClr>
                <a:srgbClr val="0F6FC6"/>
              </a:buClr>
            </a:pPr>
            <a:r>
              <a:rPr lang="en-US" sz="2700" dirty="0">
                <a:solidFill>
                  <a:prstClr val="black"/>
                </a:solidFill>
              </a:rPr>
              <a:t>1 dose of Tdap </a:t>
            </a:r>
            <a:r>
              <a:rPr lang="en-US" sz="2700" dirty="0" smtClean="0">
                <a:solidFill>
                  <a:prstClr val="black"/>
                </a:solidFill>
              </a:rPr>
              <a:t>Vaccine at age 11-12</a:t>
            </a:r>
            <a:endParaRPr lang="en-US" sz="2700" dirty="0">
              <a:solidFill>
                <a:prstClr val="black"/>
              </a:solidFill>
            </a:endParaRPr>
          </a:p>
          <a:p>
            <a:pPr lvl="1">
              <a:buClr>
                <a:srgbClr val="0F6FC6"/>
              </a:buClr>
            </a:pPr>
            <a:r>
              <a:rPr lang="en-US" sz="2700" dirty="0">
                <a:solidFill>
                  <a:prstClr val="black"/>
                </a:solidFill>
              </a:rPr>
              <a:t>2 doses of Meningococcal </a:t>
            </a:r>
            <a:r>
              <a:rPr lang="en-US" sz="2700" dirty="0" smtClean="0">
                <a:solidFill>
                  <a:prstClr val="black"/>
                </a:solidFill>
              </a:rPr>
              <a:t>Vaccine: one at </a:t>
            </a:r>
            <a:br>
              <a:rPr lang="en-US" sz="2700" dirty="0" smtClean="0">
                <a:solidFill>
                  <a:prstClr val="black"/>
                </a:solidFill>
              </a:rPr>
            </a:br>
            <a:r>
              <a:rPr lang="en-US" sz="2700" dirty="0" smtClean="0">
                <a:solidFill>
                  <a:prstClr val="black"/>
                </a:solidFill>
              </a:rPr>
              <a:t>11-12 years of age and booster at 16 years of age</a:t>
            </a:r>
            <a:endParaRPr lang="en-US" sz="2700" dirty="0">
              <a:solidFill>
                <a:prstClr val="black"/>
              </a:solidFill>
            </a:endParaRPr>
          </a:p>
          <a:p>
            <a:pPr lvl="1">
              <a:buClr>
                <a:srgbClr val="0F6FC6"/>
              </a:buClr>
            </a:pPr>
            <a:r>
              <a:rPr lang="en-US" sz="2700" dirty="0">
                <a:solidFill>
                  <a:prstClr val="black"/>
                </a:solidFill>
              </a:rPr>
              <a:t>3 doses of HPV </a:t>
            </a:r>
            <a:r>
              <a:rPr lang="en-US" sz="2700" dirty="0" smtClean="0">
                <a:solidFill>
                  <a:prstClr val="black"/>
                </a:solidFill>
              </a:rPr>
              <a:t>Vaccine starting at age 11-12</a:t>
            </a:r>
            <a:endParaRPr lang="en-US" sz="2700" dirty="0">
              <a:solidFill>
                <a:prstClr val="black"/>
              </a:solidFill>
            </a:endParaRPr>
          </a:p>
          <a:p>
            <a:pPr lvl="1">
              <a:buClr>
                <a:srgbClr val="0F6FC6"/>
              </a:buClr>
            </a:pPr>
            <a:r>
              <a:rPr lang="en-US" sz="2700" dirty="0">
                <a:solidFill>
                  <a:prstClr val="black"/>
                </a:solidFill>
              </a:rPr>
              <a:t>If not already </a:t>
            </a:r>
            <a:r>
              <a:rPr lang="en-US" sz="2700" dirty="0" smtClean="0">
                <a:solidFill>
                  <a:prstClr val="black"/>
                </a:solidFill>
              </a:rPr>
              <a:t>received: 2 </a:t>
            </a:r>
            <a:r>
              <a:rPr lang="en-US" sz="2700" dirty="0">
                <a:solidFill>
                  <a:prstClr val="black"/>
                </a:solidFill>
              </a:rPr>
              <a:t>doses </a:t>
            </a:r>
            <a:r>
              <a:rPr lang="en-US" sz="2700" dirty="0" smtClean="0">
                <a:solidFill>
                  <a:prstClr val="black"/>
                </a:solidFill>
              </a:rPr>
              <a:t>MMR, </a:t>
            </a:r>
            <a:br>
              <a:rPr lang="en-US" sz="2700" dirty="0" smtClean="0">
                <a:solidFill>
                  <a:prstClr val="black"/>
                </a:solidFill>
              </a:rPr>
            </a:br>
            <a:r>
              <a:rPr lang="en-US" sz="2700" dirty="0" smtClean="0">
                <a:solidFill>
                  <a:prstClr val="black"/>
                </a:solidFill>
              </a:rPr>
              <a:t>2 </a:t>
            </a:r>
            <a:r>
              <a:rPr lang="en-US" sz="2700" dirty="0">
                <a:solidFill>
                  <a:prstClr val="black"/>
                </a:solidFill>
              </a:rPr>
              <a:t>doses of Varicella, and 3 </a:t>
            </a:r>
            <a:r>
              <a:rPr lang="en-US" sz="2700" dirty="0" smtClean="0">
                <a:solidFill>
                  <a:prstClr val="black"/>
                </a:solidFill>
              </a:rPr>
              <a:t>doses of Hep </a:t>
            </a:r>
            <a:r>
              <a:rPr lang="en-US" sz="2700" dirty="0">
                <a:solidFill>
                  <a:prstClr val="black"/>
                </a:solidFill>
              </a:rPr>
              <a:t>B</a:t>
            </a:r>
          </a:p>
          <a:p>
            <a:pPr marL="393192" lvl="1" indent="0">
              <a:buClr>
                <a:srgbClr val="0F6FC6"/>
              </a:buClr>
              <a:buNone/>
            </a:pPr>
            <a:endParaRPr lang="en-US" sz="2700" dirty="0">
              <a:solidFill>
                <a:prstClr val="black"/>
              </a:solidFill>
            </a:endParaRPr>
          </a:p>
          <a:p>
            <a:endParaRPr lang="en-US" dirty="0"/>
          </a:p>
        </p:txBody>
      </p:sp>
    </p:spTree>
    <p:extLst>
      <p:ext uri="{BB962C8B-B14F-4D97-AF65-F5344CB8AC3E}">
        <p14:creationId xmlns:p14="http://schemas.microsoft.com/office/powerpoint/2010/main" val="1662326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952A2E6BE3AE4FA9E550A522748C81" ma:contentTypeVersion="1" ma:contentTypeDescription="Create a new document." ma:contentTypeScope="" ma:versionID="26648c2b5344d867b48b819ddb318b59">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BBEDD-7B39-4788-8B59-8A9420CA8810}"/>
</file>

<file path=customXml/itemProps2.xml><?xml version="1.0" encoding="utf-8"?>
<ds:datastoreItem xmlns:ds="http://schemas.openxmlformats.org/officeDocument/2006/customXml" ds:itemID="{DB128BF8-9915-4776-8224-AAC3604333FD}"/>
</file>

<file path=customXml/itemProps3.xml><?xml version="1.0" encoding="utf-8"?>
<ds:datastoreItem xmlns:ds="http://schemas.openxmlformats.org/officeDocument/2006/customXml" ds:itemID="{905A23E2-58CF-4CF2-AD02-22B9F3C26296}"/>
</file>

<file path=docProps/app.xml><?xml version="1.0" encoding="utf-8"?>
<Properties xmlns="http://schemas.openxmlformats.org/officeDocument/2006/extended-properties" xmlns:vt="http://schemas.openxmlformats.org/officeDocument/2006/docPropsVTypes">
  <Template>Flow</Template>
  <TotalTime>3309</TotalTime>
  <Words>1386</Words>
  <Application>Microsoft Office PowerPoint</Application>
  <PresentationFormat>On-screen Show (4:3)</PresentationFormat>
  <Paragraphs>212</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Flow</vt:lpstr>
      <vt:lpstr>Acrobat Document</vt:lpstr>
      <vt:lpstr>Protection Through Immunizations </vt:lpstr>
      <vt:lpstr>Why do we immunize?</vt:lpstr>
      <vt:lpstr>Diseases for which vaccination  is routinely recommended</vt:lpstr>
      <vt:lpstr>PowerPoint Presentation</vt:lpstr>
      <vt:lpstr>PowerPoint Presentation</vt:lpstr>
      <vt:lpstr>PowerPoint Presentation</vt:lpstr>
      <vt:lpstr>Immunization Schedules</vt:lpstr>
      <vt:lpstr>Vaccines in First 6 years of Life</vt:lpstr>
      <vt:lpstr>What vaccines do pre-teens  and teens need?</vt:lpstr>
      <vt:lpstr>PowerPoint Presentation</vt:lpstr>
      <vt:lpstr>Adult Vaccines…</vt:lpstr>
      <vt:lpstr>Influenza</vt:lpstr>
      <vt:lpstr>Influenza in Kentucky 2014-2015</vt:lpstr>
      <vt:lpstr>Influenza vaccine annually!</vt:lpstr>
      <vt:lpstr>2015- 2016 Influenza Vaccine</vt:lpstr>
      <vt:lpstr>2015-2016 Influenza Vaccine</vt:lpstr>
      <vt:lpstr>2015-2016 Influenza Vaccine</vt:lpstr>
      <vt:lpstr>Human Papillomavirus (HPV)</vt:lpstr>
      <vt:lpstr>HPV Types and Disease Associations</vt:lpstr>
      <vt:lpstr>Routine HPV Vaccination Recommendations</vt:lpstr>
      <vt:lpstr>Routine HPV Vaccination Recommendations (Cont)</vt:lpstr>
      <vt:lpstr>HPV Vaccine</vt:lpstr>
      <vt:lpstr>HPV Vaccine (cont)</vt:lpstr>
      <vt:lpstr>Pertussis-What is it?</vt:lpstr>
      <vt:lpstr>PowerPoint Presentation</vt:lpstr>
      <vt:lpstr>DTaP and Tdap Vaccine </vt:lpstr>
      <vt:lpstr>Resources</vt:lpstr>
      <vt:lpstr>Resources Cont.</vt:lpstr>
      <vt:lpstr>???? 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Through Immunizations</dc:title>
  <dc:creator>Brandon.Hurley@ky.gov</dc:creator>
  <cp:lastModifiedBy>Jo</cp:lastModifiedBy>
  <cp:revision>201</cp:revision>
  <cp:lastPrinted>2015-10-19T15:16:31Z</cp:lastPrinted>
  <dcterms:created xsi:type="dcterms:W3CDTF">2012-03-09T18:35:37Z</dcterms:created>
  <dcterms:modified xsi:type="dcterms:W3CDTF">2015-10-19T15:22:51Z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0x01010023952A2E6BE3AE4FA9E550A522748C81</vt:lpwstr>
  </property>
</Properties>
</file>