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customXml/itemProps1.xml" ContentType="application/vnd.openxmlformats-officedocument.customXmlProperties+xml"/>
  <Default Extension="wmf" ContentType="image/x-wmf"/>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Default Extension="jpeg" ContentType="image/jpeg"/>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Default Extension="gif" ContentType="image/gif"/>
  <Override PartName="/ppt/slideLayouts/slideLayout10.xml" ContentType="application/vnd.openxmlformats-officedocument.presentationml.slideLayou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75" r:id="rId3"/>
    <p:sldId id="276" r:id="rId4"/>
    <p:sldId id="277" r:id="rId5"/>
    <p:sldId id="278" r:id="rId6"/>
    <p:sldId id="262" r:id="rId7"/>
    <p:sldId id="279" r:id="rId8"/>
    <p:sldId id="264" r:id="rId9"/>
    <p:sldId id="265" r:id="rId10"/>
    <p:sldId id="266" r:id="rId11"/>
    <p:sldId id="267" r:id="rId12"/>
    <p:sldId id="268" r:id="rId13"/>
    <p:sldId id="272" r:id="rId14"/>
    <p:sldId id="273" r:id="rId15"/>
    <p:sldId id="274" r:id="rId16"/>
    <p:sldId id="257" r:id="rId17"/>
    <p:sldId id="258" r:id="rId18"/>
    <p:sldId id="259" r:id="rId19"/>
    <p:sldId id="260" r:id="rId20"/>
    <p:sldId id="261" r:id="rId21"/>
    <p:sldId id="269" r:id="rId22"/>
    <p:sldId id="270" r:id="rId23"/>
    <p:sldId id="271" r:id="rId24"/>
    <p:sldId id="280"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3" d="100"/>
          <a:sy n="93" d="100"/>
        </p:scale>
        <p:origin x="720" y="12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CAEB14E-6C79-40B5-A4FB-DC6CEDBAF0DD}" type="datetimeFigureOut">
              <a:rPr lang="en-US" smtClean="0"/>
              <a:t>10/22/2013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BD7271B-E066-4BA0-8FEF-55D8B64806BC}" type="slidenum">
              <a:rPr lang="en-US" smtClean="0"/>
              <a:t>‹#›</a:t>
            </a:fld>
            <a:endParaRPr lang="en-US"/>
          </a:p>
        </p:txBody>
      </p:sp>
    </p:spTree>
    <p:extLst>
      <p:ext uri="{BB962C8B-B14F-4D97-AF65-F5344CB8AC3E}">
        <p14:creationId xmlns:p14="http://schemas.microsoft.com/office/powerpoint/2010/main" val="23211357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EEA1A8C-725F-463A-BB9A-8F9A00298277}" type="datetimeFigureOut">
              <a:rPr lang="en-US" smtClean="0"/>
              <a:t>10/22/2013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7B2EE21-881A-47DB-9B6B-8107A46CFA1F}" type="slidenum">
              <a:rPr lang="en-US" smtClean="0"/>
              <a:t>‹#›</a:t>
            </a:fld>
            <a:endParaRPr lang="en-US"/>
          </a:p>
        </p:txBody>
      </p:sp>
    </p:spTree>
    <p:extLst>
      <p:ext uri="{BB962C8B-B14F-4D97-AF65-F5344CB8AC3E}">
        <p14:creationId xmlns:p14="http://schemas.microsoft.com/office/powerpoint/2010/main" val="1956401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C4878F-0F42-402B-89EF-C80C01E5EAEF}" type="slidenum">
              <a:rPr lang="en-US"/>
              <a:pPr/>
              <a:t>14</a:t>
            </a:fld>
            <a:endParaRPr lang="en-US"/>
          </a:p>
        </p:txBody>
      </p:sp>
      <p:sp>
        <p:nvSpPr>
          <p:cNvPr id="382978" name="Rectangle 2"/>
          <p:cNvSpPr>
            <a:spLocks noGrp="1" noRot="1" noChangeAspect="1" noChangeArrowheads="1" noTextEdit="1"/>
          </p:cNvSpPr>
          <p:nvPr>
            <p:ph type="sldImg"/>
          </p:nvPr>
        </p:nvSpPr>
        <p:spPr>
          <a:ln/>
        </p:spPr>
      </p:sp>
      <p:sp>
        <p:nvSpPr>
          <p:cNvPr id="382979" name="Rectangle 3"/>
          <p:cNvSpPr>
            <a:spLocks noGrp="1" noChangeArrowheads="1"/>
          </p:cNvSpPr>
          <p:nvPr>
            <p:ph type="body" idx="1"/>
          </p:nvPr>
        </p:nvSpPr>
        <p:spPr/>
        <p:txBody>
          <a:bodyPr/>
          <a:lstStyle/>
          <a:p>
            <a:r>
              <a:rPr lang="en-US"/>
              <a:t>You should not take the disaster victim’s surface attitudes personally.  MRC members may expect to see a range of responses that will vary from person to person, but the responses they see will be part of the psychological impact of the event—and probably will not relate to anything that the volunteer have or have not done.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A2FB9B-60BF-434E-A6E6-7C9A52E9C266}" type="slidenum">
              <a:rPr lang="en-US"/>
              <a:pPr/>
              <a:t>15</a:t>
            </a:fld>
            <a:endParaRPr lang="en-US"/>
          </a:p>
        </p:txBody>
      </p:sp>
      <p:sp>
        <p:nvSpPr>
          <p:cNvPr id="384002" name="Rectangle 2"/>
          <p:cNvSpPr>
            <a:spLocks noGrp="1" noRot="1" noChangeAspect="1" noChangeArrowheads="1" noTextEdit="1"/>
          </p:cNvSpPr>
          <p:nvPr>
            <p:ph type="sldImg"/>
          </p:nvPr>
        </p:nvSpPr>
        <p:spPr>
          <a:ln/>
        </p:spPr>
      </p:sp>
      <p:sp>
        <p:nvSpPr>
          <p:cNvPr id="384003" name="Rectangle 3"/>
          <p:cNvSpPr>
            <a:spLocks noGrp="1" noChangeArrowheads="1"/>
          </p:cNvSpPr>
          <p:nvPr>
            <p:ph type="body" idx="1"/>
          </p:nvPr>
        </p:nvSpPr>
        <p:spPr/>
        <p:txBody>
          <a:bodyPr/>
          <a:lstStyle/>
          <a:p>
            <a:r>
              <a:rPr lang="en-US"/>
              <a:t>Disaster Victims that show evidence of being suicidal, psychotic, or unable to care for themselves should be referred to mental health professionals for support.  (This occurs infrequently.)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F9723F2-6B05-4263-88C6-1EF5BCF5D4B7}" type="slidenum">
              <a:rPr lang="en-US"/>
              <a:pPr/>
              <a:t>16</a:t>
            </a:fld>
            <a:endParaRPr lang="en-US"/>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Each Regional MHMR Board operates a 24 hour crisis and information line to respond to emergencies in their region.</a:t>
            </a:r>
          </a:p>
          <a:p>
            <a:pPr>
              <a:spcBef>
                <a:spcPct val="0"/>
              </a:spcBef>
            </a:pPr>
            <a:r>
              <a:rPr lang="en-US" smtClean="0"/>
              <a:t>These 1-800 lines are also TTY accessible for the person who is in crisis and also may be deaf or hard of hearing.</a:t>
            </a:r>
          </a:p>
          <a:p>
            <a:pPr>
              <a:spcBef>
                <a:spcPct val="0"/>
              </a:spcBef>
            </a:pPr>
            <a:r>
              <a:rPr lang="en-US" smtClean="0"/>
              <a:t>Staff typically receive specialized training on how to respond to persons who are in crisis</a:t>
            </a: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943CAEF-7701-47D6-B97C-C050BFA2EA3A}" type="slidenum">
              <a:rPr lang="en-US"/>
              <a:pPr/>
              <a:t>17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90000"/>
              </a:lnSpc>
              <a:spcBef>
                <a:spcPct val="0"/>
              </a:spcBef>
            </a:pPr>
            <a:r>
              <a:rPr lang="en-US" smtClean="0"/>
              <a:t>As of July 1, 2004, each Regional MH/MR Board within Kentucky had developed a crisis stabilization program for adults and a crisis stabilization program for children </a:t>
            </a:r>
          </a:p>
          <a:p>
            <a:pPr>
              <a:lnSpc>
                <a:spcPct val="90000"/>
              </a:lnSpc>
              <a:spcBef>
                <a:spcPct val="0"/>
              </a:spcBef>
            </a:pPr>
            <a:r>
              <a:rPr lang="en-US" smtClean="0"/>
              <a:t>A major change from the initial years of adult program development was that several Regions developed crisis stabilization “programs” as opposed to residential “units” with 7-8 beds each.  This development seems to have been spawned by the success of crisis stabilization programs for children that were non-residential and provided an array of services designed to prevent out of home placement </a:t>
            </a:r>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8B4705D-DCCA-4512-BA96-DC6983A47BD6}" type="slidenum">
              <a:rPr lang="en-US"/>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C42BD7-B133-4407-89F6-038931C1DE07}" type="datetimeFigureOut">
              <a:rPr lang="en-US" smtClean="0"/>
              <a:t>10/22/2013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17D76E-A094-409F-A412-B5B5C781387E}" type="slidenum">
              <a:rPr lang="en-US" smtClean="0"/>
              <a:t>‹#›</a:t>
            </a:fld>
            <a:endParaRPr lang="en-US"/>
          </a:p>
        </p:txBody>
      </p:sp>
    </p:spTree>
    <p:extLst>
      <p:ext uri="{BB962C8B-B14F-4D97-AF65-F5344CB8AC3E}">
        <p14:creationId xmlns:p14="http://schemas.microsoft.com/office/powerpoint/2010/main" val="862016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C42BD7-B133-4407-89F6-038931C1DE07}" type="datetimeFigureOut">
              <a:rPr lang="en-US" smtClean="0"/>
              <a:t>10/22/2013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17D76E-A094-409F-A412-B5B5C781387E}" type="slidenum">
              <a:rPr lang="en-US" smtClean="0"/>
              <a:t>‹#›</a:t>
            </a:fld>
            <a:endParaRPr lang="en-US"/>
          </a:p>
        </p:txBody>
      </p:sp>
    </p:spTree>
    <p:extLst>
      <p:ext uri="{BB962C8B-B14F-4D97-AF65-F5344CB8AC3E}">
        <p14:creationId xmlns:p14="http://schemas.microsoft.com/office/powerpoint/2010/main" val="2405185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C42BD7-B133-4407-89F6-038931C1DE07}" type="datetimeFigureOut">
              <a:rPr lang="en-US" smtClean="0"/>
              <a:t>10/22/2013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17D76E-A094-409F-A412-B5B5C781387E}" type="slidenum">
              <a:rPr lang="en-US" smtClean="0"/>
              <a:t>‹#›</a:t>
            </a:fld>
            <a:endParaRPr lang="en-US"/>
          </a:p>
        </p:txBody>
      </p:sp>
    </p:spTree>
    <p:extLst>
      <p:ext uri="{BB962C8B-B14F-4D97-AF65-F5344CB8AC3E}">
        <p14:creationId xmlns:p14="http://schemas.microsoft.com/office/powerpoint/2010/main" val="2285808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fld id="{65408B6C-4685-42EB-91D0-EFE2DD569802}" type="datetime1">
              <a:rPr lang="en-US"/>
              <a:pPr/>
              <a:t>10/22/2013</a:t>
            </a:fld>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6CF44C5F-723C-4029-AAD9-818003BE3CC1}" type="slidenum">
              <a:rPr lang="en-US"/>
              <a:pPr/>
              <a:t>‹#›</a:t>
            </a:fld>
            <a:endParaRPr lang="en-US"/>
          </a:p>
        </p:txBody>
      </p:sp>
    </p:spTree>
    <p:extLst>
      <p:ext uri="{BB962C8B-B14F-4D97-AF65-F5344CB8AC3E}">
        <p14:creationId xmlns:p14="http://schemas.microsoft.com/office/powerpoint/2010/main" val="2762501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243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8400"/>
            <a:ext cx="2133600" cy="457200"/>
          </a:xfrm>
        </p:spPr>
        <p:txBody>
          <a:bodyPr/>
          <a:lstStyle>
            <a:lvl1pPr>
              <a:defRPr/>
            </a:lvl1pPr>
          </a:lstStyle>
          <a:p>
            <a:fld id="{31A352B5-ACD9-47C2-82A0-D5D3C0977827}" type="datetime1">
              <a:rPr lang="en-US"/>
              <a:pPr/>
              <a:t>10/22/2013</a:t>
            </a:fld>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8400"/>
            <a:ext cx="2133600" cy="457200"/>
          </a:xfrm>
        </p:spPr>
        <p:txBody>
          <a:bodyPr/>
          <a:lstStyle>
            <a:lvl1pPr>
              <a:defRPr/>
            </a:lvl1pPr>
          </a:lstStyle>
          <a:p>
            <a:fld id="{27C86C6F-D1F5-40C2-B117-52041B89140C}" type="slidenum">
              <a:rPr lang="en-US"/>
              <a:pPr/>
              <a:t>‹#›</a:t>
            </a:fld>
            <a:endParaRPr lang="en-US"/>
          </a:p>
        </p:txBody>
      </p:sp>
    </p:spTree>
    <p:extLst>
      <p:ext uri="{BB962C8B-B14F-4D97-AF65-F5344CB8AC3E}">
        <p14:creationId xmlns:p14="http://schemas.microsoft.com/office/powerpoint/2010/main" val="3854288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C42BD7-B133-4407-89F6-038931C1DE07}" type="datetimeFigureOut">
              <a:rPr lang="en-US" smtClean="0"/>
              <a:t>10/22/2013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17D76E-A094-409F-A412-B5B5C781387E}" type="slidenum">
              <a:rPr lang="en-US" smtClean="0"/>
              <a:t>‹#›</a:t>
            </a:fld>
            <a:endParaRPr lang="en-US"/>
          </a:p>
        </p:txBody>
      </p:sp>
    </p:spTree>
    <p:extLst>
      <p:ext uri="{BB962C8B-B14F-4D97-AF65-F5344CB8AC3E}">
        <p14:creationId xmlns:p14="http://schemas.microsoft.com/office/powerpoint/2010/main" val="2512863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C42BD7-B133-4407-89F6-038931C1DE07}" type="datetimeFigureOut">
              <a:rPr lang="en-US" smtClean="0"/>
              <a:t>10/22/2013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17D76E-A094-409F-A412-B5B5C781387E}" type="slidenum">
              <a:rPr lang="en-US" smtClean="0"/>
              <a:t>‹#›</a:t>
            </a:fld>
            <a:endParaRPr lang="en-US"/>
          </a:p>
        </p:txBody>
      </p:sp>
    </p:spTree>
    <p:extLst>
      <p:ext uri="{BB962C8B-B14F-4D97-AF65-F5344CB8AC3E}">
        <p14:creationId xmlns:p14="http://schemas.microsoft.com/office/powerpoint/2010/main" val="432311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C42BD7-B133-4407-89F6-038931C1DE07}" type="datetimeFigureOut">
              <a:rPr lang="en-US" smtClean="0"/>
              <a:t>10/22/2013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17D76E-A094-409F-A412-B5B5C781387E}" type="slidenum">
              <a:rPr lang="en-US" smtClean="0"/>
              <a:t>‹#›</a:t>
            </a:fld>
            <a:endParaRPr lang="en-US"/>
          </a:p>
        </p:txBody>
      </p:sp>
    </p:spTree>
    <p:extLst>
      <p:ext uri="{BB962C8B-B14F-4D97-AF65-F5344CB8AC3E}">
        <p14:creationId xmlns:p14="http://schemas.microsoft.com/office/powerpoint/2010/main" val="907368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C42BD7-B133-4407-89F6-038931C1DE07}" type="datetimeFigureOut">
              <a:rPr lang="en-US" smtClean="0"/>
              <a:t>10/22/2013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17D76E-A094-409F-A412-B5B5C781387E}" type="slidenum">
              <a:rPr lang="en-US" smtClean="0"/>
              <a:t>‹#›</a:t>
            </a:fld>
            <a:endParaRPr lang="en-US"/>
          </a:p>
        </p:txBody>
      </p:sp>
    </p:spTree>
    <p:extLst>
      <p:ext uri="{BB962C8B-B14F-4D97-AF65-F5344CB8AC3E}">
        <p14:creationId xmlns:p14="http://schemas.microsoft.com/office/powerpoint/2010/main" val="1809261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C42BD7-B133-4407-89F6-038931C1DE07}" type="datetimeFigureOut">
              <a:rPr lang="en-US" smtClean="0"/>
              <a:t>10/22/2013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17D76E-A094-409F-A412-B5B5C781387E}" type="slidenum">
              <a:rPr lang="en-US" smtClean="0"/>
              <a:t>‹#›</a:t>
            </a:fld>
            <a:endParaRPr lang="en-US"/>
          </a:p>
        </p:txBody>
      </p:sp>
    </p:spTree>
    <p:extLst>
      <p:ext uri="{BB962C8B-B14F-4D97-AF65-F5344CB8AC3E}">
        <p14:creationId xmlns:p14="http://schemas.microsoft.com/office/powerpoint/2010/main" val="3903045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C42BD7-B133-4407-89F6-038931C1DE07}" type="datetimeFigureOut">
              <a:rPr lang="en-US" smtClean="0"/>
              <a:t>10/22/2013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17D76E-A094-409F-A412-B5B5C781387E}" type="slidenum">
              <a:rPr lang="en-US" smtClean="0"/>
              <a:t>‹#›</a:t>
            </a:fld>
            <a:endParaRPr lang="en-US"/>
          </a:p>
        </p:txBody>
      </p:sp>
    </p:spTree>
    <p:extLst>
      <p:ext uri="{BB962C8B-B14F-4D97-AF65-F5344CB8AC3E}">
        <p14:creationId xmlns:p14="http://schemas.microsoft.com/office/powerpoint/2010/main" val="1260684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C42BD7-B133-4407-89F6-038931C1DE07}" type="datetimeFigureOut">
              <a:rPr lang="en-US" smtClean="0"/>
              <a:t>10/22/2013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17D76E-A094-409F-A412-B5B5C781387E}" type="slidenum">
              <a:rPr lang="en-US" smtClean="0"/>
              <a:t>‹#›</a:t>
            </a:fld>
            <a:endParaRPr lang="en-US"/>
          </a:p>
        </p:txBody>
      </p:sp>
    </p:spTree>
    <p:extLst>
      <p:ext uri="{BB962C8B-B14F-4D97-AF65-F5344CB8AC3E}">
        <p14:creationId xmlns:p14="http://schemas.microsoft.com/office/powerpoint/2010/main" val="2280413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C42BD7-B133-4407-89F6-038931C1DE07}" type="datetimeFigureOut">
              <a:rPr lang="en-US" smtClean="0"/>
              <a:t>10/22/2013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17D76E-A094-409F-A412-B5B5C781387E}" type="slidenum">
              <a:rPr lang="en-US" smtClean="0"/>
              <a:t>‹#›</a:t>
            </a:fld>
            <a:endParaRPr lang="en-US"/>
          </a:p>
        </p:txBody>
      </p:sp>
    </p:spTree>
    <p:extLst>
      <p:ext uri="{BB962C8B-B14F-4D97-AF65-F5344CB8AC3E}">
        <p14:creationId xmlns:p14="http://schemas.microsoft.com/office/powerpoint/2010/main" val="456130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C42BD7-B133-4407-89F6-038931C1DE07}" type="datetimeFigureOut">
              <a:rPr lang="en-US" smtClean="0"/>
              <a:t>10/22/2013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17D76E-A094-409F-A412-B5B5C781387E}" type="slidenum">
              <a:rPr lang="en-US" smtClean="0"/>
              <a:t>‹#›</a:t>
            </a:fld>
            <a:endParaRPr lang="en-US"/>
          </a:p>
        </p:txBody>
      </p:sp>
    </p:spTree>
    <p:extLst>
      <p:ext uri="{BB962C8B-B14F-4D97-AF65-F5344CB8AC3E}">
        <p14:creationId xmlns:p14="http://schemas.microsoft.com/office/powerpoint/2010/main" val="769711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13.xml"/><Relationship Id="rId4" Type="http://schemas.openxmlformats.org/officeDocument/2006/relationships/image" Target="../media/image13.gif"/></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gif"/><Relationship Id="rId1" Type="http://schemas.openxmlformats.org/officeDocument/2006/relationships/slideLayout" Target="../slideLayouts/slideLayout12.xml"/><Relationship Id="rId4" Type="http://schemas.openxmlformats.org/officeDocument/2006/relationships/image" Target="../media/image12.gif"/></Relationships>
</file>

<file path=ppt/slides/_rels/slide22.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Needs of Mental Health Patients During Emergencies</a:t>
            </a:r>
            <a:endParaRPr lang="en-US" dirty="0"/>
          </a:p>
        </p:txBody>
      </p:sp>
      <p:sp>
        <p:nvSpPr>
          <p:cNvPr id="3" name="Subtitle 2"/>
          <p:cNvSpPr>
            <a:spLocks noGrp="1"/>
          </p:cNvSpPr>
          <p:nvPr>
            <p:ph type="subTitle" idx="1"/>
          </p:nvPr>
        </p:nvSpPr>
        <p:spPr/>
        <p:txBody>
          <a:bodyPr/>
          <a:lstStyle/>
          <a:p>
            <a:endParaRPr lang="en-US"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886200"/>
            <a:ext cx="17526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9271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0B6651F0-3FED-42C8-8AB5-87EA5A9453DD}" type="datetime1">
              <a:rPr lang="en-US"/>
              <a:pPr/>
              <a:t>10/22/2013</a:t>
            </a:fld>
            <a:endParaRPr lang="en-US"/>
          </a:p>
        </p:txBody>
      </p:sp>
      <p:sp>
        <p:nvSpPr>
          <p:cNvPr id="8" name="Slide Number Placeholder 7"/>
          <p:cNvSpPr>
            <a:spLocks noGrp="1"/>
          </p:cNvSpPr>
          <p:nvPr>
            <p:ph type="sldNum" sz="quarter" idx="12"/>
          </p:nvPr>
        </p:nvSpPr>
        <p:spPr/>
        <p:txBody>
          <a:bodyPr/>
          <a:lstStyle/>
          <a:p>
            <a:fld id="{0F3CC551-175F-46AF-BE1C-4505113DF325}" type="slidenum">
              <a:rPr lang="en-US"/>
              <a:pPr/>
              <a:t>10</a:t>
            </a:fld>
            <a:endParaRPr lang="en-US"/>
          </a:p>
        </p:txBody>
      </p:sp>
      <p:sp>
        <p:nvSpPr>
          <p:cNvPr id="120834" name="Rectangle 2"/>
          <p:cNvSpPr>
            <a:spLocks noGrp="1" noChangeArrowheads="1"/>
          </p:cNvSpPr>
          <p:nvPr>
            <p:ph type="title"/>
          </p:nvPr>
        </p:nvSpPr>
        <p:spPr/>
        <p:txBody>
          <a:bodyPr>
            <a:normAutofit fontScale="90000"/>
          </a:bodyPr>
          <a:lstStyle/>
          <a:p>
            <a:r>
              <a:rPr lang="en-US" sz="4800"/>
              <a:t>Normal Signs of Stress</a:t>
            </a:r>
            <a:br>
              <a:rPr lang="en-US" sz="4800"/>
            </a:br>
            <a:r>
              <a:rPr lang="en-US" sz="4800"/>
              <a:t> </a:t>
            </a:r>
            <a:r>
              <a:rPr lang="en-US" sz="4000" u="sng"/>
              <a:t>Physical</a:t>
            </a:r>
          </a:p>
        </p:txBody>
      </p:sp>
      <p:sp>
        <p:nvSpPr>
          <p:cNvPr id="120835" name="Rectangle 3"/>
          <p:cNvSpPr>
            <a:spLocks noGrp="1" noChangeArrowheads="1"/>
          </p:cNvSpPr>
          <p:nvPr>
            <p:ph type="body" sz="half" idx="1"/>
          </p:nvPr>
        </p:nvSpPr>
        <p:spPr/>
        <p:txBody>
          <a:bodyPr/>
          <a:lstStyle/>
          <a:p>
            <a:pPr lvl="1"/>
            <a:r>
              <a:rPr lang="en-US" sz="2400">
                <a:solidFill>
                  <a:schemeClr val="tx2"/>
                </a:solidFill>
              </a:rPr>
              <a:t>Headaches</a:t>
            </a:r>
          </a:p>
          <a:p>
            <a:pPr lvl="1"/>
            <a:r>
              <a:rPr lang="en-US" sz="2400">
                <a:solidFill>
                  <a:schemeClr val="tx2"/>
                </a:solidFill>
              </a:rPr>
              <a:t>Stomach problems</a:t>
            </a:r>
          </a:p>
          <a:p>
            <a:pPr lvl="1"/>
            <a:r>
              <a:rPr lang="en-US" sz="2400">
                <a:solidFill>
                  <a:schemeClr val="tx2"/>
                </a:solidFill>
              </a:rPr>
              <a:t>Sleep problems</a:t>
            </a:r>
          </a:p>
          <a:p>
            <a:pPr lvl="1"/>
            <a:r>
              <a:rPr lang="en-US" sz="2400">
                <a:solidFill>
                  <a:schemeClr val="tx2"/>
                </a:solidFill>
              </a:rPr>
              <a:t>Eating changes</a:t>
            </a:r>
          </a:p>
          <a:p>
            <a:pPr lvl="1"/>
            <a:r>
              <a:rPr lang="en-US" sz="2400">
                <a:solidFill>
                  <a:schemeClr val="tx2"/>
                </a:solidFill>
              </a:rPr>
              <a:t>Health problems worsening</a:t>
            </a:r>
          </a:p>
          <a:p>
            <a:pPr lvl="1"/>
            <a:r>
              <a:rPr lang="en-US" sz="2400">
                <a:solidFill>
                  <a:schemeClr val="tx2"/>
                </a:solidFill>
              </a:rPr>
              <a:t>Fatigue / Exhaustion</a:t>
            </a:r>
          </a:p>
          <a:p>
            <a:pPr lvl="1"/>
            <a:r>
              <a:rPr lang="en-US" sz="2400">
                <a:solidFill>
                  <a:schemeClr val="tx2"/>
                </a:solidFill>
              </a:rPr>
              <a:t>Aggravation </a:t>
            </a:r>
          </a:p>
          <a:p>
            <a:pPr lvl="1"/>
            <a:r>
              <a:rPr lang="en-US" sz="2400">
                <a:solidFill>
                  <a:schemeClr val="tx2"/>
                </a:solidFill>
              </a:rPr>
              <a:t>New health problems</a:t>
            </a:r>
          </a:p>
        </p:txBody>
      </p:sp>
      <p:pic>
        <p:nvPicPr>
          <p:cNvPr id="120836" name="Picture 4" descr="j0178855"/>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037138" y="1981200"/>
            <a:ext cx="3259137" cy="1989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0875" name="Picture 43" descr="33efucmo[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4267200"/>
            <a:ext cx="3733800" cy="2106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900711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0834"/>
                                        </p:tgtEl>
                                        <p:attrNameLst>
                                          <p:attrName>style.visibility</p:attrName>
                                        </p:attrNameLst>
                                      </p:cBhvr>
                                      <p:to>
                                        <p:strVal val="visible"/>
                                      </p:to>
                                    </p:set>
                                    <p:animEffect transition="in" filter="fade">
                                      <p:cBhvr>
                                        <p:cTn id="7" dur="2000"/>
                                        <p:tgtEl>
                                          <p:spTgt spid="1208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0835"/>
                                        </p:tgtEl>
                                        <p:attrNameLst>
                                          <p:attrName>style.visibility</p:attrName>
                                        </p:attrNameLst>
                                      </p:cBhvr>
                                      <p:to>
                                        <p:strVal val="visible"/>
                                      </p:to>
                                    </p:set>
                                    <p:animEffect transition="in" filter="fade">
                                      <p:cBhvr>
                                        <p:cTn id="10" dur="2000"/>
                                        <p:tgtEl>
                                          <p:spTgt spid="1208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4" grpId="0"/>
      <p:bldP spid="1208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5"/>
          <p:cNvSpPr>
            <a:spLocks noGrp="1"/>
          </p:cNvSpPr>
          <p:nvPr>
            <p:ph type="dt" sz="half" idx="10"/>
          </p:nvPr>
        </p:nvSpPr>
        <p:spPr/>
        <p:txBody>
          <a:bodyPr/>
          <a:lstStyle/>
          <a:p>
            <a:fld id="{84E2EB1F-68B7-4563-8860-6229AC21FB04}" type="datetime1">
              <a:rPr lang="en-US"/>
              <a:pPr/>
              <a:t>10/22/2013</a:t>
            </a:fld>
            <a:endParaRPr lang="en-US"/>
          </a:p>
        </p:txBody>
      </p:sp>
      <p:sp>
        <p:nvSpPr>
          <p:cNvPr id="9" name="Slide Number Placeholder 7"/>
          <p:cNvSpPr>
            <a:spLocks noGrp="1"/>
          </p:cNvSpPr>
          <p:nvPr>
            <p:ph type="sldNum" sz="quarter" idx="12"/>
          </p:nvPr>
        </p:nvSpPr>
        <p:spPr/>
        <p:txBody>
          <a:bodyPr/>
          <a:lstStyle/>
          <a:p>
            <a:fld id="{38A7487F-EE06-439F-B8E1-52F16016C5EB}" type="slidenum">
              <a:rPr lang="en-US"/>
              <a:pPr/>
              <a:t>11</a:t>
            </a:fld>
            <a:endParaRPr lang="en-US"/>
          </a:p>
        </p:txBody>
      </p:sp>
      <p:sp>
        <p:nvSpPr>
          <p:cNvPr id="148482" name="Rectangle 2"/>
          <p:cNvSpPr>
            <a:spLocks noGrp="1" noChangeArrowheads="1"/>
          </p:cNvSpPr>
          <p:nvPr>
            <p:ph type="title"/>
          </p:nvPr>
        </p:nvSpPr>
        <p:spPr/>
        <p:txBody>
          <a:bodyPr>
            <a:normAutofit fontScale="90000"/>
          </a:bodyPr>
          <a:lstStyle/>
          <a:p>
            <a:r>
              <a:rPr lang="en-US" sz="4800"/>
              <a:t>Normal Signs of Stress</a:t>
            </a:r>
            <a:br>
              <a:rPr lang="en-US" sz="4800"/>
            </a:br>
            <a:r>
              <a:rPr lang="en-US" sz="4000" u="sng"/>
              <a:t>Cognitive</a:t>
            </a:r>
          </a:p>
        </p:txBody>
      </p:sp>
      <p:sp>
        <p:nvSpPr>
          <p:cNvPr id="148483" name="Rectangle 3"/>
          <p:cNvSpPr>
            <a:spLocks noGrp="1" noChangeArrowheads="1"/>
          </p:cNvSpPr>
          <p:nvPr>
            <p:ph type="body" sz="half" idx="1"/>
          </p:nvPr>
        </p:nvSpPr>
        <p:spPr>
          <a:xfrm>
            <a:off x="1173163" y="1981200"/>
            <a:ext cx="3816350" cy="4114800"/>
          </a:xfrm>
        </p:spPr>
        <p:txBody>
          <a:bodyPr/>
          <a:lstStyle/>
          <a:p>
            <a:pPr lvl="1"/>
            <a:r>
              <a:rPr lang="en-US" sz="2400">
                <a:solidFill>
                  <a:schemeClr val="tx2"/>
                </a:solidFill>
              </a:rPr>
              <a:t>Can’t cope</a:t>
            </a:r>
          </a:p>
          <a:p>
            <a:pPr lvl="1"/>
            <a:r>
              <a:rPr lang="en-US" sz="2400">
                <a:solidFill>
                  <a:schemeClr val="tx2"/>
                </a:solidFill>
              </a:rPr>
              <a:t>Nightmares</a:t>
            </a:r>
          </a:p>
          <a:p>
            <a:pPr lvl="1"/>
            <a:r>
              <a:rPr lang="en-US" sz="2400">
                <a:solidFill>
                  <a:schemeClr val="tx2"/>
                </a:solidFill>
              </a:rPr>
              <a:t>Difficulty concentrating</a:t>
            </a:r>
          </a:p>
          <a:p>
            <a:pPr lvl="1"/>
            <a:r>
              <a:rPr lang="en-US" sz="2400">
                <a:solidFill>
                  <a:schemeClr val="tx2"/>
                </a:solidFill>
              </a:rPr>
              <a:t>Difficulty remembering</a:t>
            </a:r>
          </a:p>
          <a:p>
            <a:pPr lvl="1"/>
            <a:r>
              <a:rPr lang="en-US" sz="2400">
                <a:solidFill>
                  <a:schemeClr val="tx2"/>
                </a:solidFill>
              </a:rPr>
              <a:t>Difficulty making decisions</a:t>
            </a:r>
          </a:p>
          <a:p>
            <a:pPr lvl="1"/>
            <a:r>
              <a:rPr lang="en-US" sz="2400">
                <a:solidFill>
                  <a:schemeClr val="tx2"/>
                </a:solidFill>
              </a:rPr>
              <a:t>Bad thoughts</a:t>
            </a:r>
          </a:p>
          <a:p>
            <a:endParaRPr lang="en-US" sz="2800"/>
          </a:p>
        </p:txBody>
      </p:sp>
      <p:pic>
        <p:nvPicPr>
          <p:cNvPr id="148487" name="Picture 7" descr="j0282747"/>
          <p:cNvPicPr>
            <a:picLocks noGrp="1" noChangeAspect="1" noChangeArrowheads="1" noCrop="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6629400" y="1752600"/>
            <a:ext cx="2095500" cy="2095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8489" name="Picture 9" descr="j0282746"/>
          <p:cNvPicPr>
            <a:picLocks noGrp="1" noChangeAspect="1" noChangeArrowheads="1" noCrop="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724400" y="1905000"/>
            <a:ext cx="1681163" cy="2408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8491" name="Picture 11" descr="j028275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4267200"/>
            <a:ext cx="220980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2186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Date Placeholder 4"/>
          <p:cNvSpPr>
            <a:spLocks noGrp="1"/>
          </p:cNvSpPr>
          <p:nvPr>
            <p:ph type="dt" sz="half" idx="10"/>
          </p:nvPr>
        </p:nvSpPr>
        <p:spPr/>
        <p:txBody>
          <a:bodyPr/>
          <a:lstStyle/>
          <a:p>
            <a:fld id="{41CAF1B5-2D6E-478A-A4F6-A293E6A7DD35}" type="datetime1">
              <a:rPr lang="en-US"/>
              <a:pPr/>
              <a:t>10/22/2013</a:t>
            </a:fld>
            <a:endParaRPr lang="en-US"/>
          </a:p>
        </p:txBody>
      </p:sp>
      <p:sp>
        <p:nvSpPr>
          <p:cNvPr id="9" name="Slide Number Placeholder 6"/>
          <p:cNvSpPr>
            <a:spLocks noGrp="1"/>
          </p:cNvSpPr>
          <p:nvPr>
            <p:ph type="sldNum" sz="quarter" idx="12"/>
          </p:nvPr>
        </p:nvSpPr>
        <p:spPr/>
        <p:txBody>
          <a:bodyPr/>
          <a:lstStyle/>
          <a:p>
            <a:fld id="{FDFD198C-04A0-4934-A846-EB5240C8C241}" type="slidenum">
              <a:rPr lang="en-US"/>
              <a:pPr/>
              <a:t>12</a:t>
            </a:fld>
            <a:endParaRPr lang="en-US"/>
          </a:p>
        </p:txBody>
      </p:sp>
      <p:sp>
        <p:nvSpPr>
          <p:cNvPr id="267266" name="Rectangle 2"/>
          <p:cNvSpPr>
            <a:spLocks noGrp="1" noChangeArrowheads="1"/>
          </p:cNvSpPr>
          <p:nvPr>
            <p:ph type="title"/>
          </p:nvPr>
        </p:nvSpPr>
        <p:spPr/>
        <p:txBody>
          <a:bodyPr/>
          <a:lstStyle/>
          <a:p>
            <a:r>
              <a:rPr lang="en-US"/>
              <a:t>  </a:t>
            </a:r>
            <a:r>
              <a:rPr lang="en-US" u="sng"/>
              <a:t>Older Adults</a:t>
            </a:r>
          </a:p>
        </p:txBody>
      </p:sp>
      <p:sp>
        <p:nvSpPr>
          <p:cNvPr id="267268" name="Rectangle 4"/>
          <p:cNvSpPr>
            <a:spLocks noGrp="1" noChangeArrowheads="1"/>
          </p:cNvSpPr>
          <p:nvPr>
            <p:ph type="body" sz="half" idx="1"/>
          </p:nvPr>
        </p:nvSpPr>
        <p:spPr>
          <a:xfrm>
            <a:off x="457200" y="1981200"/>
            <a:ext cx="3962400" cy="4495800"/>
          </a:xfrm>
        </p:spPr>
        <p:txBody>
          <a:bodyPr/>
          <a:lstStyle/>
          <a:p>
            <a:pPr>
              <a:lnSpc>
                <a:spcPct val="90000"/>
              </a:lnSpc>
              <a:buFont typeface="Wingdings" pitchFamily="2" charset="2"/>
              <a:buNone/>
            </a:pPr>
            <a:r>
              <a:rPr lang="en-US" sz="2000" u="sng"/>
              <a:t>Common Reactions</a:t>
            </a:r>
          </a:p>
          <a:p>
            <a:pPr>
              <a:lnSpc>
                <a:spcPct val="90000"/>
              </a:lnSpc>
              <a:buFont typeface="Wingdings" pitchFamily="2" charset="2"/>
              <a:buNone/>
            </a:pPr>
            <a:r>
              <a:rPr lang="en-US" sz="2000"/>
              <a:t>-Withdrawal / Isolation</a:t>
            </a:r>
          </a:p>
          <a:p>
            <a:pPr>
              <a:lnSpc>
                <a:spcPct val="90000"/>
              </a:lnSpc>
              <a:buFont typeface="Wingdings" pitchFamily="2" charset="2"/>
              <a:buNone/>
            </a:pPr>
            <a:r>
              <a:rPr lang="en-US" sz="2000"/>
              <a:t>-Fear of loss of independence (fear of institutionalization)</a:t>
            </a:r>
          </a:p>
          <a:p>
            <a:pPr>
              <a:lnSpc>
                <a:spcPct val="90000"/>
              </a:lnSpc>
              <a:buFont typeface="Wingdings" pitchFamily="2" charset="2"/>
              <a:buNone/>
            </a:pPr>
            <a:r>
              <a:rPr lang="en-US" sz="2000"/>
              <a:t>-Worsening of chronic health problems</a:t>
            </a:r>
          </a:p>
          <a:p>
            <a:pPr>
              <a:lnSpc>
                <a:spcPct val="90000"/>
              </a:lnSpc>
              <a:buFont typeface="Wingdings" pitchFamily="2" charset="2"/>
              <a:buNone/>
            </a:pPr>
            <a:r>
              <a:rPr lang="en-US" sz="2000"/>
              <a:t>-Suspicion</a:t>
            </a:r>
          </a:p>
          <a:p>
            <a:pPr>
              <a:lnSpc>
                <a:spcPct val="90000"/>
              </a:lnSpc>
              <a:buFont typeface="Wingdings" pitchFamily="2" charset="2"/>
              <a:buNone/>
            </a:pPr>
            <a:r>
              <a:rPr lang="en-US" sz="2000"/>
              <a:t>-Depression/Anxiety</a:t>
            </a:r>
          </a:p>
          <a:p>
            <a:pPr>
              <a:lnSpc>
                <a:spcPct val="90000"/>
              </a:lnSpc>
              <a:buFont typeface="Wingdings" pitchFamily="2" charset="2"/>
              <a:buNone/>
            </a:pPr>
            <a:r>
              <a:rPr lang="en-US" sz="2000"/>
              <a:t>-Reluctant to leave home</a:t>
            </a:r>
          </a:p>
          <a:p>
            <a:pPr>
              <a:lnSpc>
                <a:spcPct val="90000"/>
              </a:lnSpc>
              <a:buFont typeface="Wingdings" pitchFamily="2" charset="2"/>
              <a:buNone/>
            </a:pPr>
            <a:r>
              <a:rPr lang="en-US" sz="2000"/>
              <a:t>-Confusion</a:t>
            </a:r>
          </a:p>
          <a:p>
            <a:pPr>
              <a:lnSpc>
                <a:spcPct val="90000"/>
              </a:lnSpc>
              <a:buFont typeface="Wingdings" pitchFamily="2" charset="2"/>
              <a:buNone/>
            </a:pPr>
            <a:r>
              <a:rPr lang="en-US" sz="2000"/>
              <a:t>-Inability to Concentrate</a:t>
            </a:r>
          </a:p>
          <a:p>
            <a:pPr>
              <a:lnSpc>
                <a:spcPct val="90000"/>
              </a:lnSpc>
              <a:buFont typeface="Wingdings" pitchFamily="2" charset="2"/>
              <a:buNone/>
            </a:pPr>
            <a:r>
              <a:rPr lang="en-US" sz="2000"/>
              <a:t>-Difficulty Remembering</a:t>
            </a:r>
          </a:p>
          <a:p>
            <a:pPr>
              <a:lnSpc>
                <a:spcPct val="90000"/>
              </a:lnSpc>
              <a:buFont typeface="Wingdings" pitchFamily="2" charset="2"/>
              <a:buNone/>
            </a:pPr>
            <a:r>
              <a:rPr lang="en-US" sz="2000"/>
              <a:t>-Nightmares</a:t>
            </a:r>
          </a:p>
        </p:txBody>
      </p:sp>
      <p:sp>
        <p:nvSpPr>
          <p:cNvPr id="267269" name="Rectangle 5"/>
          <p:cNvSpPr>
            <a:spLocks noGrp="1" noChangeArrowheads="1"/>
          </p:cNvSpPr>
          <p:nvPr>
            <p:ph type="body" sz="half" idx="2"/>
          </p:nvPr>
        </p:nvSpPr>
        <p:spPr>
          <a:xfrm>
            <a:off x="4724400" y="1981200"/>
            <a:ext cx="4419600" cy="4144963"/>
          </a:xfrm>
        </p:spPr>
        <p:txBody>
          <a:bodyPr/>
          <a:lstStyle/>
          <a:p>
            <a:pPr>
              <a:lnSpc>
                <a:spcPct val="90000"/>
              </a:lnSpc>
              <a:buFont typeface="Wingdings" pitchFamily="2" charset="2"/>
              <a:buNone/>
            </a:pPr>
            <a:r>
              <a:rPr lang="en-US" sz="2000" u="sng"/>
              <a:t>Interventions</a:t>
            </a:r>
          </a:p>
          <a:p>
            <a:pPr>
              <a:lnSpc>
                <a:spcPct val="90000"/>
              </a:lnSpc>
              <a:buFont typeface="Wingdings" pitchFamily="2" charset="2"/>
              <a:buNone/>
            </a:pPr>
            <a:r>
              <a:rPr lang="en-US" sz="2000"/>
              <a:t>-Provide assistance with recovery of possessions if possible</a:t>
            </a:r>
          </a:p>
          <a:p>
            <a:pPr>
              <a:lnSpc>
                <a:spcPct val="90000"/>
              </a:lnSpc>
              <a:buFont typeface="Wingdings" pitchFamily="2" charset="2"/>
              <a:buNone/>
            </a:pPr>
            <a:r>
              <a:rPr lang="en-US" sz="2000"/>
              <a:t>-Provide strong and persistent verbal reassurance</a:t>
            </a:r>
          </a:p>
          <a:p>
            <a:pPr>
              <a:lnSpc>
                <a:spcPct val="90000"/>
              </a:lnSpc>
              <a:buFontTx/>
              <a:buNone/>
            </a:pPr>
            <a:r>
              <a:rPr lang="en-US" sz="2000"/>
              <a:t>-Provide orienting information</a:t>
            </a:r>
          </a:p>
          <a:p>
            <a:pPr>
              <a:lnSpc>
                <a:spcPct val="90000"/>
              </a:lnSpc>
              <a:buFontTx/>
              <a:buNone/>
            </a:pPr>
            <a:r>
              <a:rPr lang="en-US" sz="2000"/>
              <a:t>-Encourage discussion of disaster losses and expressions of emotions</a:t>
            </a:r>
          </a:p>
          <a:p>
            <a:pPr>
              <a:lnSpc>
                <a:spcPct val="90000"/>
              </a:lnSpc>
              <a:buFontTx/>
              <a:buNone/>
            </a:pPr>
            <a:r>
              <a:rPr lang="en-US" sz="2000"/>
              <a:t>-Spend time with them- “show you care”</a:t>
            </a:r>
          </a:p>
          <a:p>
            <a:pPr>
              <a:lnSpc>
                <a:spcPct val="90000"/>
              </a:lnSpc>
              <a:buFontTx/>
              <a:buNone/>
            </a:pPr>
            <a:r>
              <a:rPr lang="en-US" sz="2000"/>
              <a:t>-Recognize limitations</a:t>
            </a:r>
          </a:p>
          <a:p>
            <a:pPr>
              <a:lnSpc>
                <a:spcPct val="90000"/>
              </a:lnSpc>
              <a:buFontTx/>
              <a:buNone/>
            </a:pPr>
            <a:r>
              <a:rPr lang="en-US" sz="2000"/>
              <a:t>-Sleep and Diet Control</a:t>
            </a:r>
          </a:p>
          <a:p>
            <a:pPr>
              <a:lnSpc>
                <a:spcPct val="90000"/>
              </a:lnSpc>
              <a:buFontTx/>
              <a:buNone/>
            </a:pPr>
            <a:endParaRPr lang="en-US" sz="2000"/>
          </a:p>
          <a:p>
            <a:pPr>
              <a:lnSpc>
                <a:spcPct val="90000"/>
              </a:lnSpc>
              <a:buFontTx/>
              <a:buChar char="-"/>
            </a:pPr>
            <a:endParaRPr lang="en-US" sz="2000"/>
          </a:p>
          <a:p>
            <a:pPr>
              <a:lnSpc>
                <a:spcPct val="90000"/>
              </a:lnSpc>
              <a:buFontTx/>
              <a:buChar char="-"/>
            </a:pPr>
            <a:endParaRPr lang="en-US" sz="2000"/>
          </a:p>
        </p:txBody>
      </p:sp>
      <p:pic>
        <p:nvPicPr>
          <p:cNvPr id="26727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228600"/>
            <a:ext cx="2362200" cy="157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727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52400"/>
            <a:ext cx="2514600" cy="167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2971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7266"/>
                                        </p:tgtEl>
                                        <p:attrNameLst>
                                          <p:attrName>style.visibility</p:attrName>
                                        </p:attrNameLst>
                                      </p:cBhvr>
                                      <p:to>
                                        <p:strVal val="visible"/>
                                      </p:to>
                                    </p:set>
                                    <p:animEffect transition="in" filter="fade">
                                      <p:cBhvr>
                                        <p:cTn id="7" dur="2000"/>
                                        <p:tgtEl>
                                          <p:spTgt spid="26726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7268"/>
                                        </p:tgtEl>
                                        <p:attrNameLst>
                                          <p:attrName>style.visibility</p:attrName>
                                        </p:attrNameLst>
                                      </p:cBhvr>
                                      <p:to>
                                        <p:strVal val="visible"/>
                                      </p:to>
                                    </p:set>
                                    <p:animEffect transition="in" filter="fade">
                                      <p:cBhvr>
                                        <p:cTn id="10" dur="2000"/>
                                        <p:tgtEl>
                                          <p:spTgt spid="26726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7269"/>
                                        </p:tgtEl>
                                        <p:attrNameLst>
                                          <p:attrName>style.visibility</p:attrName>
                                        </p:attrNameLst>
                                      </p:cBhvr>
                                      <p:to>
                                        <p:strVal val="visible"/>
                                      </p:to>
                                    </p:set>
                                    <p:animEffect transition="in" filter="fade">
                                      <p:cBhvr>
                                        <p:cTn id="13" dur="2000"/>
                                        <p:tgtEl>
                                          <p:spTgt spid="267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66" grpId="0"/>
      <p:bldP spid="267268" grpId="0"/>
      <p:bldP spid="26726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p:txBody>
          <a:bodyPr/>
          <a:lstStyle/>
          <a:p>
            <a:r>
              <a:rPr lang="en-US"/>
              <a:t>Psychological Crisis</a:t>
            </a:r>
          </a:p>
        </p:txBody>
      </p:sp>
      <p:sp>
        <p:nvSpPr>
          <p:cNvPr id="403459" name="Rectangle 3"/>
          <p:cNvSpPr>
            <a:spLocks noGrp="1" noChangeArrowheads="1"/>
          </p:cNvSpPr>
          <p:nvPr>
            <p:ph type="body" idx="1"/>
          </p:nvPr>
        </p:nvSpPr>
        <p:spPr>
          <a:xfrm>
            <a:off x="762000" y="1143000"/>
            <a:ext cx="6400800" cy="4953000"/>
          </a:xfrm>
        </p:spPr>
        <p:txBody>
          <a:bodyPr/>
          <a:lstStyle/>
          <a:p>
            <a:pPr>
              <a:spcAft>
                <a:spcPct val="35000"/>
              </a:spcAft>
            </a:pPr>
            <a:r>
              <a:rPr lang="en-US"/>
              <a:t>An acute response to a trauma, disaster, or other critical incident in which:</a:t>
            </a:r>
          </a:p>
          <a:p>
            <a:pPr lvl="1">
              <a:spcAft>
                <a:spcPct val="35000"/>
              </a:spcAft>
            </a:pPr>
            <a:r>
              <a:rPr lang="en-US" sz="2000"/>
              <a:t>Psychological balance is disrupted</a:t>
            </a:r>
          </a:p>
          <a:p>
            <a:pPr lvl="1">
              <a:spcAft>
                <a:spcPct val="35000"/>
              </a:spcAft>
            </a:pPr>
            <a:r>
              <a:rPr lang="en-US" sz="2000"/>
              <a:t>One’s usual coping mechanisms have failed</a:t>
            </a:r>
          </a:p>
          <a:p>
            <a:pPr lvl="1">
              <a:spcAft>
                <a:spcPct val="35000"/>
              </a:spcAft>
            </a:pPr>
            <a:r>
              <a:rPr lang="en-US" sz="2000"/>
              <a:t>Evidence of significant distress, impairment, dysfunction        </a:t>
            </a:r>
          </a:p>
          <a:p>
            <a:endParaRPr lang="en-US"/>
          </a:p>
        </p:txBody>
      </p:sp>
      <p:pic>
        <p:nvPicPr>
          <p:cNvPr id="403460" name="Picture 4" descr="hurricane-katrina-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7563" y="1981200"/>
            <a:ext cx="1519237" cy="3962400"/>
          </a:xfrm>
          <a:prstGeom prst="rect">
            <a:avLst/>
          </a:prstGeom>
          <a:noFill/>
          <a:ln w="28575">
            <a:solidFill>
              <a:srgbClr val="8F5E2D"/>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1685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p:txBody>
          <a:bodyPr/>
          <a:lstStyle/>
          <a:p>
            <a:r>
              <a:rPr lang="en-US"/>
              <a:t>Mediating Factors</a:t>
            </a:r>
          </a:p>
        </p:txBody>
      </p:sp>
      <p:sp>
        <p:nvSpPr>
          <p:cNvPr id="353283" name="Rectangle 3"/>
          <p:cNvSpPr>
            <a:spLocks noGrp="1" noChangeArrowheads="1"/>
          </p:cNvSpPr>
          <p:nvPr>
            <p:ph type="body" idx="1"/>
          </p:nvPr>
        </p:nvSpPr>
        <p:spPr/>
        <p:txBody>
          <a:bodyPr>
            <a:normAutofit fontScale="70000" lnSpcReduction="20000"/>
          </a:bodyPr>
          <a:lstStyle/>
          <a:p>
            <a:pPr>
              <a:lnSpc>
                <a:spcPct val="90000"/>
              </a:lnSpc>
              <a:spcAft>
                <a:spcPct val="25000"/>
              </a:spcAft>
            </a:pPr>
            <a:r>
              <a:rPr lang="en-US" u="sng"/>
              <a:t>The victim’s prior experience</a:t>
            </a:r>
            <a:r>
              <a:rPr lang="en-US"/>
              <a:t> with the same or a similar event.  The emotional effect of multiple events can be cumulative, leading to greater stress reactions.</a:t>
            </a:r>
            <a:endParaRPr lang="en-US" u="sng"/>
          </a:p>
          <a:p>
            <a:pPr>
              <a:lnSpc>
                <a:spcPct val="90000"/>
              </a:lnSpc>
              <a:spcAft>
                <a:spcPct val="25000"/>
              </a:spcAft>
            </a:pPr>
            <a:r>
              <a:rPr lang="en-US" u="sng"/>
              <a:t>The intensity of the disruption</a:t>
            </a:r>
            <a:r>
              <a:rPr lang="en-US"/>
              <a:t> in the survivors’ lives. The more the survivors’ lives are disrupted, the greater their psychological and physiological reactions may become.</a:t>
            </a:r>
            <a:endParaRPr lang="en-US" u="sng"/>
          </a:p>
          <a:p>
            <a:pPr>
              <a:lnSpc>
                <a:spcPct val="90000"/>
              </a:lnSpc>
              <a:spcAft>
                <a:spcPct val="25000"/>
              </a:spcAft>
            </a:pPr>
            <a:r>
              <a:rPr lang="en-US" u="sng"/>
              <a:t>The meaning of the event to the individual</a:t>
            </a:r>
            <a:r>
              <a:rPr lang="en-US"/>
              <a:t>.  The more catastrophic the victim perceives the event to be to him or her personally, the more intense will be his or her stress reaction.</a:t>
            </a:r>
            <a:endParaRPr lang="en-US" u="sng"/>
          </a:p>
          <a:p>
            <a:pPr>
              <a:lnSpc>
                <a:spcPct val="90000"/>
              </a:lnSpc>
              <a:spcAft>
                <a:spcPct val="25000"/>
              </a:spcAft>
            </a:pPr>
            <a:r>
              <a:rPr lang="en-US" u="sng"/>
              <a:t>The emotional well-being of the individual</a:t>
            </a:r>
            <a:r>
              <a:rPr lang="en-US"/>
              <a:t> and the resources (especially social) that he or she has to cope.  People who have had other recent traumas may not cope well with additional stressors.</a:t>
            </a:r>
            <a:endParaRPr lang="en-US" u="sng"/>
          </a:p>
          <a:p>
            <a:pPr>
              <a:lnSpc>
                <a:spcPct val="90000"/>
              </a:lnSpc>
              <a:spcAft>
                <a:spcPct val="25000"/>
              </a:spcAft>
            </a:pPr>
            <a:r>
              <a:rPr lang="en-US" u="sng"/>
              <a:t>The length of time that has elapsed</a:t>
            </a:r>
            <a:r>
              <a:rPr lang="en-US"/>
              <a:t> between the event’s occurrence and the present.  The reality of the event takes time to “sink in.”</a:t>
            </a:r>
          </a:p>
        </p:txBody>
      </p:sp>
    </p:spTree>
    <p:extLst>
      <p:ext uri="{BB962C8B-B14F-4D97-AF65-F5344CB8AC3E}">
        <p14:creationId xmlns:p14="http://schemas.microsoft.com/office/powerpoint/2010/main" val="1444877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p:txBody>
          <a:bodyPr/>
          <a:lstStyle/>
          <a:p>
            <a:r>
              <a:rPr lang="en-US"/>
              <a:t>Stabilizing Individual</a:t>
            </a:r>
          </a:p>
        </p:txBody>
      </p:sp>
      <p:sp>
        <p:nvSpPr>
          <p:cNvPr id="354307" name="Rectangle 3"/>
          <p:cNvSpPr>
            <a:spLocks noGrp="1" noChangeArrowheads="1"/>
          </p:cNvSpPr>
          <p:nvPr>
            <p:ph type="body" idx="1"/>
          </p:nvPr>
        </p:nvSpPr>
        <p:spPr>
          <a:xfrm>
            <a:off x="381000" y="990600"/>
            <a:ext cx="8229600" cy="4953000"/>
          </a:xfrm>
        </p:spPr>
        <p:txBody>
          <a:bodyPr/>
          <a:lstStyle/>
          <a:p>
            <a:pPr>
              <a:buFontTx/>
              <a:buNone/>
            </a:pPr>
            <a:r>
              <a:rPr lang="en-US" dirty="0"/>
              <a:t>	</a:t>
            </a:r>
            <a:endParaRPr lang="en-US" dirty="0" smtClean="0"/>
          </a:p>
          <a:p>
            <a:pPr>
              <a:buFontTx/>
              <a:buNone/>
            </a:pPr>
            <a:r>
              <a:rPr lang="en-US" dirty="0" smtClean="0"/>
              <a:t>The </a:t>
            </a:r>
            <a:r>
              <a:rPr lang="en-US" dirty="0"/>
              <a:t>goal of psychological first aid is to </a:t>
            </a:r>
            <a:r>
              <a:rPr lang="en-US" u="sng" dirty="0"/>
              <a:t>stabilize the incident scene by stabilizing individuals</a:t>
            </a:r>
            <a:r>
              <a:rPr lang="en-US" dirty="0"/>
              <a:t>. </a:t>
            </a:r>
          </a:p>
          <a:p>
            <a:pPr>
              <a:buFontTx/>
              <a:buNone/>
            </a:pPr>
            <a:endParaRPr lang="en-US" dirty="0"/>
          </a:p>
          <a:p>
            <a:pPr lvl="1"/>
            <a:r>
              <a:rPr lang="en-US" sz="2000" dirty="0"/>
              <a:t>Assess the disaster victims for injury and shock.</a:t>
            </a:r>
          </a:p>
          <a:p>
            <a:pPr lvl="1">
              <a:lnSpc>
                <a:spcPct val="90000"/>
              </a:lnSpc>
            </a:pPr>
            <a:r>
              <a:rPr lang="en-US" sz="2000" dirty="0"/>
              <a:t>Provide support by:</a:t>
            </a:r>
          </a:p>
          <a:p>
            <a:pPr lvl="2">
              <a:lnSpc>
                <a:spcPct val="90000"/>
              </a:lnSpc>
            </a:pPr>
            <a:r>
              <a:rPr lang="en-US" sz="2000" dirty="0"/>
              <a:t>Listening.</a:t>
            </a:r>
          </a:p>
          <a:p>
            <a:pPr lvl="2">
              <a:lnSpc>
                <a:spcPct val="90000"/>
              </a:lnSpc>
            </a:pPr>
            <a:r>
              <a:rPr lang="en-US" sz="2000" dirty="0"/>
              <a:t>Empathizing.</a:t>
            </a:r>
          </a:p>
          <a:p>
            <a:pPr lvl="1">
              <a:lnSpc>
                <a:spcPct val="90000"/>
              </a:lnSpc>
            </a:pPr>
            <a:r>
              <a:rPr lang="en-US" sz="2000" dirty="0"/>
              <a:t>Help disaster survivors connect with natural support systems.</a:t>
            </a:r>
          </a:p>
        </p:txBody>
      </p:sp>
    </p:spTree>
    <p:extLst>
      <p:ext uri="{BB962C8B-B14F-4D97-AF65-F5344CB8AC3E}">
        <p14:creationId xmlns:p14="http://schemas.microsoft.com/office/powerpoint/2010/main" val="2580390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p:txBody>
          <a:bodyPr/>
          <a:lstStyle/>
          <a:p>
            <a:pPr eaLnBrk="1" hangingPunct="1"/>
            <a:r>
              <a:rPr lang="en-US" smtClean="0"/>
              <a:t>DBHDID Behavioral Health Centers</a:t>
            </a:r>
          </a:p>
        </p:txBody>
      </p:sp>
      <p:sp>
        <p:nvSpPr>
          <p:cNvPr id="4099" name="Text Box 310" descr="Solid diamond"/>
          <p:cNvSpPr txBox="1">
            <a:spLocks noChangeArrowheads="1"/>
          </p:cNvSpPr>
          <p:nvPr/>
        </p:nvSpPr>
        <p:spPr bwMode="auto">
          <a:xfrm>
            <a:off x="850900" y="409575"/>
            <a:ext cx="704850" cy="195263"/>
          </a:xfrm>
          <a:prstGeom prst="rect">
            <a:avLst/>
          </a:prstGeom>
          <a:noFill/>
          <a:ln w="9525">
            <a:noFill/>
            <a:miter lim="800000"/>
            <a:headEnd/>
            <a:tailEnd/>
          </a:ln>
        </p:spPr>
        <p:txBody>
          <a:bodyPr lIns="20002" tIns="0" rIns="0" bIns="0">
            <a:spAutoFit/>
          </a:bodyPr>
          <a:lstStyle/>
          <a:p>
            <a:pPr defTabSz="1000125">
              <a:spcBef>
                <a:spcPct val="50000"/>
              </a:spcBef>
            </a:pPr>
            <a:endParaRPr lang="en-US" sz="1300">
              <a:latin typeface="Arial Narrow" pitchFamily="34" charset="0"/>
            </a:endParaRPr>
          </a:p>
        </p:txBody>
      </p:sp>
      <p:pic>
        <p:nvPicPr>
          <p:cNvPr id="4100" name="Picture 340"/>
          <p:cNvPicPr>
            <a:picLocks noChangeAspect="1" noChangeArrowheads="1"/>
          </p:cNvPicPr>
          <p:nvPr/>
        </p:nvPicPr>
        <p:blipFill>
          <a:blip r:embed="rId3" cstate="print"/>
          <a:srcRect/>
          <a:stretch>
            <a:fillRect/>
          </a:stretch>
        </p:blipFill>
        <p:spPr bwMode="auto">
          <a:xfrm>
            <a:off x="304800" y="1828800"/>
            <a:ext cx="8458200" cy="4008438"/>
          </a:xfrm>
          <a:prstGeom prst="rect">
            <a:avLst/>
          </a:prstGeom>
          <a:noFill/>
          <a:ln w="9525">
            <a:noFill/>
            <a:miter lim="800000"/>
            <a:headEnd/>
            <a:tailEnd/>
          </a:ln>
        </p:spPr>
      </p:pic>
      <p:sp>
        <p:nvSpPr>
          <p:cNvPr id="6" name="5-Point Star 5"/>
          <p:cNvSpPr/>
          <p:nvPr/>
        </p:nvSpPr>
        <p:spPr>
          <a:xfrm>
            <a:off x="2514600" y="5029200"/>
            <a:ext cx="152400" cy="228600"/>
          </a:xfrm>
          <a:prstGeom prst="star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5-Point Star 6"/>
          <p:cNvSpPr/>
          <p:nvPr/>
        </p:nvSpPr>
        <p:spPr>
          <a:xfrm>
            <a:off x="4419600" y="3200400"/>
            <a:ext cx="152400" cy="152400"/>
          </a:xfrm>
          <a:prstGeom prst="star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5-Point Star 7"/>
          <p:cNvSpPr/>
          <p:nvPr/>
        </p:nvSpPr>
        <p:spPr>
          <a:xfrm>
            <a:off x="5715000" y="3505200"/>
            <a:ext cx="152400" cy="152400"/>
          </a:xfrm>
          <a:prstGeom prst="star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5-Point Star 8"/>
          <p:cNvSpPr/>
          <p:nvPr/>
        </p:nvSpPr>
        <p:spPr>
          <a:xfrm>
            <a:off x="7086600" y="4572000"/>
            <a:ext cx="152400" cy="152400"/>
          </a:xfrm>
          <a:prstGeom prst="star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57293415"/>
      </p:ext>
    </p:extLst>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pPr eaLnBrk="1" hangingPunct="1"/>
            <a:r>
              <a:rPr lang="en-US" dirty="0" smtClean="0"/>
              <a:t>6 Core Emergency Service Elements within the regional CMHC</a:t>
            </a:r>
          </a:p>
        </p:txBody>
      </p:sp>
      <p:sp>
        <p:nvSpPr>
          <p:cNvPr id="18435" name="Rectangle 3"/>
          <p:cNvSpPr>
            <a:spLocks noGrp="1" noChangeArrowheads="1"/>
          </p:cNvSpPr>
          <p:nvPr>
            <p:ph type="body" idx="1"/>
          </p:nvPr>
        </p:nvSpPr>
        <p:spPr/>
        <p:txBody>
          <a:bodyPr>
            <a:normAutofit fontScale="92500"/>
          </a:bodyPr>
          <a:lstStyle/>
          <a:p>
            <a:pPr eaLnBrk="1" hangingPunct="1"/>
            <a:r>
              <a:rPr lang="en-US" dirty="0" smtClean="0"/>
              <a:t>1-800 Crisis and Information Lines </a:t>
            </a:r>
          </a:p>
          <a:p>
            <a:pPr eaLnBrk="1" hangingPunct="1">
              <a:buFontTx/>
              <a:buNone/>
            </a:pPr>
            <a:endParaRPr lang="en-US" dirty="0" smtClean="0"/>
          </a:p>
          <a:p>
            <a:pPr eaLnBrk="1" hangingPunct="1"/>
            <a:r>
              <a:rPr lang="en-US" dirty="0" smtClean="0"/>
              <a:t>Mobile Crisis Services provide flexible crisis supports in a variety of settings (such as homes, emergency rooms, police stations, outpatient mental health settings, schools) and at flexible hours of the day. The purpose is to decrease the potential for more intensive services by providing more immediate community crisis services. </a:t>
            </a:r>
          </a:p>
        </p:txBody>
      </p:sp>
    </p:spTree>
    <p:extLst>
      <p:ext uri="{BB962C8B-B14F-4D97-AF65-F5344CB8AC3E}">
        <p14:creationId xmlns:p14="http://schemas.microsoft.com/office/powerpoint/2010/main" val="22523120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 </a:t>
            </a:r>
          </a:p>
        </p:txBody>
      </p:sp>
      <p:sp>
        <p:nvSpPr>
          <p:cNvPr id="19459" name="Rectangle 3"/>
          <p:cNvSpPr>
            <a:spLocks noGrp="1" noChangeArrowheads="1"/>
          </p:cNvSpPr>
          <p:nvPr>
            <p:ph type="body" idx="1"/>
          </p:nvPr>
        </p:nvSpPr>
        <p:spPr/>
        <p:txBody>
          <a:bodyPr>
            <a:normAutofit lnSpcReduction="10000"/>
          </a:bodyPr>
          <a:lstStyle/>
          <a:p>
            <a:pPr eaLnBrk="1" hangingPunct="1"/>
            <a:r>
              <a:rPr lang="en-US" sz="2400" smtClean="0"/>
              <a:t>Crisis Stabilization Units (CSUs) are utilized when individuals in a behavioral health emergency cannot be safely accommodated within the community, but are not in need of hospitalization. The purpose is to stabilize the individual and re-integrate them back into the community in a timely fashion </a:t>
            </a:r>
          </a:p>
          <a:p>
            <a:pPr eaLnBrk="1" hangingPunct="1">
              <a:buFontTx/>
              <a:buNone/>
            </a:pPr>
            <a:endParaRPr lang="en-US" sz="2400" smtClean="0"/>
          </a:p>
          <a:p>
            <a:pPr eaLnBrk="1" hangingPunct="1"/>
            <a:r>
              <a:rPr lang="en-US" sz="2400" smtClean="0"/>
              <a:t>Other Residential Overnight Crisis Services are offered as an alternative to a crisis stabilization unit. Beds are available in alternative settings, such as personal care homes, therapeutic foster care, or emergency apartments.  These settings provide overnight, flexible, out-of-home care that is designed to meet the individual’s need. </a:t>
            </a:r>
          </a:p>
          <a:p>
            <a:pPr lvl="1" eaLnBrk="1" hangingPunct="1"/>
            <a:endParaRPr lang="en-US" smtClean="0"/>
          </a:p>
        </p:txBody>
      </p:sp>
      <p:sp>
        <p:nvSpPr>
          <p:cNvPr id="4" name="Rectangle 2"/>
          <p:cNvSpPr txBox="1">
            <a:spLocks noChangeArrowheads="1"/>
          </p:cNvSpPr>
          <p:nvPr/>
        </p:nvSpPr>
        <p:spPr bwMode="auto">
          <a:xfrm>
            <a:off x="0" y="0"/>
            <a:ext cx="9144000" cy="812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smtClean="0">
                <a:ln>
                  <a:noFill/>
                </a:ln>
                <a:solidFill>
                  <a:schemeClr val="bg1"/>
                </a:solidFill>
                <a:effectLst/>
                <a:uLnTx/>
                <a:uFillTx/>
                <a:latin typeface="+mj-lt"/>
                <a:ea typeface="+mj-ea"/>
                <a:cs typeface="+mj-cs"/>
              </a:rPr>
              <a:t>6 Emergency Service Elements</a:t>
            </a:r>
            <a:endParaRPr kumimoji="0" lang="en-US" sz="4000" b="1" i="0" u="none" strike="noStrike" kern="0" cap="none" spc="0" normalizeH="0" baseline="0" noProof="0" dirty="0" smtClean="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472332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 </a:t>
            </a:r>
          </a:p>
        </p:txBody>
      </p:sp>
      <p:sp>
        <p:nvSpPr>
          <p:cNvPr id="20483" name="Rectangle 3"/>
          <p:cNvSpPr>
            <a:spLocks noGrp="1" noChangeArrowheads="1"/>
          </p:cNvSpPr>
          <p:nvPr>
            <p:ph type="body" idx="1"/>
          </p:nvPr>
        </p:nvSpPr>
        <p:spPr>
          <a:xfrm>
            <a:off x="381000" y="990600"/>
            <a:ext cx="8763000" cy="5029200"/>
          </a:xfrm>
        </p:spPr>
        <p:txBody>
          <a:bodyPr/>
          <a:lstStyle/>
          <a:p>
            <a:pPr eaLnBrk="1" hangingPunct="1"/>
            <a:r>
              <a:rPr lang="en-US" sz="2400" smtClean="0"/>
              <a:t>23-hour Holding Beds  - short, intensive treatment in a safe environment, in a less restrictive setting than hospitalization.  This service element is appropriate when it is expected that the immediate crisis can be managed in less than 24 hours. Services may include medication management, collaborative team meetings, and referral services.</a:t>
            </a:r>
          </a:p>
          <a:p>
            <a:pPr eaLnBrk="1" hangingPunct="1"/>
            <a:endParaRPr lang="en-US" sz="2400" smtClean="0"/>
          </a:p>
          <a:p>
            <a:pPr eaLnBrk="1" hangingPunct="1"/>
            <a:r>
              <a:rPr lang="en-US" sz="2400" smtClean="0"/>
              <a:t>Transportation Services offer safe, timely and cost effective support to individuals in need of transportation to mental health services. This service is critical to an integrated emergency service array. The purpose is to decrease the need for more restrictive settings by providing the ability for individuals to maintain on-going necessary mental health services.</a:t>
            </a:r>
          </a:p>
        </p:txBody>
      </p:sp>
      <p:sp>
        <p:nvSpPr>
          <p:cNvPr id="4" name="Rectangle 2"/>
          <p:cNvSpPr txBox="1">
            <a:spLocks noChangeArrowheads="1"/>
          </p:cNvSpPr>
          <p:nvPr/>
        </p:nvSpPr>
        <p:spPr bwMode="auto">
          <a:xfrm>
            <a:off x="152400" y="0"/>
            <a:ext cx="9144000" cy="965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smtClean="0">
                <a:ln>
                  <a:noFill/>
                </a:ln>
                <a:solidFill>
                  <a:schemeClr val="bg1"/>
                </a:solidFill>
                <a:effectLst/>
                <a:uLnTx/>
                <a:uFillTx/>
                <a:latin typeface="+mj-lt"/>
                <a:ea typeface="+mj-ea"/>
                <a:cs typeface="+mj-cs"/>
              </a:rPr>
              <a:t>6 Emergency Service Elements</a:t>
            </a:r>
            <a:endParaRPr kumimoji="0" lang="en-US" sz="4000" b="1" i="0" u="none" strike="noStrike" kern="0" cap="none" spc="0" normalizeH="0" baseline="0" noProof="0" dirty="0" smtClean="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26064855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p:cNvSpPr>
            <a:spLocks noGrp="1" noChangeArrowheads="1"/>
          </p:cNvSpPr>
          <p:nvPr>
            <p:ph type="title"/>
          </p:nvPr>
        </p:nvSpPr>
        <p:spPr>
          <a:xfrm>
            <a:off x="381000" y="381000"/>
            <a:ext cx="8534400" cy="685800"/>
          </a:xfrm>
        </p:spPr>
        <p:txBody>
          <a:bodyPr>
            <a:noAutofit/>
          </a:bodyPr>
          <a:lstStyle/>
          <a:p>
            <a:r>
              <a:rPr lang="en-US" sz="3200" dirty="0" smtClean="0"/>
              <a:t>During Any Disaster</a:t>
            </a:r>
            <a:br>
              <a:rPr lang="en-US" sz="3200" dirty="0" smtClean="0"/>
            </a:br>
            <a:endParaRPr lang="en-US" sz="3200" dirty="0"/>
          </a:p>
        </p:txBody>
      </p:sp>
      <p:sp>
        <p:nvSpPr>
          <p:cNvPr id="400387" name="Rectangle 3"/>
          <p:cNvSpPr>
            <a:spLocks noGrp="1" noChangeArrowheads="1"/>
          </p:cNvSpPr>
          <p:nvPr>
            <p:ph type="body" idx="1"/>
          </p:nvPr>
        </p:nvSpPr>
        <p:spPr>
          <a:xfrm>
            <a:off x="457200" y="1984375"/>
            <a:ext cx="7010400" cy="4114800"/>
          </a:xfrm>
        </p:spPr>
        <p:txBody>
          <a:bodyPr>
            <a:normAutofit fontScale="92500" lnSpcReduction="20000"/>
          </a:bodyPr>
          <a:lstStyle/>
          <a:p>
            <a:r>
              <a:rPr lang="en-US" sz="3000" dirty="0"/>
              <a:t>People with fewer economic resources</a:t>
            </a:r>
          </a:p>
          <a:p>
            <a:r>
              <a:rPr lang="en-US" sz="3000" dirty="0"/>
              <a:t>Living in lower cost, structurally vulnerable residences in higher risk areas</a:t>
            </a:r>
          </a:p>
          <a:p>
            <a:r>
              <a:rPr lang="en-US" sz="3000" dirty="0"/>
              <a:t>Cultural, racial and ethnic groups</a:t>
            </a:r>
          </a:p>
          <a:p>
            <a:r>
              <a:rPr lang="en-US" sz="3000" dirty="0"/>
              <a:t>Elderly on fixed income</a:t>
            </a:r>
          </a:p>
          <a:p>
            <a:r>
              <a:rPr lang="en-US" sz="3000" dirty="0"/>
              <a:t>Lack of home ownership or insurance</a:t>
            </a:r>
          </a:p>
          <a:p>
            <a:r>
              <a:rPr lang="en-US" sz="3000" dirty="0"/>
              <a:t>Single-parent</a:t>
            </a:r>
          </a:p>
          <a:p>
            <a:r>
              <a:rPr lang="en-US" sz="3000" dirty="0"/>
              <a:t>People with disabilities</a:t>
            </a:r>
          </a:p>
          <a:p>
            <a:r>
              <a:rPr lang="en-US" sz="3000" dirty="0"/>
              <a:t>Behavioral health issues </a:t>
            </a:r>
          </a:p>
          <a:p>
            <a:pPr lvl="1"/>
            <a:endParaRPr lang="en-US" sz="2000" dirty="0"/>
          </a:p>
          <a:p>
            <a:pPr lvl="1"/>
            <a:endParaRPr lang="en-US" sz="2000" dirty="0"/>
          </a:p>
        </p:txBody>
      </p:sp>
      <p:pic>
        <p:nvPicPr>
          <p:cNvPr id="400389" name="Picture 5" descr="Picture130 DirectN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3048000"/>
            <a:ext cx="1963738" cy="1987550"/>
          </a:xfrm>
          <a:prstGeom prst="rect">
            <a:avLst/>
          </a:prstGeom>
          <a:noFill/>
          <a:ln w="28575">
            <a:solidFill>
              <a:srgbClr val="8F5E2D"/>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1066800"/>
            <a:ext cx="6172200" cy="461665"/>
          </a:xfrm>
          <a:prstGeom prst="rect">
            <a:avLst/>
          </a:prstGeom>
          <a:noFill/>
        </p:spPr>
        <p:txBody>
          <a:bodyPr wrap="square" rtlCol="0">
            <a:spAutoFit/>
          </a:bodyPr>
          <a:lstStyle/>
          <a:p>
            <a:r>
              <a:rPr lang="en-US" sz="2400" dirty="0" smtClean="0"/>
              <a:t>Impact Intensified By Pre-existing Conditions: </a:t>
            </a:r>
            <a:endParaRPr lang="en-US" sz="2400" dirty="0"/>
          </a:p>
        </p:txBody>
      </p:sp>
    </p:spTree>
    <p:extLst>
      <p:ext uri="{BB962C8B-B14F-4D97-AF65-F5344CB8AC3E}">
        <p14:creationId xmlns:p14="http://schemas.microsoft.com/office/powerpoint/2010/main" val="3978920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z="2800" smtClean="0"/>
              <a:t>Regional Availability of Emergency Services by Type</a:t>
            </a:r>
          </a:p>
        </p:txBody>
      </p:sp>
      <p:sp>
        <p:nvSpPr>
          <p:cNvPr id="21507" name="Rectangle 3"/>
          <p:cNvSpPr>
            <a:spLocks noGrp="1" noChangeArrowheads="1"/>
          </p:cNvSpPr>
          <p:nvPr>
            <p:ph type="body" idx="1"/>
          </p:nvPr>
        </p:nvSpPr>
        <p:spPr/>
        <p:txBody>
          <a:bodyPr>
            <a:normAutofit fontScale="92500" lnSpcReduction="20000"/>
          </a:bodyPr>
          <a:lstStyle/>
          <a:p>
            <a:pPr eaLnBrk="1" hangingPunct="1"/>
            <a:r>
              <a:rPr lang="en-US" smtClean="0"/>
              <a:t>Crisis and Information Lines ~ 14 Regions</a:t>
            </a:r>
          </a:p>
          <a:p>
            <a:pPr eaLnBrk="1" hangingPunct="1"/>
            <a:r>
              <a:rPr lang="en-US" smtClean="0"/>
              <a:t>Walk In Crisis (8a-5p)  ~ 14 Regions</a:t>
            </a:r>
          </a:p>
          <a:p>
            <a:pPr eaLnBrk="1" hangingPunct="1"/>
            <a:r>
              <a:rPr lang="en-US" smtClean="0"/>
              <a:t>Walk In Crisis (after hours) ~ 8 Regions</a:t>
            </a:r>
          </a:p>
          <a:p>
            <a:pPr eaLnBrk="1" hangingPunct="1"/>
            <a:r>
              <a:rPr lang="en-US" smtClean="0"/>
              <a:t>Mobile Crisis Services ~ 8 Regions</a:t>
            </a:r>
          </a:p>
          <a:p>
            <a:pPr eaLnBrk="1" hangingPunct="1"/>
            <a:r>
              <a:rPr lang="en-US" smtClean="0"/>
              <a:t>1-800-Suicide Lines ~  8 Regions</a:t>
            </a:r>
          </a:p>
          <a:p>
            <a:pPr eaLnBrk="1" hangingPunct="1"/>
            <a:r>
              <a:rPr lang="en-US" smtClean="0"/>
              <a:t>Residential Crisis Units (A) ~ 11 Regions</a:t>
            </a:r>
          </a:p>
          <a:p>
            <a:pPr eaLnBrk="1" hangingPunct="1"/>
            <a:r>
              <a:rPr lang="en-US" smtClean="0"/>
              <a:t>Residential Crisis Units (C ) ~ 9 Regions</a:t>
            </a:r>
          </a:p>
          <a:p>
            <a:pPr eaLnBrk="1" hangingPunct="1"/>
            <a:r>
              <a:rPr lang="en-US" smtClean="0"/>
              <a:t>Overnight Crisis Beds (A) ~ 3 Regions</a:t>
            </a:r>
          </a:p>
          <a:p>
            <a:pPr eaLnBrk="1" hangingPunct="1"/>
            <a:r>
              <a:rPr lang="en-US" smtClean="0"/>
              <a:t>Overnight Crisis Beds (C)  5 Regions</a:t>
            </a:r>
          </a:p>
        </p:txBody>
      </p:sp>
    </p:spTree>
    <p:extLst>
      <p:ext uri="{BB962C8B-B14F-4D97-AF65-F5344CB8AC3E}">
        <p14:creationId xmlns:p14="http://schemas.microsoft.com/office/powerpoint/2010/main" val="18608040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4"/>
          <p:cNvSpPr>
            <a:spLocks noGrp="1"/>
          </p:cNvSpPr>
          <p:nvPr>
            <p:ph type="dt" sz="half" idx="10"/>
          </p:nvPr>
        </p:nvSpPr>
        <p:spPr/>
        <p:txBody>
          <a:bodyPr/>
          <a:lstStyle/>
          <a:p>
            <a:fld id="{877FFF2E-726E-45DC-AFA4-19EC0F6D4FCA}" type="datetime1">
              <a:rPr lang="en-US"/>
              <a:pPr/>
              <a:t>10/22/2013</a:t>
            </a:fld>
            <a:endParaRPr lang="en-US"/>
          </a:p>
        </p:txBody>
      </p:sp>
      <p:sp>
        <p:nvSpPr>
          <p:cNvPr id="9" name="Slide Number Placeholder 6"/>
          <p:cNvSpPr>
            <a:spLocks noGrp="1"/>
          </p:cNvSpPr>
          <p:nvPr>
            <p:ph type="sldNum" sz="quarter" idx="12"/>
          </p:nvPr>
        </p:nvSpPr>
        <p:spPr/>
        <p:txBody>
          <a:bodyPr/>
          <a:lstStyle/>
          <a:p>
            <a:fld id="{D0796911-B9A3-4117-8326-123AB87B8640}" type="slidenum">
              <a:rPr lang="en-US"/>
              <a:pPr/>
              <a:t>21</a:t>
            </a:fld>
            <a:endParaRPr lang="en-US"/>
          </a:p>
        </p:txBody>
      </p:sp>
      <p:sp>
        <p:nvSpPr>
          <p:cNvPr id="272390" name="Rectangle 6"/>
          <p:cNvSpPr>
            <a:spLocks noGrp="1" noChangeArrowheads="1"/>
          </p:cNvSpPr>
          <p:nvPr>
            <p:ph type="title"/>
          </p:nvPr>
        </p:nvSpPr>
        <p:spPr/>
        <p:txBody>
          <a:bodyPr/>
          <a:lstStyle/>
          <a:p>
            <a:r>
              <a:rPr lang="en-US" dirty="0" smtClean="0"/>
              <a:t>Watch out for “Burn-out</a:t>
            </a:r>
            <a:r>
              <a:rPr lang="en-US" dirty="0"/>
              <a:t>”</a:t>
            </a:r>
          </a:p>
        </p:txBody>
      </p:sp>
      <p:sp>
        <p:nvSpPr>
          <p:cNvPr id="272391" name="Rectangle 7"/>
          <p:cNvSpPr>
            <a:spLocks noGrp="1" noChangeArrowheads="1"/>
          </p:cNvSpPr>
          <p:nvPr>
            <p:ph type="body" sz="half" idx="1"/>
          </p:nvPr>
        </p:nvSpPr>
        <p:spPr/>
        <p:txBody>
          <a:bodyPr/>
          <a:lstStyle/>
          <a:p>
            <a:pPr>
              <a:lnSpc>
                <a:spcPct val="90000"/>
              </a:lnSpc>
            </a:pPr>
            <a:r>
              <a:rPr lang="en-US" sz="2800"/>
              <a:t>This state of exhaustion, irritability and fatigue creeps up unrecognized and can markedly decrease the individual’s effectiveness and capability.</a:t>
            </a:r>
          </a:p>
          <a:p>
            <a:pPr>
              <a:lnSpc>
                <a:spcPct val="90000"/>
              </a:lnSpc>
            </a:pPr>
            <a:r>
              <a:rPr lang="en-US" sz="2800"/>
              <a:t>Peers are often a great support. </a:t>
            </a:r>
          </a:p>
        </p:txBody>
      </p:sp>
      <p:pic>
        <p:nvPicPr>
          <p:cNvPr id="272392" name="Picture 8" descr="j0282737"/>
          <p:cNvPicPr>
            <a:picLocks noGrp="1" noChangeAspect="1" noChangeArrowheads="1" noCrop="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019800" y="1295400"/>
            <a:ext cx="2743200" cy="2743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2394" name="Picture 10" descr="j028274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733800"/>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272395" name="Picture 11" descr="j0282746"/>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784975" y="4114800"/>
            <a:ext cx="1947863" cy="2408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2529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F851BB17-7FB2-4BEF-BF02-1F3AB85C081F}" type="datetime1">
              <a:rPr lang="en-US"/>
              <a:pPr/>
              <a:t>10/22/2013</a:t>
            </a:fld>
            <a:endParaRPr lang="en-US"/>
          </a:p>
        </p:txBody>
      </p:sp>
      <p:sp>
        <p:nvSpPr>
          <p:cNvPr id="8" name="Slide Number Placeholder 7"/>
          <p:cNvSpPr>
            <a:spLocks noGrp="1"/>
          </p:cNvSpPr>
          <p:nvPr>
            <p:ph type="sldNum" sz="quarter" idx="12"/>
          </p:nvPr>
        </p:nvSpPr>
        <p:spPr/>
        <p:txBody>
          <a:bodyPr/>
          <a:lstStyle/>
          <a:p>
            <a:fld id="{1C506BD1-C3E5-40D4-ABC5-5324662020F3}" type="slidenum">
              <a:rPr lang="en-US"/>
              <a:pPr/>
              <a:t>22</a:t>
            </a:fld>
            <a:endParaRPr lang="en-US"/>
          </a:p>
        </p:txBody>
      </p:sp>
      <p:sp>
        <p:nvSpPr>
          <p:cNvPr id="121858" name="Rectangle 2"/>
          <p:cNvSpPr>
            <a:spLocks noGrp="1" noChangeArrowheads="1"/>
          </p:cNvSpPr>
          <p:nvPr>
            <p:ph type="title"/>
          </p:nvPr>
        </p:nvSpPr>
        <p:spPr/>
        <p:txBody>
          <a:bodyPr/>
          <a:lstStyle/>
          <a:p>
            <a:r>
              <a:rPr lang="en-US" sz="4000"/>
              <a:t>Substance Abuse during disasters</a:t>
            </a:r>
          </a:p>
        </p:txBody>
      </p:sp>
      <p:sp>
        <p:nvSpPr>
          <p:cNvPr id="121859" name="Rectangle 3"/>
          <p:cNvSpPr>
            <a:spLocks noGrp="1" noChangeArrowheads="1"/>
          </p:cNvSpPr>
          <p:nvPr>
            <p:ph type="body" sz="half" idx="1"/>
          </p:nvPr>
        </p:nvSpPr>
        <p:spPr/>
        <p:txBody>
          <a:bodyPr/>
          <a:lstStyle/>
          <a:p>
            <a:endParaRPr lang="en-US" sz="2400"/>
          </a:p>
          <a:p>
            <a:pPr>
              <a:buClr>
                <a:schemeClr val="tx1"/>
              </a:buClr>
              <a:buFont typeface="Wingdings" pitchFamily="2" charset="2"/>
              <a:buNone/>
            </a:pPr>
            <a:r>
              <a:rPr lang="en-US" sz="2400"/>
              <a:t>Due to the overwhelming experience of disasters survivors may be vulnerable to unhealthy coping strategies.</a:t>
            </a:r>
          </a:p>
          <a:p>
            <a:pPr>
              <a:buClr>
                <a:schemeClr val="tx1"/>
              </a:buClr>
              <a:buFont typeface="Wingdings" pitchFamily="2" charset="2"/>
              <a:buNone/>
            </a:pPr>
            <a:endParaRPr lang="en-US" sz="2400"/>
          </a:p>
          <a:p>
            <a:pPr>
              <a:buClr>
                <a:schemeClr val="tx1"/>
              </a:buClr>
              <a:buFont typeface="Wingdings" pitchFamily="2" charset="2"/>
              <a:buNone/>
            </a:pPr>
            <a:r>
              <a:rPr lang="en-US" sz="2400"/>
              <a:t>Survivors may:</a:t>
            </a:r>
          </a:p>
          <a:p>
            <a:r>
              <a:rPr lang="en-US" sz="2400"/>
              <a:t>resume abusing substances</a:t>
            </a:r>
          </a:p>
          <a:p>
            <a:pPr>
              <a:buFont typeface="Wingdings" pitchFamily="2" charset="2"/>
              <a:buNone/>
            </a:pPr>
            <a:endParaRPr lang="en-US" sz="2400"/>
          </a:p>
        </p:txBody>
      </p:sp>
      <p:pic>
        <p:nvPicPr>
          <p:cNvPr id="121860" name="Picture 4" descr="j0229675"/>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a:xfrm>
            <a:off x="5764213" y="1798638"/>
            <a:ext cx="1806575" cy="1790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1861" name="Picture 5" descr="j0233179"/>
          <p:cNvPicPr>
            <a:picLocks noGrp="1" noChangeAspect="1" noChangeArrowheads="1"/>
          </p:cNvPicPr>
          <p:nvPr>
            <p:ph sz="quarter" idx="3"/>
          </p:nvPr>
        </p:nvPicPr>
        <p:blipFill>
          <a:blip r:embed="rId3" cstate="print">
            <a:extLst>
              <a:ext uri="{28A0092B-C50C-407E-A947-70E740481C1C}">
                <a14:useLocalDpi xmlns:a14="http://schemas.microsoft.com/office/drawing/2010/main" val="0"/>
              </a:ext>
            </a:extLst>
          </a:blip>
          <a:srcRect/>
          <a:stretch>
            <a:fillRect/>
          </a:stretch>
        </p:blipFill>
        <p:spPr>
          <a:xfrm>
            <a:off x="5591175" y="3940175"/>
            <a:ext cx="2152650" cy="2185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3895348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1858"/>
                                        </p:tgtEl>
                                        <p:attrNameLst>
                                          <p:attrName>style.visibility</p:attrName>
                                        </p:attrNameLst>
                                      </p:cBhvr>
                                      <p:to>
                                        <p:strVal val="visible"/>
                                      </p:to>
                                    </p:set>
                                    <p:animEffect transition="in" filter="fade">
                                      <p:cBhvr>
                                        <p:cTn id="7" dur="2000"/>
                                        <p:tgtEl>
                                          <p:spTgt spid="1218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1859"/>
                                        </p:tgtEl>
                                        <p:attrNameLst>
                                          <p:attrName>style.visibility</p:attrName>
                                        </p:attrNameLst>
                                      </p:cBhvr>
                                      <p:to>
                                        <p:strVal val="visible"/>
                                      </p:to>
                                    </p:set>
                                    <p:animEffect transition="in" filter="fade">
                                      <p:cBhvr>
                                        <p:cTn id="10" dur="2000"/>
                                        <p:tgtEl>
                                          <p:spTgt spid="1218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8" grpId="0"/>
      <p:bldP spid="12185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CE01B19-ABD0-4D25-B77E-6270F9D2680C}" type="datetime1">
              <a:rPr lang="en-US"/>
              <a:pPr/>
              <a:t>10/22/2013</a:t>
            </a:fld>
            <a:endParaRPr lang="en-US"/>
          </a:p>
        </p:txBody>
      </p:sp>
      <p:sp>
        <p:nvSpPr>
          <p:cNvPr id="7" name="Slide Number Placeholder 6"/>
          <p:cNvSpPr>
            <a:spLocks noGrp="1"/>
          </p:cNvSpPr>
          <p:nvPr>
            <p:ph type="sldNum" sz="quarter" idx="12"/>
          </p:nvPr>
        </p:nvSpPr>
        <p:spPr/>
        <p:txBody>
          <a:bodyPr/>
          <a:lstStyle/>
          <a:p>
            <a:fld id="{8A983055-9395-4BB4-BE9A-77FC310B28E4}" type="slidenum">
              <a:rPr lang="en-US"/>
              <a:pPr/>
              <a:t>23</a:t>
            </a:fld>
            <a:endParaRPr lang="en-US"/>
          </a:p>
        </p:txBody>
      </p:sp>
      <p:sp>
        <p:nvSpPr>
          <p:cNvPr id="142338" name="Rectangle 2"/>
          <p:cNvSpPr>
            <a:spLocks noGrp="1" noChangeArrowheads="1"/>
          </p:cNvSpPr>
          <p:nvPr>
            <p:ph type="title"/>
          </p:nvPr>
        </p:nvSpPr>
        <p:spPr/>
        <p:txBody>
          <a:bodyPr/>
          <a:lstStyle/>
          <a:p>
            <a:r>
              <a:rPr lang="en-US" sz="3400"/>
              <a:t>Coping with Substance Abuse after a disaster</a:t>
            </a:r>
            <a:br>
              <a:rPr lang="en-US" sz="3400"/>
            </a:br>
            <a:endParaRPr lang="en-US" sz="3400"/>
          </a:p>
        </p:txBody>
      </p:sp>
      <p:sp>
        <p:nvSpPr>
          <p:cNvPr id="142339" name="Rectangle 3"/>
          <p:cNvSpPr>
            <a:spLocks noGrp="1" noChangeArrowheads="1"/>
          </p:cNvSpPr>
          <p:nvPr>
            <p:ph type="body" sz="half" idx="1"/>
          </p:nvPr>
        </p:nvSpPr>
        <p:spPr/>
        <p:txBody>
          <a:bodyPr/>
          <a:lstStyle/>
          <a:p>
            <a:r>
              <a:rPr lang="en-US" sz="2400"/>
              <a:t>Regular attendance to Alcoholic Anonymous Meetings </a:t>
            </a:r>
          </a:p>
          <a:p>
            <a:r>
              <a:rPr lang="en-US" sz="2400"/>
              <a:t>Regular attendance to Narcotics Anonymous Meetings</a:t>
            </a:r>
          </a:p>
          <a:p>
            <a:r>
              <a:rPr lang="en-US" sz="2400"/>
              <a:t>Talk to a Professional</a:t>
            </a:r>
          </a:p>
          <a:p>
            <a:r>
              <a:rPr lang="en-US" sz="2400"/>
              <a:t>Seek Professional Mental Health Counseling</a:t>
            </a:r>
          </a:p>
          <a:p>
            <a:r>
              <a:rPr lang="en-US" sz="2400"/>
              <a:t>Talk to your sponsor</a:t>
            </a:r>
          </a:p>
          <a:p>
            <a:pPr>
              <a:buFont typeface="Wingdings" pitchFamily="2" charset="2"/>
              <a:buNone/>
            </a:pPr>
            <a:endParaRPr lang="en-US" sz="2400"/>
          </a:p>
          <a:p>
            <a:endParaRPr lang="en-US" sz="2400"/>
          </a:p>
        </p:txBody>
      </p:sp>
      <p:pic>
        <p:nvPicPr>
          <p:cNvPr id="142340" name="Picture 4" descr="j0297567"/>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4419600" y="2895600"/>
            <a:ext cx="4724400" cy="2471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0058626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Text Placeholder 2"/>
          <p:cNvSpPr>
            <a:spLocks noGrp="1"/>
          </p:cNvSpPr>
          <p:nvPr>
            <p:ph type="body" sz="half" idx="1"/>
          </p:nvPr>
        </p:nvSpPr>
        <p:spPr/>
        <p:txBody>
          <a:bodyPr>
            <a:normAutofit/>
          </a:bodyPr>
          <a:lstStyle/>
          <a:p>
            <a:pPr marL="0" indent="0">
              <a:buNone/>
            </a:pPr>
            <a:r>
              <a:rPr lang="en-US" sz="2800" dirty="0" smtClean="0"/>
              <a:t>Janine Dewey MA, CADC</a:t>
            </a:r>
          </a:p>
          <a:p>
            <a:pPr marL="0" indent="0">
              <a:buNone/>
            </a:pPr>
            <a:r>
              <a:rPr lang="en-US" sz="2800" dirty="0" smtClean="0"/>
              <a:t>100 Fair Oaks Lane 4E-D</a:t>
            </a:r>
          </a:p>
          <a:p>
            <a:pPr marL="0" indent="0">
              <a:buNone/>
            </a:pPr>
            <a:r>
              <a:rPr lang="en-US" sz="2800" dirty="0" smtClean="0"/>
              <a:t>Frankfort, KY  40621</a:t>
            </a:r>
          </a:p>
          <a:p>
            <a:pPr marL="0" indent="0">
              <a:buNone/>
            </a:pPr>
            <a:r>
              <a:rPr lang="en-US" sz="2800" dirty="0" smtClean="0"/>
              <a:t>502-564-4456 Ext. 4520</a:t>
            </a:r>
            <a:endParaRPr lang="en-US" sz="2800" dirty="0"/>
          </a:p>
        </p:txBody>
      </p:sp>
      <p:pic>
        <p:nvPicPr>
          <p:cNvPr id="1026" name="Picture 2" descr="C:\Users\janine.dewey\AppData\Local\Microsoft\Windows\Temporary Internet Files\Content.IE5\0J0WISC9\MC900015060[1].wmf"/>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76801" y="1905000"/>
            <a:ext cx="358140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3451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en-US"/>
              <a:t>Types of Major Mental Illness</a:t>
            </a:r>
          </a:p>
        </p:txBody>
      </p:sp>
      <p:sp>
        <p:nvSpPr>
          <p:cNvPr id="128003" name="Rectangle 3"/>
          <p:cNvSpPr>
            <a:spLocks noGrp="1" noChangeArrowheads="1"/>
          </p:cNvSpPr>
          <p:nvPr>
            <p:ph type="body" idx="1"/>
          </p:nvPr>
        </p:nvSpPr>
        <p:spPr/>
        <p:txBody>
          <a:bodyPr/>
          <a:lstStyle/>
          <a:p>
            <a:r>
              <a:rPr lang="en-US" dirty="0"/>
              <a:t>Schizophrenia</a:t>
            </a:r>
          </a:p>
          <a:p>
            <a:r>
              <a:rPr lang="en-US" dirty="0"/>
              <a:t>Schizoaffective disorder</a:t>
            </a:r>
          </a:p>
          <a:p>
            <a:r>
              <a:rPr lang="en-US" dirty="0"/>
              <a:t>Bipolar Disorder</a:t>
            </a:r>
          </a:p>
          <a:p>
            <a:r>
              <a:rPr lang="en-US" dirty="0"/>
              <a:t>Major Depression</a:t>
            </a:r>
          </a:p>
          <a:p>
            <a:r>
              <a:rPr lang="en-US" dirty="0" smtClean="0"/>
              <a:t>Panic and other Severe Anxiety Disorders</a:t>
            </a:r>
          </a:p>
          <a:p>
            <a:r>
              <a:rPr lang="en-US" dirty="0" smtClean="0"/>
              <a:t>Post Traumatic Stress Disorder</a:t>
            </a:r>
            <a:endParaRPr lang="en-US" dirty="0"/>
          </a:p>
          <a:p>
            <a:r>
              <a:rPr lang="en-US" dirty="0"/>
              <a:t>Personality Disorder</a:t>
            </a:r>
          </a:p>
          <a:p>
            <a:endParaRPr lang="en-US" dirty="0"/>
          </a:p>
        </p:txBody>
      </p:sp>
    </p:spTree>
    <p:extLst>
      <p:ext uri="{BB962C8B-B14F-4D97-AF65-F5344CB8AC3E}">
        <p14:creationId xmlns:p14="http://schemas.microsoft.com/office/powerpoint/2010/main" val="14675439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Prevelance</a:t>
            </a:r>
            <a:endParaRPr lang="en-US" dirty="0"/>
          </a:p>
        </p:txBody>
      </p:sp>
      <p:sp>
        <p:nvSpPr>
          <p:cNvPr id="3" name="Content Placeholder 2"/>
          <p:cNvSpPr>
            <a:spLocks noGrp="1"/>
          </p:cNvSpPr>
          <p:nvPr>
            <p:ph idx="1"/>
          </p:nvPr>
        </p:nvSpPr>
        <p:spPr/>
        <p:txBody>
          <a:bodyPr>
            <a:noAutofit/>
          </a:bodyPr>
          <a:lstStyle/>
          <a:p>
            <a:r>
              <a:rPr lang="en-US" sz="2800" b="1" dirty="0"/>
              <a:t>U.S. Adults with a Mental Disorder in Any One Year</a:t>
            </a:r>
          </a:p>
          <a:p>
            <a:r>
              <a:rPr lang="en-US" sz="2800" b="1" dirty="0"/>
              <a:t>Type of Mental Disorder % Adults</a:t>
            </a:r>
          </a:p>
          <a:p>
            <a:r>
              <a:rPr lang="en-US" sz="1600" dirty="0"/>
              <a:t> </a:t>
            </a:r>
            <a:r>
              <a:rPr lang="en-US" sz="2800" dirty="0"/>
              <a:t>Anxiety disorder 18.1</a:t>
            </a:r>
          </a:p>
          <a:p>
            <a:r>
              <a:rPr lang="en-US" sz="1600" dirty="0"/>
              <a:t> </a:t>
            </a:r>
            <a:r>
              <a:rPr lang="en-US" sz="2800" dirty="0"/>
              <a:t>Major depressive disorder 6.7</a:t>
            </a:r>
          </a:p>
          <a:p>
            <a:r>
              <a:rPr lang="en-US" sz="1600" dirty="0"/>
              <a:t> </a:t>
            </a:r>
            <a:r>
              <a:rPr lang="en-US" sz="2800" dirty="0"/>
              <a:t>Substance use disorder 3.8</a:t>
            </a:r>
          </a:p>
          <a:p>
            <a:r>
              <a:rPr lang="en-US" sz="1600" dirty="0"/>
              <a:t> </a:t>
            </a:r>
            <a:r>
              <a:rPr lang="en-US" sz="2800" dirty="0"/>
              <a:t>Bipolar disorder 2.6</a:t>
            </a:r>
          </a:p>
          <a:p>
            <a:r>
              <a:rPr lang="en-US" sz="1600" dirty="0"/>
              <a:t> </a:t>
            </a:r>
            <a:r>
              <a:rPr lang="en-US" sz="2800" dirty="0"/>
              <a:t>Eating disorders 2.1</a:t>
            </a:r>
          </a:p>
          <a:p>
            <a:r>
              <a:rPr lang="en-US" sz="1600" dirty="0"/>
              <a:t> </a:t>
            </a:r>
            <a:r>
              <a:rPr lang="en-US" sz="2800" dirty="0"/>
              <a:t>Schizophrenia 1.1</a:t>
            </a:r>
          </a:p>
          <a:p>
            <a:r>
              <a:rPr lang="en-US" sz="2800" b="1" dirty="0"/>
              <a:t>Any mental disorder 26.2</a:t>
            </a:r>
            <a:endParaRPr lang="en-US" sz="2800" dirty="0"/>
          </a:p>
        </p:txBody>
      </p:sp>
    </p:spTree>
    <p:extLst>
      <p:ext uri="{BB962C8B-B14F-4D97-AF65-F5344CB8AC3E}">
        <p14:creationId xmlns:p14="http://schemas.microsoft.com/office/powerpoint/2010/main" val="1952418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US" smtClean="0"/>
              <a:t>Facts about Mental Illness</a:t>
            </a:r>
          </a:p>
        </p:txBody>
      </p:sp>
      <p:sp>
        <p:nvSpPr>
          <p:cNvPr id="10243" name="Rectangle 3"/>
          <p:cNvSpPr>
            <a:spLocks noGrp="1" noChangeArrowheads="1"/>
          </p:cNvSpPr>
          <p:nvPr>
            <p:ph type="body" idx="1"/>
          </p:nvPr>
        </p:nvSpPr>
        <p:spPr>
          <a:xfrm>
            <a:off x="152400" y="1295400"/>
            <a:ext cx="8534400" cy="5562600"/>
          </a:xfrm>
        </p:spPr>
        <p:txBody>
          <a:bodyPr/>
          <a:lstStyle/>
          <a:p>
            <a:pPr eaLnBrk="1" hangingPunct="1">
              <a:lnSpc>
                <a:spcPct val="80000"/>
              </a:lnSpc>
              <a:defRPr/>
            </a:pPr>
            <a:r>
              <a:rPr lang="en-US" sz="2400" dirty="0" smtClean="0"/>
              <a:t>Mental illnesses are biologically based brain disorders.  They cannot be overcome through "will power" and are not related to a person's "character" or intelligence. </a:t>
            </a:r>
          </a:p>
          <a:p>
            <a:pPr eaLnBrk="1" hangingPunct="1">
              <a:lnSpc>
                <a:spcPct val="80000"/>
              </a:lnSpc>
              <a:defRPr/>
            </a:pPr>
            <a:endParaRPr lang="en-US" sz="2400" dirty="0" smtClean="0"/>
          </a:p>
          <a:p>
            <a:pPr eaLnBrk="1" hangingPunct="1">
              <a:lnSpc>
                <a:spcPct val="80000"/>
              </a:lnSpc>
              <a:defRPr/>
            </a:pPr>
            <a:r>
              <a:rPr lang="en-US" sz="2400" dirty="0" smtClean="0"/>
              <a:t>Mental disorders fall along a continuum of severity. The most serious and disabling conditions affect five to ten million adults (2.6 – 5.4%) and three to five million children ages five to seventeen (5 – 9%) in the United States.  </a:t>
            </a:r>
          </a:p>
          <a:p>
            <a:pPr eaLnBrk="1" hangingPunct="1">
              <a:lnSpc>
                <a:spcPct val="80000"/>
              </a:lnSpc>
              <a:defRPr/>
            </a:pPr>
            <a:endParaRPr lang="en-US" sz="2400" dirty="0" smtClean="0"/>
          </a:p>
          <a:p>
            <a:pPr eaLnBrk="1" hangingPunct="1">
              <a:lnSpc>
                <a:spcPct val="80000"/>
              </a:lnSpc>
              <a:defRPr/>
            </a:pPr>
            <a:r>
              <a:rPr lang="en-US" sz="2400" dirty="0" smtClean="0"/>
              <a:t>Mental disorders are the leading cause of disability (lost years of productive life) in the North America, Europe and, increasingly, in the world. By 2020, Major Depressive illness will be the leading cause of disability in the world for women and children.   </a:t>
            </a:r>
          </a:p>
        </p:txBody>
      </p:sp>
    </p:spTree>
    <p:extLst>
      <p:ext uri="{BB962C8B-B14F-4D97-AF65-F5344CB8AC3E}">
        <p14:creationId xmlns:p14="http://schemas.microsoft.com/office/powerpoint/2010/main" val="11430001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406CD6F-506B-448C-A8DB-B941EC83C1C6}" type="datetime1">
              <a:rPr lang="en-US"/>
              <a:pPr/>
              <a:t>10/22/2013</a:t>
            </a:fld>
            <a:endParaRPr lang="en-US"/>
          </a:p>
        </p:txBody>
      </p:sp>
      <p:sp>
        <p:nvSpPr>
          <p:cNvPr id="7" name="Slide Number Placeholder 6"/>
          <p:cNvSpPr>
            <a:spLocks noGrp="1"/>
          </p:cNvSpPr>
          <p:nvPr>
            <p:ph type="sldNum" sz="quarter" idx="12"/>
          </p:nvPr>
        </p:nvSpPr>
        <p:spPr/>
        <p:txBody>
          <a:bodyPr/>
          <a:lstStyle/>
          <a:p>
            <a:fld id="{9B0CF4A6-1A38-4DC4-A7A4-99720EFB82BD}" type="slidenum">
              <a:rPr lang="en-US"/>
              <a:pPr/>
              <a:t>6</a:t>
            </a:fld>
            <a:endParaRPr lang="en-US"/>
          </a:p>
        </p:txBody>
      </p:sp>
      <p:sp>
        <p:nvSpPr>
          <p:cNvPr id="56322" name="Rectangle 2"/>
          <p:cNvSpPr>
            <a:spLocks noGrp="1" noChangeArrowheads="1"/>
          </p:cNvSpPr>
          <p:nvPr>
            <p:ph type="title"/>
          </p:nvPr>
        </p:nvSpPr>
        <p:spPr/>
        <p:txBody>
          <a:bodyPr>
            <a:normAutofit fontScale="90000"/>
          </a:bodyPr>
          <a:lstStyle/>
          <a:p>
            <a:r>
              <a:rPr lang="en-US" sz="5400" b="1" dirty="0"/>
              <a:t/>
            </a:r>
            <a:br>
              <a:rPr lang="en-US" sz="5400" b="1" dirty="0"/>
            </a:br>
            <a:r>
              <a:rPr lang="en-US" sz="5400" b="1" dirty="0"/>
              <a:t>Dealing With Stress</a:t>
            </a:r>
            <a:r>
              <a:rPr lang="en-US" b="1" dirty="0"/>
              <a:t> </a:t>
            </a:r>
            <a:br>
              <a:rPr lang="en-US" b="1" dirty="0"/>
            </a:br>
            <a:endParaRPr lang="en-US" b="1" dirty="0"/>
          </a:p>
        </p:txBody>
      </p:sp>
      <p:sp>
        <p:nvSpPr>
          <p:cNvPr id="56323" name="Rectangle 3"/>
          <p:cNvSpPr>
            <a:spLocks noGrp="1" noChangeArrowheads="1"/>
          </p:cNvSpPr>
          <p:nvPr>
            <p:ph type="body" sz="half" idx="1"/>
          </p:nvPr>
        </p:nvSpPr>
        <p:spPr>
          <a:xfrm>
            <a:off x="457200" y="1600200"/>
            <a:ext cx="5105400" cy="4495800"/>
          </a:xfrm>
        </p:spPr>
        <p:txBody>
          <a:bodyPr/>
          <a:lstStyle/>
          <a:p>
            <a:pPr>
              <a:lnSpc>
                <a:spcPct val="90000"/>
              </a:lnSpc>
            </a:pPr>
            <a:endParaRPr lang="en-US" sz="2400">
              <a:solidFill>
                <a:schemeClr val="tx2"/>
              </a:solidFill>
            </a:endParaRPr>
          </a:p>
          <a:p>
            <a:pPr>
              <a:lnSpc>
                <a:spcPct val="90000"/>
              </a:lnSpc>
            </a:pPr>
            <a:r>
              <a:rPr lang="en-US" sz="2400">
                <a:solidFill>
                  <a:schemeClr val="tx2"/>
                </a:solidFill>
              </a:rPr>
              <a:t>Watch for signs of stress</a:t>
            </a:r>
          </a:p>
          <a:p>
            <a:pPr>
              <a:lnSpc>
                <a:spcPct val="90000"/>
              </a:lnSpc>
            </a:pPr>
            <a:r>
              <a:rPr lang="en-US" sz="2400">
                <a:solidFill>
                  <a:schemeClr val="tx2"/>
                </a:solidFill>
              </a:rPr>
              <a:t>Warning Signs of Stress</a:t>
            </a:r>
          </a:p>
          <a:p>
            <a:pPr lvl="1">
              <a:lnSpc>
                <a:spcPct val="90000"/>
              </a:lnSpc>
            </a:pPr>
            <a:r>
              <a:rPr lang="en-US" sz="2000">
                <a:solidFill>
                  <a:schemeClr val="tx2"/>
                </a:solidFill>
              </a:rPr>
              <a:t>Short tempers, frequent arguments</a:t>
            </a:r>
          </a:p>
          <a:p>
            <a:pPr lvl="1">
              <a:lnSpc>
                <a:spcPct val="90000"/>
              </a:lnSpc>
            </a:pPr>
            <a:r>
              <a:rPr lang="en-US" sz="2000">
                <a:solidFill>
                  <a:schemeClr val="tx2"/>
                </a:solidFill>
              </a:rPr>
              <a:t>Greater consumption of drugs or alcohol</a:t>
            </a:r>
          </a:p>
          <a:p>
            <a:pPr lvl="1">
              <a:lnSpc>
                <a:spcPct val="90000"/>
              </a:lnSpc>
            </a:pPr>
            <a:r>
              <a:rPr lang="en-US" sz="2000">
                <a:solidFill>
                  <a:schemeClr val="tx2"/>
                </a:solidFill>
              </a:rPr>
              <a:t>Smoking more than usual</a:t>
            </a:r>
          </a:p>
          <a:p>
            <a:pPr lvl="1">
              <a:lnSpc>
                <a:spcPct val="90000"/>
              </a:lnSpc>
            </a:pPr>
            <a:r>
              <a:rPr lang="en-US" sz="2000">
                <a:solidFill>
                  <a:schemeClr val="tx2"/>
                </a:solidFill>
              </a:rPr>
              <a:t>Getting upset over minor irritations</a:t>
            </a:r>
          </a:p>
          <a:p>
            <a:pPr lvl="1">
              <a:lnSpc>
                <a:spcPct val="90000"/>
              </a:lnSpc>
            </a:pPr>
            <a:r>
              <a:rPr lang="en-US" sz="2000">
                <a:solidFill>
                  <a:schemeClr val="tx2"/>
                </a:solidFill>
              </a:rPr>
              <a:t>Difficulty sleeping, bad dreams</a:t>
            </a:r>
          </a:p>
          <a:p>
            <a:pPr lvl="1">
              <a:lnSpc>
                <a:spcPct val="90000"/>
              </a:lnSpc>
            </a:pPr>
            <a:r>
              <a:rPr lang="en-US" sz="2000">
                <a:solidFill>
                  <a:schemeClr val="tx2"/>
                </a:solidFill>
              </a:rPr>
              <a:t>Aches, pains, stomach problems</a:t>
            </a:r>
          </a:p>
          <a:p>
            <a:pPr lvl="1">
              <a:lnSpc>
                <a:spcPct val="90000"/>
              </a:lnSpc>
            </a:pPr>
            <a:r>
              <a:rPr lang="en-US" sz="2000">
                <a:solidFill>
                  <a:schemeClr val="tx2"/>
                </a:solidFill>
              </a:rPr>
              <a:t>Loss of concentration</a:t>
            </a:r>
          </a:p>
          <a:p>
            <a:pPr lvl="1">
              <a:lnSpc>
                <a:spcPct val="90000"/>
              </a:lnSpc>
            </a:pPr>
            <a:r>
              <a:rPr lang="en-US" sz="2000">
                <a:solidFill>
                  <a:schemeClr val="tx2"/>
                </a:solidFill>
              </a:rPr>
              <a:t>Depression</a:t>
            </a:r>
          </a:p>
          <a:p>
            <a:pPr>
              <a:lnSpc>
                <a:spcPct val="90000"/>
              </a:lnSpc>
            </a:pPr>
            <a:endParaRPr lang="en-US" sz="2400">
              <a:solidFill>
                <a:schemeClr val="tx2"/>
              </a:solidFill>
            </a:endParaRPr>
          </a:p>
        </p:txBody>
      </p:sp>
      <p:pic>
        <p:nvPicPr>
          <p:cNvPr id="56324" name="Picture 4" descr="j0282749"/>
          <p:cNvPicPr>
            <a:picLocks noGrp="1" noChangeAspect="1" noChangeArrowheads="1" noCrop="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019800" y="2590800"/>
            <a:ext cx="2819400" cy="2819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02424274"/>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56322"/>
                                        </p:tgtEl>
                                        <p:attrNameLst>
                                          <p:attrName>style.visibility</p:attrName>
                                        </p:attrNameLst>
                                      </p:cBhvr>
                                      <p:to>
                                        <p:strVal val="visible"/>
                                      </p:to>
                                    </p:set>
                                    <p:anim calcmode="lin" valueType="num">
                                      <p:cBhvr>
                                        <p:cTn id="7" dur="500" fill="hold"/>
                                        <p:tgtEl>
                                          <p:spTgt spid="5632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632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632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6322"/>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mph" presetSubtype="0" autoRev="1" fill="hold" grpId="1" nodeType="clickEffect">
                                  <p:stCondLst>
                                    <p:cond delay="0"/>
                                  </p:stCondLst>
                                  <p:childTnLst>
                                    <p:animScale>
                                      <p:cBhvr>
                                        <p:cTn id="14" dur="449" fill="hold">
                                          <p:stCondLst>
                                            <p:cond delay="0"/>
                                          </p:stCondLst>
                                        </p:cTn>
                                        <p:tgtEl>
                                          <p:spTgt spid="56322"/>
                                        </p:tgtEl>
                                      </p:cBhvr>
                                      <p:to x="150000" y="150000"/>
                                    </p:animScale>
                                  </p:childTnLst>
                                </p:cTn>
                              </p:par>
                              <p:par>
                                <p:cTn id="15" presetID="23" presetClass="entr" presetSubtype="16" fill="hold" grpId="0" nodeType="withEffect">
                                  <p:stCondLst>
                                    <p:cond delay="400"/>
                                  </p:stCondLst>
                                  <p:childTnLst>
                                    <p:set>
                                      <p:cBhvr>
                                        <p:cTn id="16" dur="1" fill="hold">
                                          <p:stCondLst>
                                            <p:cond delay="0"/>
                                          </p:stCondLst>
                                        </p:cTn>
                                        <p:tgtEl>
                                          <p:spTgt spid="56323">
                                            <p:txEl>
                                              <p:pRg st="1" end="1"/>
                                            </p:txEl>
                                          </p:spTgt>
                                        </p:tgtEl>
                                        <p:attrNameLst>
                                          <p:attrName>style.visibility</p:attrName>
                                        </p:attrNameLst>
                                      </p:cBhvr>
                                      <p:to>
                                        <p:strVal val="visible"/>
                                      </p:to>
                                    </p:set>
                                    <p:anim calcmode="lin" valueType="num">
                                      <p:cBhvr>
                                        <p:cTn id="17" dur="500" fill="hold"/>
                                        <p:tgtEl>
                                          <p:spTgt spid="5632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5632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56323">
                                            <p:txEl>
                                              <p:pRg st="2" end="2"/>
                                            </p:txEl>
                                          </p:spTgt>
                                        </p:tgtEl>
                                        <p:attrNameLst>
                                          <p:attrName>style.visibility</p:attrName>
                                        </p:attrNameLst>
                                      </p:cBhvr>
                                      <p:to>
                                        <p:strVal val="visible"/>
                                      </p:to>
                                    </p:set>
                                    <p:anim calcmode="lin" valueType="num">
                                      <p:cBhvr>
                                        <p:cTn id="23" dur="500" fill="hold"/>
                                        <p:tgtEl>
                                          <p:spTgt spid="5632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56323">
                                            <p:txEl>
                                              <p:pRg st="2" end="2"/>
                                            </p:txEl>
                                          </p:spTgt>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56323">
                                            <p:txEl>
                                              <p:pRg st="3" end="3"/>
                                            </p:txEl>
                                          </p:spTgt>
                                        </p:tgtEl>
                                        <p:attrNameLst>
                                          <p:attrName>style.visibility</p:attrName>
                                        </p:attrNameLst>
                                      </p:cBhvr>
                                      <p:to>
                                        <p:strVal val="visible"/>
                                      </p:to>
                                    </p:set>
                                    <p:anim calcmode="lin" valueType="num">
                                      <p:cBhvr>
                                        <p:cTn id="27" dur="500" fill="hold"/>
                                        <p:tgtEl>
                                          <p:spTgt spid="56323">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56323">
                                            <p:txEl>
                                              <p:pRg st="3" end="3"/>
                                            </p:txEl>
                                          </p:spTgt>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56323">
                                            <p:txEl>
                                              <p:pRg st="4" end="4"/>
                                            </p:txEl>
                                          </p:spTgt>
                                        </p:tgtEl>
                                        <p:attrNameLst>
                                          <p:attrName>style.visibility</p:attrName>
                                        </p:attrNameLst>
                                      </p:cBhvr>
                                      <p:to>
                                        <p:strVal val="visible"/>
                                      </p:to>
                                    </p:set>
                                    <p:anim calcmode="lin" valueType="num">
                                      <p:cBhvr>
                                        <p:cTn id="31" dur="500" fill="hold"/>
                                        <p:tgtEl>
                                          <p:spTgt spid="5632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56323">
                                            <p:txEl>
                                              <p:pRg st="4" end="4"/>
                                            </p:txEl>
                                          </p:spTgt>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56323">
                                            <p:txEl>
                                              <p:pRg st="5" end="5"/>
                                            </p:txEl>
                                          </p:spTgt>
                                        </p:tgtEl>
                                        <p:attrNameLst>
                                          <p:attrName>style.visibility</p:attrName>
                                        </p:attrNameLst>
                                      </p:cBhvr>
                                      <p:to>
                                        <p:strVal val="visible"/>
                                      </p:to>
                                    </p:set>
                                    <p:anim calcmode="lin" valueType="num">
                                      <p:cBhvr>
                                        <p:cTn id="35" dur="500" fill="hold"/>
                                        <p:tgtEl>
                                          <p:spTgt spid="5632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6323">
                                            <p:txEl>
                                              <p:pRg st="5" end="5"/>
                                            </p:txEl>
                                          </p:spTgt>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56323">
                                            <p:txEl>
                                              <p:pRg st="6" end="6"/>
                                            </p:txEl>
                                          </p:spTgt>
                                        </p:tgtEl>
                                        <p:attrNameLst>
                                          <p:attrName>style.visibility</p:attrName>
                                        </p:attrNameLst>
                                      </p:cBhvr>
                                      <p:to>
                                        <p:strVal val="visible"/>
                                      </p:to>
                                    </p:set>
                                    <p:anim calcmode="lin" valueType="num">
                                      <p:cBhvr>
                                        <p:cTn id="39" dur="500" fill="hold"/>
                                        <p:tgtEl>
                                          <p:spTgt spid="56323">
                                            <p:txEl>
                                              <p:pRg st="6" end="6"/>
                                            </p:txEl>
                                          </p:spTgt>
                                        </p:tgtEl>
                                        <p:attrNameLst>
                                          <p:attrName>ppt_w</p:attrName>
                                        </p:attrNameLst>
                                      </p:cBhvr>
                                      <p:tavLst>
                                        <p:tav tm="0">
                                          <p:val>
                                            <p:fltVal val="0"/>
                                          </p:val>
                                        </p:tav>
                                        <p:tav tm="100000">
                                          <p:val>
                                            <p:strVal val="#ppt_w"/>
                                          </p:val>
                                        </p:tav>
                                      </p:tavLst>
                                    </p:anim>
                                    <p:anim calcmode="lin" valueType="num">
                                      <p:cBhvr>
                                        <p:cTn id="40" dur="500" fill="hold"/>
                                        <p:tgtEl>
                                          <p:spTgt spid="56323">
                                            <p:txEl>
                                              <p:pRg st="6" end="6"/>
                                            </p:txEl>
                                          </p:spTgt>
                                        </p:tgtEl>
                                        <p:attrNameLst>
                                          <p:attrName>ppt_h</p:attrName>
                                        </p:attrNameLst>
                                      </p:cBhvr>
                                      <p:tavLst>
                                        <p:tav tm="0">
                                          <p:val>
                                            <p:fltVal val="0"/>
                                          </p:val>
                                        </p:tav>
                                        <p:tav tm="100000">
                                          <p:val>
                                            <p:strVal val="#ppt_h"/>
                                          </p:val>
                                        </p:tav>
                                      </p:tavLst>
                                    </p:anim>
                                  </p:childTnLst>
                                </p:cTn>
                              </p:par>
                              <p:par>
                                <p:cTn id="41" presetID="23" presetClass="entr" presetSubtype="16" fill="hold" grpId="0" nodeType="withEffect">
                                  <p:stCondLst>
                                    <p:cond delay="0"/>
                                  </p:stCondLst>
                                  <p:childTnLst>
                                    <p:set>
                                      <p:cBhvr>
                                        <p:cTn id="42" dur="1" fill="hold">
                                          <p:stCondLst>
                                            <p:cond delay="0"/>
                                          </p:stCondLst>
                                        </p:cTn>
                                        <p:tgtEl>
                                          <p:spTgt spid="56323">
                                            <p:txEl>
                                              <p:pRg st="7" end="7"/>
                                            </p:txEl>
                                          </p:spTgt>
                                        </p:tgtEl>
                                        <p:attrNameLst>
                                          <p:attrName>style.visibility</p:attrName>
                                        </p:attrNameLst>
                                      </p:cBhvr>
                                      <p:to>
                                        <p:strVal val="visible"/>
                                      </p:to>
                                    </p:set>
                                    <p:anim calcmode="lin" valueType="num">
                                      <p:cBhvr>
                                        <p:cTn id="43" dur="500" fill="hold"/>
                                        <p:tgtEl>
                                          <p:spTgt spid="56323">
                                            <p:txEl>
                                              <p:pRg st="7" end="7"/>
                                            </p:txEl>
                                          </p:spTgt>
                                        </p:tgtEl>
                                        <p:attrNameLst>
                                          <p:attrName>ppt_w</p:attrName>
                                        </p:attrNameLst>
                                      </p:cBhvr>
                                      <p:tavLst>
                                        <p:tav tm="0">
                                          <p:val>
                                            <p:fltVal val="0"/>
                                          </p:val>
                                        </p:tav>
                                        <p:tav tm="100000">
                                          <p:val>
                                            <p:strVal val="#ppt_w"/>
                                          </p:val>
                                        </p:tav>
                                      </p:tavLst>
                                    </p:anim>
                                    <p:anim calcmode="lin" valueType="num">
                                      <p:cBhvr>
                                        <p:cTn id="44" dur="500" fill="hold"/>
                                        <p:tgtEl>
                                          <p:spTgt spid="56323">
                                            <p:txEl>
                                              <p:pRg st="7" end="7"/>
                                            </p:txEl>
                                          </p:spTgt>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0"/>
                                  </p:stCondLst>
                                  <p:childTnLst>
                                    <p:set>
                                      <p:cBhvr>
                                        <p:cTn id="46" dur="1" fill="hold">
                                          <p:stCondLst>
                                            <p:cond delay="0"/>
                                          </p:stCondLst>
                                        </p:cTn>
                                        <p:tgtEl>
                                          <p:spTgt spid="56323">
                                            <p:txEl>
                                              <p:pRg st="8" end="8"/>
                                            </p:txEl>
                                          </p:spTgt>
                                        </p:tgtEl>
                                        <p:attrNameLst>
                                          <p:attrName>style.visibility</p:attrName>
                                        </p:attrNameLst>
                                      </p:cBhvr>
                                      <p:to>
                                        <p:strVal val="visible"/>
                                      </p:to>
                                    </p:set>
                                    <p:anim calcmode="lin" valueType="num">
                                      <p:cBhvr>
                                        <p:cTn id="47" dur="500" fill="hold"/>
                                        <p:tgtEl>
                                          <p:spTgt spid="56323">
                                            <p:txEl>
                                              <p:pRg st="8" end="8"/>
                                            </p:txEl>
                                          </p:spTgt>
                                        </p:tgtEl>
                                        <p:attrNameLst>
                                          <p:attrName>ppt_w</p:attrName>
                                        </p:attrNameLst>
                                      </p:cBhvr>
                                      <p:tavLst>
                                        <p:tav tm="0">
                                          <p:val>
                                            <p:fltVal val="0"/>
                                          </p:val>
                                        </p:tav>
                                        <p:tav tm="100000">
                                          <p:val>
                                            <p:strVal val="#ppt_w"/>
                                          </p:val>
                                        </p:tav>
                                      </p:tavLst>
                                    </p:anim>
                                    <p:anim calcmode="lin" valueType="num">
                                      <p:cBhvr>
                                        <p:cTn id="48" dur="500" fill="hold"/>
                                        <p:tgtEl>
                                          <p:spTgt spid="56323">
                                            <p:txEl>
                                              <p:pRg st="8" end="8"/>
                                            </p:txEl>
                                          </p:spTgt>
                                        </p:tgtEl>
                                        <p:attrNameLst>
                                          <p:attrName>ppt_h</p:attrName>
                                        </p:attrNameLst>
                                      </p:cBhvr>
                                      <p:tavLst>
                                        <p:tav tm="0">
                                          <p:val>
                                            <p:fltVal val="0"/>
                                          </p:val>
                                        </p:tav>
                                        <p:tav tm="100000">
                                          <p:val>
                                            <p:strVal val="#ppt_h"/>
                                          </p:val>
                                        </p:tav>
                                      </p:tavLst>
                                    </p:anim>
                                  </p:childTnLst>
                                </p:cTn>
                              </p:par>
                              <p:par>
                                <p:cTn id="49" presetID="23" presetClass="entr" presetSubtype="16" fill="hold" grpId="0" nodeType="withEffect">
                                  <p:stCondLst>
                                    <p:cond delay="0"/>
                                  </p:stCondLst>
                                  <p:childTnLst>
                                    <p:set>
                                      <p:cBhvr>
                                        <p:cTn id="50" dur="1" fill="hold">
                                          <p:stCondLst>
                                            <p:cond delay="0"/>
                                          </p:stCondLst>
                                        </p:cTn>
                                        <p:tgtEl>
                                          <p:spTgt spid="56323">
                                            <p:txEl>
                                              <p:pRg st="9" end="9"/>
                                            </p:txEl>
                                          </p:spTgt>
                                        </p:tgtEl>
                                        <p:attrNameLst>
                                          <p:attrName>style.visibility</p:attrName>
                                        </p:attrNameLst>
                                      </p:cBhvr>
                                      <p:to>
                                        <p:strVal val="visible"/>
                                      </p:to>
                                    </p:set>
                                    <p:anim calcmode="lin" valueType="num">
                                      <p:cBhvr>
                                        <p:cTn id="51" dur="500" fill="hold"/>
                                        <p:tgtEl>
                                          <p:spTgt spid="56323">
                                            <p:txEl>
                                              <p:pRg st="9" end="9"/>
                                            </p:txEl>
                                          </p:spTgt>
                                        </p:tgtEl>
                                        <p:attrNameLst>
                                          <p:attrName>ppt_w</p:attrName>
                                        </p:attrNameLst>
                                      </p:cBhvr>
                                      <p:tavLst>
                                        <p:tav tm="0">
                                          <p:val>
                                            <p:fltVal val="0"/>
                                          </p:val>
                                        </p:tav>
                                        <p:tav tm="100000">
                                          <p:val>
                                            <p:strVal val="#ppt_w"/>
                                          </p:val>
                                        </p:tav>
                                      </p:tavLst>
                                    </p:anim>
                                    <p:anim calcmode="lin" valueType="num">
                                      <p:cBhvr>
                                        <p:cTn id="52" dur="500" fill="hold"/>
                                        <p:tgtEl>
                                          <p:spTgt spid="56323">
                                            <p:txEl>
                                              <p:pRg st="9" end="9"/>
                                            </p:txEl>
                                          </p:spTgt>
                                        </p:tgtEl>
                                        <p:attrNameLst>
                                          <p:attrName>ppt_h</p:attrName>
                                        </p:attrNameLst>
                                      </p:cBhvr>
                                      <p:tavLst>
                                        <p:tav tm="0">
                                          <p:val>
                                            <p:fltVal val="0"/>
                                          </p:val>
                                        </p:tav>
                                        <p:tav tm="100000">
                                          <p:val>
                                            <p:strVal val="#ppt_h"/>
                                          </p:val>
                                        </p:tav>
                                      </p:tavLst>
                                    </p:anim>
                                  </p:childTnLst>
                                </p:cTn>
                              </p:par>
                              <p:par>
                                <p:cTn id="53" presetID="23" presetClass="entr" presetSubtype="16" fill="hold" grpId="0" nodeType="withEffect">
                                  <p:stCondLst>
                                    <p:cond delay="0"/>
                                  </p:stCondLst>
                                  <p:childTnLst>
                                    <p:set>
                                      <p:cBhvr>
                                        <p:cTn id="54" dur="1" fill="hold">
                                          <p:stCondLst>
                                            <p:cond delay="0"/>
                                          </p:stCondLst>
                                        </p:cTn>
                                        <p:tgtEl>
                                          <p:spTgt spid="56323">
                                            <p:txEl>
                                              <p:pRg st="10" end="10"/>
                                            </p:txEl>
                                          </p:spTgt>
                                        </p:tgtEl>
                                        <p:attrNameLst>
                                          <p:attrName>style.visibility</p:attrName>
                                        </p:attrNameLst>
                                      </p:cBhvr>
                                      <p:to>
                                        <p:strVal val="visible"/>
                                      </p:to>
                                    </p:set>
                                    <p:anim calcmode="lin" valueType="num">
                                      <p:cBhvr>
                                        <p:cTn id="55" dur="500" fill="hold"/>
                                        <p:tgtEl>
                                          <p:spTgt spid="56323">
                                            <p:txEl>
                                              <p:pRg st="10" end="10"/>
                                            </p:txEl>
                                          </p:spTgt>
                                        </p:tgtEl>
                                        <p:attrNameLst>
                                          <p:attrName>ppt_w</p:attrName>
                                        </p:attrNameLst>
                                      </p:cBhvr>
                                      <p:tavLst>
                                        <p:tav tm="0">
                                          <p:val>
                                            <p:fltVal val="0"/>
                                          </p:val>
                                        </p:tav>
                                        <p:tav tm="100000">
                                          <p:val>
                                            <p:strVal val="#ppt_w"/>
                                          </p:val>
                                        </p:tav>
                                      </p:tavLst>
                                    </p:anim>
                                    <p:anim calcmode="lin" valueType="num">
                                      <p:cBhvr>
                                        <p:cTn id="56" dur="500" fill="hold"/>
                                        <p:tgtEl>
                                          <p:spTgt spid="56323">
                                            <p:txEl>
                                              <p:pRg st="10" end="10"/>
                                            </p:txEl>
                                          </p:spTgt>
                                        </p:tgtEl>
                                        <p:attrNameLst>
                                          <p:attrName>ppt_h</p:attrName>
                                        </p:attrNameLst>
                                      </p:cBhvr>
                                      <p:tavLst>
                                        <p:tav tm="0">
                                          <p:val>
                                            <p:fltVal val="0"/>
                                          </p:val>
                                        </p:tav>
                                        <p:tav tm="100000">
                                          <p:val>
                                            <p:strVal val="#ppt_h"/>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3" presetClass="exit" presetSubtype="32" fill="hold" grpId="2" nodeType="clickEffect">
                                  <p:stCondLst>
                                    <p:cond delay="0"/>
                                  </p:stCondLst>
                                  <p:childTnLst>
                                    <p:anim calcmode="lin" valueType="num">
                                      <p:cBhvr>
                                        <p:cTn id="60" dur="500" fill="hold"/>
                                        <p:tgtEl>
                                          <p:spTgt spid="56322"/>
                                        </p:tgtEl>
                                        <p:attrNameLst>
                                          <p:attrName>ppt_w</p:attrName>
                                        </p:attrNameLst>
                                      </p:cBhvr>
                                      <p:tavLst>
                                        <p:tav tm="0">
                                          <p:val>
                                            <p:strVal val="ppt_w"/>
                                          </p:val>
                                        </p:tav>
                                        <p:tav tm="100000">
                                          <p:val>
                                            <p:fltVal val="0"/>
                                          </p:val>
                                        </p:tav>
                                      </p:tavLst>
                                    </p:anim>
                                    <p:anim calcmode="lin" valueType="num">
                                      <p:cBhvr>
                                        <p:cTn id="61" dur="500" fill="hold"/>
                                        <p:tgtEl>
                                          <p:spTgt spid="56322"/>
                                        </p:tgtEl>
                                        <p:attrNameLst>
                                          <p:attrName>ppt_h</p:attrName>
                                        </p:attrNameLst>
                                      </p:cBhvr>
                                      <p:tavLst>
                                        <p:tav tm="0">
                                          <p:val>
                                            <p:strVal val="ppt_h"/>
                                          </p:val>
                                        </p:tav>
                                        <p:tav tm="100000">
                                          <p:val>
                                            <p:fltVal val="0"/>
                                          </p:val>
                                        </p:tav>
                                      </p:tavLst>
                                    </p:anim>
                                    <p:set>
                                      <p:cBhvr>
                                        <p:cTn id="62" dur="1" fill="hold">
                                          <p:stCondLst>
                                            <p:cond delay="499"/>
                                          </p:stCondLst>
                                        </p:cTn>
                                        <p:tgtEl>
                                          <p:spTgt spid="56322"/>
                                        </p:tgtEl>
                                        <p:attrNameLst>
                                          <p:attrName>style.visibility</p:attrName>
                                        </p:attrNameLst>
                                      </p:cBhvr>
                                      <p:to>
                                        <p:strVal val="hidden"/>
                                      </p:to>
                                    </p:set>
                                  </p:childTnLst>
                                </p:cTn>
                              </p:par>
                              <p:par>
                                <p:cTn id="63" presetID="23" presetClass="exit" presetSubtype="32" fill="hold" grpId="1" nodeType="withEffect">
                                  <p:stCondLst>
                                    <p:cond delay="0"/>
                                  </p:stCondLst>
                                  <p:childTnLst>
                                    <p:anim calcmode="lin" valueType="num">
                                      <p:cBhvr>
                                        <p:cTn id="64" dur="500" fill="hold"/>
                                        <p:tgtEl>
                                          <p:spTgt spid="56323">
                                            <p:txEl>
                                              <p:pRg st="1" end="1"/>
                                            </p:txEl>
                                          </p:spTgt>
                                        </p:tgtEl>
                                        <p:attrNameLst>
                                          <p:attrName>ppt_w</p:attrName>
                                        </p:attrNameLst>
                                      </p:cBhvr>
                                      <p:tavLst>
                                        <p:tav tm="0">
                                          <p:val>
                                            <p:strVal val="ppt_w"/>
                                          </p:val>
                                        </p:tav>
                                        <p:tav tm="100000">
                                          <p:val>
                                            <p:fltVal val="0"/>
                                          </p:val>
                                        </p:tav>
                                      </p:tavLst>
                                    </p:anim>
                                    <p:anim calcmode="lin" valueType="num">
                                      <p:cBhvr>
                                        <p:cTn id="65" dur="500" fill="hold"/>
                                        <p:tgtEl>
                                          <p:spTgt spid="56323">
                                            <p:txEl>
                                              <p:pRg st="1" end="1"/>
                                            </p:txEl>
                                          </p:spTgt>
                                        </p:tgtEl>
                                        <p:attrNameLst>
                                          <p:attrName>ppt_h</p:attrName>
                                        </p:attrNameLst>
                                      </p:cBhvr>
                                      <p:tavLst>
                                        <p:tav tm="0">
                                          <p:val>
                                            <p:strVal val="ppt_h"/>
                                          </p:val>
                                        </p:tav>
                                        <p:tav tm="100000">
                                          <p:val>
                                            <p:fltVal val="0"/>
                                          </p:val>
                                        </p:tav>
                                      </p:tavLst>
                                    </p:anim>
                                    <p:set>
                                      <p:cBhvr>
                                        <p:cTn id="66" dur="1" fill="hold">
                                          <p:stCondLst>
                                            <p:cond delay="499"/>
                                          </p:stCondLst>
                                        </p:cTn>
                                        <p:tgtEl>
                                          <p:spTgt spid="56323">
                                            <p:txEl>
                                              <p:pRg st="1" end="1"/>
                                            </p:txEl>
                                          </p:spTgt>
                                        </p:tgtEl>
                                        <p:attrNameLst>
                                          <p:attrName>style.visibility</p:attrName>
                                        </p:attrNameLst>
                                      </p:cBhvr>
                                      <p:to>
                                        <p:strVal val="hidden"/>
                                      </p:to>
                                    </p:set>
                                  </p:childTnLst>
                                </p:cTn>
                              </p:par>
                              <p:par>
                                <p:cTn id="67" presetID="23" presetClass="exit" presetSubtype="32" fill="hold" grpId="1" nodeType="withEffect">
                                  <p:stCondLst>
                                    <p:cond delay="0"/>
                                  </p:stCondLst>
                                  <p:childTnLst>
                                    <p:anim calcmode="lin" valueType="num">
                                      <p:cBhvr>
                                        <p:cTn id="68" dur="500" fill="hold"/>
                                        <p:tgtEl>
                                          <p:spTgt spid="56323">
                                            <p:txEl>
                                              <p:pRg st="2" end="2"/>
                                            </p:txEl>
                                          </p:spTgt>
                                        </p:tgtEl>
                                        <p:attrNameLst>
                                          <p:attrName>ppt_w</p:attrName>
                                        </p:attrNameLst>
                                      </p:cBhvr>
                                      <p:tavLst>
                                        <p:tav tm="0">
                                          <p:val>
                                            <p:strVal val="ppt_w"/>
                                          </p:val>
                                        </p:tav>
                                        <p:tav tm="100000">
                                          <p:val>
                                            <p:fltVal val="0"/>
                                          </p:val>
                                        </p:tav>
                                      </p:tavLst>
                                    </p:anim>
                                    <p:anim calcmode="lin" valueType="num">
                                      <p:cBhvr>
                                        <p:cTn id="69" dur="500" fill="hold"/>
                                        <p:tgtEl>
                                          <p:spTgt spid="56323">
                                            <p:txEl>
                                              <p:pRg st="2" end="2"/>
                                            </p:txEl>
                                          </p:spTgt>
                                        </p:tgtEl>
                                        <p:attrNameLst>
                                          <p:attrName>ppt_h</p:attrName>
                                        </p:attrNameLst>
                                      </p:cBhvr>
                                      <p:tavLst>
                                        <p:tav tm="0">
                                          <p:val>
                                            <p:strVal val="ppt_h"/>
                                          </p:val>
                                        </p:tav>
                                        <p:tav tm="100000">
                                          <p:val>
                                            <p:fltVal val="0"/>
                                          </p:val>
                                        </p:tav>
                                      </p:tavLst>
                                    </p:anim>
                                    <p:set>
                                      <p:cBhvr>
                                        <p:cTn id="70" dur="1" fill="hold">
                                          <p:stCondLst>
                                            <p:cond delay="499"/>
                                          </p:stCondLst>
                                        </p:cTn>
                                        <p:tgtEl>
                                          <p:spTgt spid="56323">
                                            <p:txEl>
                                              <p:pRg st="2" end="2"/>
                                            </p:txEl>
                                          </p:spTgt>
                                        </p:tgtEl>
                                        <p:attrNameLst>
                                          <p:attrName>style.visibility</p:attrName>
                                        </p:attrNameLst>
                                      </p:cBhvr>
                                      <p:to>
                                        <p:strVal val="hidden"/>
                                      </p:to>
                                    </p:set>
                                  </p:childTnLst>
                                </p:cTn>
                              </p:par>
                              <p:par>
                                <p:cTn id="71" presetID="23" presetClass="exit" presetSubtype="32" fill="hold" grpId="1" nodeType="withEffect">
                                  <p:stCondLst>
                                    <p:cond delay="0"/>
                                  </p:stCondLst>
                                  <p:childTnLst>
                                    <p:anim calcmode="lin" valueType="num">
                                      <p:cBhvr>
                                        <p:cTn id="72" dur="500" fill="hold"/>
                                        <p:tgtEl>
                                          <p:spTgt spid="56323">
                                            <p:txEl>
                                              <p:pRg st="3" end="3"/>
                                            </p:txEl>
                                          </p:spTgt>
                                        </p:tgtEl>
                                        <p:attrNameLst>
                                          <p:attrName>ppt_w</p:attrName>
                                        </p:attrNameLst>
                                      </p:cBhvr>
                                      <p:tavLst>
                                        <p:tav tm="0">
                                          <p:val>
                                            <p:strVal val="ppt_w"/>
                                          </p:val>
                                        </p:tav>
                                        <p:tav tm="100000">
                                          <p:val>
                                            <p:fltVal val="0"/>
                                          </p:val>
                                        </p:tav>
                                      </p:tavLst>
                                    </p:anim>
                                    <p:anim calcmode="lin" valueType="num">
                                      <p:cBhvr>
                                        <p:cTn id="73" dur="500" fill="hold"/>
                                        <p:tgtEl>
                                          <p:spTgt spid="56323">
                                            <p:txEl>
                                              <p:pRg st="3" end="3"/>
                                            </p:txEl>
                                          </p:spTgt>
                                        </p:tgtEl>
                                        <p:attrNameLst>
                                          <p:attrName>ppt_h</p:attrName>
                                        </p:attrNameLst>
                                      </p:cBhvr>
                                      <p:tavLst>
                                        <p:tav tm="0">
                                          <p:val>
                                            <p:strVal val="ppt_h"/>
                                          </p:val>
                                        </p:tav>
                                        <p:tav tm="100000">
                                          <p:val>
                                            <p:fltVal val="0"/>
                                          </p:val>
                                        </p:tav>
                                      </p:tavLst>
                                    </p:anim>
                                    <p:set>
                                      <p:cBhvr>
                                        <p:cTn id="74" dur="1" fill="hold">
                                          <p:stCondLst>
                                            <p:cond delay="499"/>
                                          </p:stCondLst>
                                        </p:cTn>
                                        <p:tgtEl>
                                          <p:spTgt spid="56323">
                                            <p:txEl>
                                              <p:pRg st="3" end="3"/>
                                            </p:txEl>
                                          </p:spTgt>
                                        </p:tgtEl>
                                        <p:attrNameLst>
                                          <p:attrName>style.visibility</p:attrName>
                                        </p:attrNameLst>
                                      </p:cBhvr>
                                      <p:to>
                                        <p:strVal val="hidden"/>
                                      </p:to>
                                    </p:set>
                                  </p:childTnLst>
                                </p:cTn>
                              </p:par>
                              <p:par>
                                <p:cTn id="75" presetID="23" presetClass="exit" presetSubtype="32" fill="hold" grpId="1" nodeType="withEffect">
                                  <p:stCondLst>
                                    <p:cond delay="0"/>
                                  </p:stCondLst>
                                  <p:childTnLst>
                                    <p:anim calcmode="lin" valueType="num">
                                      <p:cBhvr>
                                        <p:cTn id="76" dur="500" fill="hold"/>
                                        <p:tgtEl>
                                          <p:spTgt spid="56323">
                                            <p:txEl>
                                              <p:pRg st="4" end="4"/>
                                            </p:txEl>
                                          </p:spTgt>
                                        </p:tgtEl>
                                        <p:attrNameLst>
                                          <p:attrName>ppt_w</p:attrName>
                                        </p:attrNameLst>
                                      </p:cBhvr>
                                      <p:tavLst>
                                        <p:tav tm="0">
                                          <p:val>
                                            <p:strVal val="ppt_w"/>
                                          </p:val>
                                        </p:tav>
                                        <p:tav tm="100000">
                                          <p:val>
                                            <p:fltVal val="0"/>
                                          </p:val>
                                        </p:tav>
                                      </p:tavLst>
                                    </p:anim>
                                    <p:anim calcmode="lin" valueType="num">
                                      <p:cBhvr>
                                        <p:cTn id="77" dur="500" fill="hold"/>
                                        <p:tgtEl>
                                          <p:spTgt spid="56323">
                                            <p:txEl>
                                              <p:pRg st="4" end="4"/>
                                            </p:txEl>
                                          </p:spTgt>
                                        </p:tgtEl>
                                        <p:attrNameLst>
                                          <p:attrName>ppt_h</p:attrName>
                                        </p:attrNameLst>
                                      </p:cBhvr>
                                      <p:tavLst>
                                        <p:tav tm="0">
                                          <p:val>
                                            <p:strVal val="ppt_h"/>
                                          </p:val>
                                        </p:tav>
                                        <p:tav tm="100000">
                                          <p:val>
                                            <p:fltVal val="0"/>
                                          </p:val>
                                        </p:tav>
                                      </p:tavLst>
                                    </p:anim>
                                    <p:set>
                                      <p:cBhvr>
                                        <p:cTn id="78" dur="1" fill="hold">
                                          <p:stCondLst>
                                            <p:cond delay="499"/>
                                          </p:stCondLst>
                                        </p:cTn>
                                        <p:tgtEl>
                                          <p:spTgt spid="56323">
                                            <p:txEl>
                                              <p:pRg st="4" end="4"/>
                                            </p:txEl>
                                          </p:spTgt>
                                        </p:tgtEl>
                                        <p:attrNameLst>
                                          <p:attrName>style.visibility</p:attrName>
                                        </p:attrNameLst>
                                      </p:cBhvr>
                                      <p:to>
                                        <p:strVal val="hidden"/>
                                      </p:to>
                                    </p:set>
                                  </p:childTnLst>
                                </p:cTn>
                              </p:par>
                              <p:par>
                                <p:cTn id="79" presetID="23" presetClass="exit" presetSubtype="32" fill="hold" grpId="1" nodeType="withEffect">
                                  <p:stCondLst>
                                    <p:cond delay="0"/>
                                  </p:stCondLst>
                                  <p:childTnLst>
                                    <p:anim calcmode="lin" valueType="num">
                                      <p:cBhvr>
                                        <p:cTn id="80" dur="500" fill="hold"/>
                                        <p:tgtEl>
                                          <p:spTgt spid="56323">
                                            <p:txEl>
                                              <p:pRg st="5" end="5"/>
                                            </p:txEl>
                                          </p:spTgt>
                                        </p:tgtEl>
                                        <p:attrNameLst>
                                          <p:attrName>ppt_w</p:attrName>
                                        </p:attrNameLst>
                                      </p:cBhvr>
                                      <p:tavLst>
                                        <p:tav tm="0">
                                          <p:val>
                                            <p:strVal val="ppt_w"/>
                                          </p:val>
                                        </p:tav>
                                        <p:tav tm="100000">
                                          <p:val>
                                            <p:fltVal val="0"/>
                                          </p:val>
                                        </p:tav>
                                      </p:tavLst>
                                    </p:anim>
                                    <p:anim calcmode="lin" valueType="num">
                                      <p:cBhvr>
                                        <p:cTn id="81" dur="500" fill="hold"/>
                                        <p:tgtEl>
                                          <p:spTgt spid="56323">
                                            <p:txEl>
                                              <p:pRg st="5" end="5"/>
                                            </p:txEl>
                                          </p:spTgt>
                                        </p:tgtEl>
                                        <p:attrNameLst>
                                          <p:attrName>ppt_h</p:attrName>
                                        </p:attrNameLst>
                                      </p:cBhvr>
                                      <p:tavLst>
                                        <p:tav tm="0">
                                          <p:val>
                                            <p:strVal val="ppt_h"/>
                                          </p:val>
                                        </p:tav>
                                        <p:tav tm="100000">
                                          <p:val>
                                            <p:fltVal val="0"/>
                                          </p:val>
                                        </p:tav>
                                      </p:tavLst>
                                    </p:anim>
                                    <p:set>
                                      <p:cBhvr>
                                        <p:cTn id="82" dur="1" fill="hold">
                                          <p:stCondLst>
                                            <p:cond delay="499"/>
                                          </p:stCondLst>
                                        </p:cTn>
                                        <p:tgtEl>
                                          <p:spTgt spid="56323">
                                            <p:txEl>
                                              <p:pRg st="5" end="5"/>
                                            </p:txEl>
                                          </p:spTgt>
                                        </p:tgtEl>
                                        <p:attrNameLst>
                                          <p:attrName>style.visibility</p:attrName>
                                        </p:attrNameLst>
                                      </p:cBhvr>
                                      <p:to>
                                        <p:strVal val="hidden"/>
                                      </p:to>
                                    </p:set>
                                  </p:childTnLst>
                                </p:cTn>
                              </p:par>
                              <p:par>
                                <p:cTn id="83" presetID="23" presetClass="exit" presetSubtype="32" fill="hold" grpId="1" nodeType="withEffect">
                                  <p:stCondLst>
                                    <p:cond delay="0"/>
                                  </p:stCondLst>
                                  <p:childTnLst>
                                    <p:anim calcmode="lin" valueType="num">
                                      <p:cBhvr>
                                        <p:cTn id="84" dur="500" fill="hold"/>
                                        <p:tgtEl>
                                          <p:spTgt spid="56323">
                                            <p:txEl>
                                              <p:pRg st="6" end="6"/>
                                            </p:txEl>
                                          </p:spTgt>
                                        </p:tgtEl>
                                        <p:attrNameLst>
                                          <p:attrName>ppt_w</p:attrName>
                                        </p:attrNameLst>
                                      </p:cBhvr>
                                      <p:tavLst>
                                        <p:tav tm="0">
                                          <p:val>
                                            <p:strVal val="ppt_w"/>
                                          </p:val>
                                        </p:tav>
                                        <p:tav tm="100000">
                                          <p:val>
                                            <p:fltVal val="0"/>
                                          </p:val>
                                        </p:tav>
                                      </p:tavLst>
                                    </p:anim>
                                    <p:anim calcmode="lin" valueType="num">
                                      <p:cBhvr>
                                        <p:cTn id="85" dur="500" fill="hold"/>
                                        <p:tgtEl>
                                          <p:spTgt spid="56323">
                                            <p:txEl>
                                              <p:pRg st="6" end="6"/>
                                            </p:txEl>
                                          </p:spTgt>
                                        </p:tgtEl>
                                        <p:attrNameLst>
                                          <p:attrName>ppt_h</p:attrName>
                                        </p:attrNameLst>
                                      </p:cBhvr>
                                      <p:tavLst>
                                        <p:tav tm="0">
                                          <p:val>
                                            <p:strVal val="ppt_h"/>
                                          </p:val>
                                        </p:tav>
                                        <p:tav tm="100000">
                                          <p:val>
                                            <p:fltVal val="0"/>
                                          </p:val>
                                        </p:tav>
                                      </p:tavLst>
                                    </p:anim>
                                    <p:set>
                                      <p:cBhvr>
                                        <p:cTn id="86" dur="1" fill="hold">
                                          <p:stCondLst>
                                            <p:cond delay="499"/>
                                          </p:stCondLst>
                                        </p:cTn>
                                        <p:tgtEl>
                                          <p:spTgt spid="56323">
                                            <p:txEl>
                                              <p:pRg st="6" end="6"/>
                                            </p:txEl>
                                          </p:spTgt>
                                        </p:tgtEl>
                                        <p:attrNameLst>
                                          <p:attrName>style.visibility</p:attrName>
                                        </p:attrNameLst>
                                      </p:cBhvr>
                                      <p:to>
                                        <p:strVal val="hidden"/>
                                      </p:to>
                                    </p:set>
                                  </p:childTnLst>
                                </p:cTn>
                              </p:par>
                              <p:par>
                                <p:cTn id="87" presetID="23" presetClass="exit" presetSubtype="32" fill="hold" grpId="1" nodeType="withEffect">
                                  <p:stCondLst>
                                    <p:cond delay="0"/>
                                  </p:stCondLst>
                                  <p:childTnLst>
                                    <p:anim calcmode="lin" valueType="num">
                                      <p:cBhvr>
                                        <p:cTn id="88" dur="500" fill="hold"/>
                                        <p:tgtEl>
                                          <p:spTgt spid="56323">
                                            <p:txEl>
                                              <p:pRg st="7" end="7"/>
                                            </p:txEl>
                                          </p:spTgt>
                                        </p:tgtEl>
                                        <p:attrNameLst>
                                          <p:attrName>ppt_w</p:attrName>
                                        </p:attrNameLst>
                                      </p:cBhvr>
                                      <p:tavLst>
                                        <p:tav tm="0">
                                          <p:val>
                                            <p:strVal val="ppt_w"/>
                                          </p:val>
                                        </p:tav>
                                        <p:tav tm="100000">
                                          <p:val>
                                            <p:fltVal val="0"/>
                                          </p:val>
                                        </p:tav>
                                      </p:tavLst>
                                    </p:anim>
                                    <p:anim calcmode="lin" valueType="num">
                                      <p:cBhvr>
                                        <p:cTn id="89" dur="500" fill="hold"/>
                                        <p:tgtEl>
                                          <p:spTgt spid="56323">
                                            <p:txEl>
                                              <p:pRg st="7" end="7"/>
                                            </p:txEl>
                                          </p:spTgt>
                                        </p:tgtEl>
                                        <p:attrNameLst>
                                          <p:attrName>ppt_h</p:attrName>
                                        </p:attrNameLst>
                                      </p:cBhvr>
                                      <p:tavLst>
                                        <p:tav tm="0">
                                          <p:val>
                                            <p:strVal val="ppt_h"/>
                                          </p:val>
                                        </p:tav>
                                        <p:tav tm="100000">
                                          <p:val>
                                            <p:fltVal val="0"/>
                                          </p:val>
                                        </p:tav>
                                      </p:tavLst>
                                    </p:anim>
                                    <p:set>
                                      <p:cBhvr>
                                        <p:cTn id="90" dur="1" fill="hold">
                                          <p:stCondLst>
                                            <p:cond delay="499"/>
                                          </p:stCondLst>
                                        </p:cTn>
                                        <p:tgtEl>
                                          <p:spTgt spid="56323">
                                            <p:txEl>
                                              <p:pRg st="7" end="7"/>
                                            </p:txEl>
                                          </p:spTgt>
                                        </p:tgtEl>
                                        <p:attrNameLst>
                                          <p:attrName>style.visibility</p:attrName>
                                        </p:attrNameLst>
                                      </p:cBhvr>
                                      <p:to>
                                        <p:strVal val="hidden"/>
                                      </p:to>
                                    </p:set>
                                  </p:childTnLst>
                                </p:cTn>
                              </p:par>
                              <p:par>
                                <p:cTn id="91" presetID="23" presetClass="exit" presetSubtype="32" fill="hold" grpId="1" nodeType="withEffect">
                                  <p:stCondLst>
                                    <p:cond delay="0"/>
                                  </p:stCondLst>
                                  <p:childTnLst>
                                    <p:anim calcmode="lin" valueType="num">
                                      <p:cBhvr>
                                        <p:cTn id="92" dur="500" fill="hold"/>
                                        <p:tgtEl>
                                          <p:spTgt spid="56323">
                                            <p:txEl>
                                              <p:pRg st="8" end="8"/>
                                            </p:txEl>
                                          </p:spTgt>
                                        </p:tgtEl>
                                        <p:attrNameLst>
                                          <p:attrName>ppt_w</p:attrName>
                                        </p:attrNameLst>
                                      </p:cBhvr>
                                      <p:tavLst>
                                        <p:tav tm="0">
                                          <p:val>
                                            <p:strVal val="ppt_w"/>
                                          </p:val>
                                        </p:tav>
                                        <p:tav tm="100000">
                                          <p:val>
                                            <p:fltVal val="0"/>
                                          </p:val>
                                        </p:tav>
                                      </p:tavLst>
                                    </p:anim>
                                    <p:anim calcmode="lin" valueType="num">
                                      <p:cBhvr>
                                        <p:cTn id="93" dur="500" fill="hold"/>
                                        <p:tgtEl>
                                          <p:spTgt spid="56323">
                                            <p:txEl>
                                              <p:pRg st="8" end="8"/>
                                            </p:txEl>
                                          </p:spTgt>
                                        </p:tgtEl>
                                        <p:attrNameLst>
                                          <p:attrName>ppt_h</p:attrName>
                                        </p:attrNameLst>
                                      </p:cBhvr>
                                      <p:tavLst>
                                        <p:tav tm="0">
                                          <p:val>
                                            <p:strVal val="ppt_h"/>
                                          </p:val>
                                        </p:tav>
                                        <p:tav tm="100000">
                                          <p:val>
                                            <p:fltVal val="0"/>
                                          </p:val>
                                        </p:tav>
                                      </p:tavLst>
                                    </p:anim>
                                    <p:set>
                                      <p:cBhvr>
                                        <p:cTn id="94" dur="1" fill="hold">
                                          <p:stCondLst>
                                            <p:cond delay="499"/>
                                          </p:stCondLst>
                                        </p:cTn>
                                        <p:tgtEl>
                                          <p:spTgt spid="56323">
                                            <p:txEl>
                                              <p:pRg st="8" end="8"/>
                                            </p:txEl>
                                          </p:spTgt>
                                        </p:tgtEl>
                                        <p:attrNameLst>
                                          <p:attrName>style.visibility</p:attrName>
                                        </p:attrNameLst>
                                      </p:cBhvr>
                                      <p:to>
                                        <p:strVal val="hidden"/>
                                      </p:to>
                                    </p:set>
                                  </p:childTnLst>
                                </p:cTn>
                              </p:par>
                              <p:par>
                                <p:cTn id="95" presetID="23" presetClass="exit" presetSubtype="32" fill="hold" grpId="1" nodeType="withEffect">
                                  <p:stCondLst>
                                    <p:cond delay="0"/>
                                  </p:stCondLst>
                                  <p:childTnLst>
                                    <p:anim calcmode="lin" valueType="num">
                                      <p:cBhvr>
                                        <p:cTn id="96" dur="500" fill="hold"/>
                                        <p:tgtEl>
                                          <p:spTgt spid="56323">
                                            <p:txEl>
                                              <p:pRg st="9" end="9"/>
                                            </p:txEl>
                                          </p:spTgt>
                                        </p:tgtEl>
                                        <p:attrNameLst>
                                          <p:attrName>ppt_w</p:attrName>
                                        </p:attrNameLst>
                                      </p:cBhvr>
                                      <p:tavLst>
                                        <p:tav tm="0">
                                          <p:val>
                                            <p:strVal val="ppt_w"/>
                                          </p:val>
                                        </p:tav>
                                        <p:tav tm="100000">
                                          <p:val>
                                            <p:fltVal val="0"/>
                                          </p:val>
                                        </p:tav>
                                      </p:tavLst>
                                    </p:anim>
                                    <p:anim calcmode="lin" valueType="num">
                                      <p:cBhvr>
                                        <p:cTn id="97" dur="500" fill="hold"/>
                                        <p:tgtEl>
                                          <p:spTgt spid="56323">
                                            <p:txEl>
                                              <p:pRg st="9" end="9"/>
                                            </p:txEl>
                                          </p:spTgt>
                                        </p:tgtEl>
                                        <p:attrNameLst>
                                          <p:attrName>ppt_h</p:attrName>
                                        </p:attrNameLst>
                                      </p:cBhvr>
                                      <p:tavLst>
                                        <p:tav tm="0">
                                          <p:val>
                                            <p:strVal val="ppt_h"/>
                                          </p:val>
                                        </p:tav>
                                        <p:tav tm="100000">
                                          <p:val>
                                            <p:fltVal val="0"/>
                                          </p:val>
                                        </p:tav>
                                      </p:tavLst>
                                    </p:anim>
                                    <p:set>
                                      <p:cBhvr>
                                        <p:cTn id="98" dur="1" fill="hold">
                                          <p:stCondLst>
                                            <p:cond delay="499"/>
                                          </p:stCondLst>
                                        </p:cTn>
                                        <p:tgtEl>
                                          <p:spTgt spid="56323">
                                            <p:txEl>
                                              <p:pRg st="9" end="9"/>
                                            </p:txEl>
                                          </p:spTgt>
                                        </p:tgtEl>
                                        <p:attrNameLst>
                                          <p:attrName>style.visibility</p:attrName>
                                        </p:attrNameLst>
                                      </p:cBhvr>
                                      <p:to>
                                        <p:strVal val="hidden"/>
                                      </p:to>
                                    </p:set>
                                  </p:childTnLst>
                                </p:cTn>
                              </p:par>
                              <p:par>
                                <p:cTn id="99" presetID="23" presetClass="exit" presetSubtype="32" fill="hold" grpId="1" nodeType="withEffect">
                                  <p:stCondLst>
                                    <p:cond delay="0"/>
                                  </p:stCondLst>
                                  <p:childTnLst>
                                    <p:anim calcmode="lin" valueType="num">
                                      <p:cBhvr>
                                        <p:cTn id="100" dur="500" fill="hold"/>
                                        <p:tgtEl>
                                          <p:spTgt spid="56323">
                                            <p:txEl>
                                              <p:pRg st="10" end="10"/>
                                            </p:txEl>
                                          </p:spTgt>
                                        </p:tgtEl>
                                        <p:attrNameLst>
                                          <p:attrName>ppt_w</p:attrName>
                                        </p:attrNameLst>
                                      </p:cBhvr>
                                      <p:tavLst>
                                        <p:tav tm="0">
                                          <p:val>
                                            <p:strVal val="ppt_w"/>
                                          </p:val>
                                        </p:tav>
                                        <p:tav tm="100000">
                                          <p:val>
                                            <p:fltVal val="0"/>
                                          </p:val>
                                        </p:tav>
                                      </p:tavLst>
                                    </p:anim>
                                    <p:anim calcmode="lin" valueType="num">
                                      <p:cBhvr>
                                        <p:cTn id="101" dur="500" fill="hold"/>
                                        <p:tgtEl>
                                          <p:spTgt spid="56323">
                                            <p:txEl>
                                              <p:pRg st="10" end="10"/>
                                            </p:txEl>
                                          </p:spTgt>
                                        </p:tgtEl>
                                        <p:attrNameLst>
                                          <p:attrName>ppt_h</p:attrName>
                                        </p:attrNameLst>
                                      </p:cBhvr>
                                      <p:tavLst>
                                        <p:tav tm="0">
                                          <p:val>
                                            <p:strVal val="ppt_h"/>
                                          </p:val>
                                        </p:tav>
                                        <p:tav tm="100000">
                                          <p:val>
                                            <p:fltVal val="0"/>
                                          </p:val>
                                        </p:tav>
                                      </p:tavLst>
                                    </p:anim>
                                    <p:set>
                                      <p:cBhvr>
                                        <p:cTn id="102" dur="1" fill="hold">
                                          <p:stCondLst>
                                            <p:cond delay="499"/>
                                          </p:stCondLst>
                                        </p:cTn>
                                        <p:tgtEl>
                                          <p:spTgt spid="56323">
                                            <p:txEl>
                                              <p:pRg st="10" end="1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P spid="56322" grpId="1"/>
      <p:bldP spid="56322" grpId="2"/>
      <p:bldP spid="56323" grpId="0" build="p"/>
      <p:bldP spid="56323" grpId="1"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dirty="0" smtClean="0">
                <a:solidFill>
                  <a:schemeClr val="tx1"/>
                </a:solidFill>
              </a:rPr>
              <a:t>Stress Reactions</a:t>
            </a:r>
            <a:endParaRPr lang="en-US" dirty="0">
              <a:solidFill>
                <a:schemeClr val="tx1"/>
              </a:solidFill>
            </a:endParaRPr>
          </a:p>
        </p:txBody>
      </p:sp>
      <p:sp>
        <p:nvSpPr>
          <p:cNvPr id="54275" name="Rectangle 3"/>
          <p:cNvSpPr>
            <a:spLocks noGrp="1" noChangeArrowheads="1"/>
          </p:cNvSpPr>
          <p:nvPr>
            <p:ph type="body" idx="1"/>
          </p:nvPr>
        </p:nvSpPr>
        <p:spPr>
          <a:xfrm>
            <a:off x="457200" y="5257800"/>
            <a:ext cx="8229600" cy="1600200"/>
          </a:xfrm>
        </p:spPr>
        <p:txBody>
          <a:bodyPr/>
          <a:lstStyle/>
          <a:p>
            <a:pPr algn="ctr">
              <a:buFont typeface="Wingdings" pitchFamily="2" charset="2"/>
              <a:buNone/>
            </a:pPr>
            <a:r>
              <a:rPr lang="en-US" sz="4200" b="1"/>
              <a:t>“Normal Reactions To Abnormal Events</a:t>
            </a:r>
            <a:r>
              <a:rPr lang="en-US" sz="4200"/>
              <a:t>”</a:t>
            </a:r>
          </a:p>
        </p:txBody>
      </p:sp>
      <p:pic>
        <p:nvPicPr>
          <p:cNvPr id="54278" name="Picture 6" descr="j0442496"/>
          <p:cNvPicPr>
            <a:picLocks noChangeAspect="1" noChangeArrowheads="1"/>
          </p:cNvPicPr>
          <p:nvPr/>
        </p:nvPicPr>
        <p:blipFill>
          <a:blip r:embed="rId2" cstate="print"/>
          <a:srcRect/>
          <a:stretch>
            <a:fillRect/>
          </a:stretch>
        </p:blipFill>
        <p:spPr bwMode="auto">
          <a:xfrm>
            <a:off x="3352800" y="2438400"/>
            <a:ext cx="2170113" cy="2806700"/>
          </a:xfrm>
          <a:prstGeom prst="rect">
            <a:avLst/>
          </a:prstGeom>
          <a:noFill/>
        </p:spPr>
      </p:pic>
    </p:spTree>
    <p:extLst>
      <p:ext uri="{BB962C8B-B14F-4D97-AF65-F5344CB8AC3E}">
        <p14:creationId xmlns:p14="http://schemas.microsoft.com/office/powerpoint/2010/main" val="31898903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621A09-81CF-4398-A57C-47B5D0253707}" type="datetime1">
              <a:rPr lang="en-US"/>
              <a:pPr/>
              <a:t>10/22/2013</a:t>
            </a:fld>
            <a:endParaRPr lang="en-US"/>
          </a:p>
        </p:txBody>
      </p:sp>
      <p:sp>
        <p:nvSpPr>
          <p:cNvPr id="7" name="Slide Number Placeholder 6"/>
          <p:cNvSpPr>
            <a:spLocks noGrp="1"/>
          </p:cNvSpPr>
          <p:nvPr>
            <p:ph type="sldNum" sz="quarter" idx="12"/>
          </p:nvPr>
        </p:nvSpPr>
        <p:spPr/>
        <p:txBody>
          <a:bodyPr/>
          <a:lstStyle/>
          <a:p>
            <a:fld id="{C7A55375-0246-422B-BE58-139CCB0C9B20}" type="slidenum">
              <a:rPr lang="en-US"/>
              <a:pPr/>
              <a:t>8</a:t>
            </a:fld>
            <a:endParaRPr lang="en-US"/>
          </a:p>
        </p:txBody>
      </p:sp>
      <p:sp>
        <p:nvSpPr>
          <p:cNvPr id="52228" name="Rectangle 4"/>
          <p:cNvSpPr>
            <a:spLocks noGrp="1" noChangeArrowheads="1"/>
          </p:cNvSpPr>
          <p:nvPr>
            <p:ph type="title"/>
          </p:nvPr>
        </p:nvSpPr>
        <p:spPr/>
        <p:txBody>
          <a:bodyPr>
            <a:normAutofit fontScale="90000"/>
          </a:bodyPr>
          <a:lstStyle/>
          <a:p>
            <a:r>
              <a:rPr lang="en-US" sz="5400"/>
              <a:t>Normal Signs of Stress</a:t>
            </a:r>
            <a:br>
              <a:rPr lang="en-US" sz="5400"/>
            </a:br>
            <a:r>
              <a:rPr lang="en-US" sz="4000" u="sng"/>
              <a:t>Behavioral</a:t>
            </a:r>
          </a:p>
        </p:txBody>
      </p:sp>
      <p:sp>
        <p:nvSpPr>
          <p:cNvPr id="52229" name="Rectangle 5"/>
          <p:cNvSpPr>
            <a:spLocks noGrp="1" noChangeArrowheads="1"/>
          </p:cNvSpPr>
          <p:nvPr>
            <p:ph type="body" sz="half" idx="1"/>
          </p:nvPr>
        </p:nvSpPr>
        <p:spPr/>
        <p:txBody>
          <a:bodyPr/>
          <a:lstStyle/>
          <a:p>
            <a:pPr lvl="1"/>
            <a:r>
              <a:rPr lang="en-US" sz="2400">
                <a:solidFill>
                  <a:schemeClr val="tx2"/>
                </a:solidFill>
              </a:rPr>
              <a:t>Hyperactive</a:t>
            </a:r>
          </a:p>
          <a:p>
            <a:pPr lvl="1"/>
            <a:r>
              <a:rPr lang="en-US" sz="2400">
                <a:solidFill>
                  <a:schemeClr val="tx2"/>
                </a:solidFill>
              </a:rPr>
              <a:t>Isolation / withdrawal</a:t>
            </a:r>
          </a:p>
          <a:p>
            <a:pPr lvl="1"/>
            <a:r>
              <a:rPr lang="en-US" sz="2400">
                <a:solidFill>
                  <a:schemeClr val="tx2"/>
                </a:solidFill>
              </a:rPr>
              <a:t>Don’t want to leave home</a:t>
            </a:r>
          </a:p>
          <a:p>
            <a:pPr lvl="1"/>
            <a:r>
              <a:rPr lang="en-US" sz="2400">
                <a:solidFill>
                  <a:schemeClr val="tx2"/>
                </a:solidFill>
              </a:rPr>
              <a:t>Aggressiveness </a:t>
            </a:r>
          </a:p>
          <a:p>
            <a:pPr lvl="1"/>
            <a:r>
              <a:rPr lang="en-US" sz="2400">
                <a:solidFill>
                  <a:schemeClr val="tx2"/>
                </a:solidFill>
              </a:rPr>
              <a:t>Hyper-vigilance </a:t>
            </a:r>
          </a:p>
          <a:p>
            <a:pPr lvl="1"/>
            <a:r>
              <a:rPr lang="en-US" sz="2400">
                <a:solidFill>
                  <a:schemeClr val="tx2"/>
                </a:solidFill>
              </a:rPr>
              <a:t>Increased drug/alcohol use</a:t>
            </a:r>
          </a:p>
          <a:p>
            <a:pPr lvl="1"/>
            <a:endParaRPr lang="en-US" sz="2400">
              <a:solidFill>
                <a:schemeClr val="tx2"/>
              </a:solidFill>
            </a:endParaRPr>
          </a:p>
        </p:txBody>
      </p:sp>
      <p:pic>
        <p:nvPicPr>
          <p:cNvPr id="52231" name="Picture 7" descr="mdggbvvm[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065713" y="1600200"/>
            <a:ext cx="3203575" cy="4495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7278378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2228"/>
                                        </p:tgtEl>
                                        <p:attrNameLst>
                                          <p:attrName>style.visibility</p:attrName>
                                        </p:attrNameLst>
                                      </p:cBhvr>
                                      <p:to>
                                        <p:strVal val="visible"/>
                                      </p:to>
                                    </p:set>
                                    <p:animEffect transition="in" filter="fade">
                                      <p:cBhvr>
                                        <p:cTn id="7" dur="2000"/>
                                        <p:tgtEl>
                                          <p:spTgt spid="522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2229"/>
                                        </p:tgtEl>
                                        <p:attrNameLst>
                                          <p:attrName>style.visibility</p:attrName>
                                        </p:attrNameLst>
                                      </p:cBhvr>
                                      <p:to>
                                        <p:strVal val="visible"/>
                                      </p:to>
                                    </p:set>
                                    <p:animEffect transition="in" filter="fade">
                                      <p:cBhvr>
                                        <p:cTn id="10" dur="2000"/>
                                        <p:tgtEl>
                                          <p:spTgt spid="52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p:bldP spid="52229"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Date Placeholder 5"/>
          <p:cNvSpPr>
            <a:spLocks noGrp="1"/>
          </p:cNvSpPr>
          <p:nvPr>
            <p:ph type="dt" sz="half" idx="10"/>
          </p:nvPr>
        </p:nvSpPr>
        <p:spPr/>
        <p:txBody>
          <a:bodyPr/>
          <a:lstStyle/>
          <a:p>
            <a:fld id="{04C081A3-5965-43A2-BBBB-0598F6AEBE76}" type="datetime1">
              <a:rPr lang="en-US"/>
              <a:pPr/>
              <a:t>10/22/2013</a:t>
            </a:fld>
            <a:endParaRPr lang="en-US"/>
          </a:p>
        </p:txBody>
      </p:sp>
      <p:sp>
        <p:nvSpPr>
          <p:cNvPr id="9" name="Slide Number Placeholder 7"/>
          <p:cNvSpPr>
            <a:spLocks noGrp="1"/>
          </p:cNvSpPr>
          <p:nvPr>
            <p:ph type="sldNum" sz="quarter" idx="12"/>
          </p:nvPr>
        </p:nvSpPr>
        <p:spPr/>
        <p:txBody>
          <a:bodyPr/>
          <a:lstStyle/>
          <a:p>
            <a:fld id="{7A1EFD7E-6E61-4593-B3EA-C8AA5D0EAE3B}" type="slidenum">
              <a:rPr lang="en-US"/>
              <a:pPr/>
              <a:t>9</a:t>
            </a:fld>
            <a:endParaRPr lang="en-US"/>
          </a:p>
        </p:txBody>
      </p:sp>
      <p:sp>
        <p:nvSpPr>
          <p:cNvPr id="116738" name="Rectangle 2"/>
          <p:cNvSpPr>
            <a:spLocks noGrp="1" noChangeArrowheads="1"/>
          </p:cNvSpPr>
          <p:nvPr>
            <p:ph type="title"/>
          </p:nvPr>
        </p:nvSpPr>
        <p:spPr/>
        <p:txBody>
          <a:bodyPr>
            <a:normAutofit fontScale="90000"/>
          </a:bodyPr>
          <a:lstStyle/>
          <a:p>
            <a:r>
              <a:rPr lang="en-US" sz="4000"/>
              <a:t/>
            </a:r>
            <a:br>
              <a:rPr lang="en-US" sz="4000"/>
            </a:br>
            <a:r>
              <a:rPr lang="en-US" sz="4000"/>
              <a:t> </a:t>
            </a:r>
            <a:r>
              <a:rPr lang="en-US" sz="4800"/>
              <a:t>Normal Signs of Stress </a:t>
            </a:r>
            <a:r>
              <a:rPr lang="en-US" sz="4000" u="sng"/>
              <a:t>Emotional</a:t>
            </a:r>
          </a:p>
        </p:txBody>
      </p:sp>
      <p:sp>
        <p:nvSpPr>
          <p:cNvPr id="116739" name="Rectangle 3"/>
          <p:cNvSpPr>
            <a:spLocks noGrp="1" noChangeArrowheads="1"/>
          </p:cNvSpPr>
          <p:nvPr>
            <p:ph type="body" sz="half" idx="1"/>
          </p:nvPr>
        </p:nvSpPr>
        <p:spPr>
          <a:xfrm>
            <a:off x="457200" y="1903413"/>
            <a:ext cx="3657600" cy="4192587"/>
          </a:xfrm>
        </p:spPr>
        <p:txBody>
          <a:bodyPr/>
          <a:lstStyle/>
          <a:p>
            <a:pPr lvl="2"/>
            <a:r>
              <a:rPr lang="en-US">
                <a:solidFill>
                  <a:schemeClr val="tx2"/>
                </a:solidFill>
              </a:rPr>
              <a:t>Anger</a:t>
            </a:r>
          </a:p>
          <a:p>
            <a:pPr lvl="2"/>
            <a:r>
              <a:rPr lang="en-US">
                <a:solidFill>
                  <a:schemeClr val="tx2"/>
                </a:solidFill>
              </a:rPr>
              <a:t>Hopeless </a:t>
            </a:r>
          </a:p>
          <a:p>
            <a:pPr lvl="2"/>
            <a:r>
              <a:rPr lang="en-US">
                <a:solidFill>
                  <a:schemeClr val="tx2"/>
                </a:solidFill>
              </a:rPr>
              <a:t>Worry</a:t>
            </a:r>
          </a:p>
          <a:p>
            <a:pPr lvl="2"/>
            <a:r>
              <a:rPr lang="en-US">
                <a:solidFill>
                  <a:schemeClr val="tx2"/>
                </a:solidFill>
              </a:rPr>
              <a:t>Depression</a:t>
            </a:r>
          </a:p>
          <a:p>
            <a:pPr lvl="2"/>
            <a:r>
              <a:rPr lang="en-US">
                <a:solidFill>
                  <a:schemeClr val="tx2"/>
                </a:solidFill>
              </a:rPr>
              <a:t>Guilt</a:t>
            </a:r>
          </a:p>
          <a:p>
            <a:pPr lvl="2"/>
            <a:r>
              <a:rPr lang="en-US">
                <a:solidFill>
                  <a:schemeClr val="tx2"/>
                </a:solidFill>
              </a:rPr>
              <a:t>Overwhelmed </a:t>
            </a:r>
          </a:p>
          <a:p>
            <a:pPr lvl="2"/>
            <a:r>
              <a:rPr lang="en-US">
                <a:solidFill>
                  <a:schemeClr val="tx2"/>
                </a:solidFill>
              </a:rPr>
              <a:t>Numb</a:t>
            </a:r>
          </a:p>
          <a:p>
            <a:pPr lvl="2"/>
            <a:endParaRPr lang="en-US">
              <a:solidFill>
                <a:schemeClr val="tx2"/>
              </a:solidFill>
            </a:endParaRPr>
          </a:p>
          <a:p>
            <a:endParaRPr lang="en-US" sz="2800"/>
          </a:p>
        </p:txBody>
      </p:sp>
      <p:pic>
        <p:nvPicPr>
          <p:cNvPr id="116749" name="Picture 13" descr="j0285144"/>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715000" y="1219200"/>
            <a:ext cx="3048000" cy="20018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6754" name="Picture 18" descr="j0178793"/>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781800" y="3505200"/>
            <a:ext cx="1905000" cy="2647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6756" name="Picture 20" descr="j01787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3200400"/>
            <a:ext cx="2462213"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5660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6738"/>
                                        </p:tgtEl>
                                        <p:attrNameLst>
                                          <p:attrName>style.visibility</p:attrName>
                                        </p:attrNameLst>
                                      </p:cBhvr>
                                      <p:to>
                                        <p:strVal val="visible"/>
                                      </p:to>
                                    </p:set>
                                    <p:animEffect transition="in" filter="fade">
                                      <p:cBhvr>
                                        <p:cTn id="7" dur="2000"/>
                                        <p:tgtEl>
                                          <p:spTgt spid="1167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6739"/>
                                        </p:tgtEl>
                                        <p:attrNameLst>
                                          <p:attrName>style.visibility</p:attrName>
                                        </p:attrNameLst>
                                      </p:cBhvr>
                                      <p:to>
                                        <p:strVal val="visible"/>
                                      </p:to>
                                    </p:set>
                                    <p:animEffect transition="in" filter="fade">
                                      <p:cBhvr>
                                        <p:cTn id="10" dur="2000"/>
                                        <p:tgtEl>
                                          <p:spTgt spid="1167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8" grpId="0"/>
      <p:bldP spid="11673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952A2E6BE3AE4FA9E550A522748C81" ma:contentTypeVersion="1" ma:contentTypeDescription="Create a new document." ma:contentTypeScope="" ma:versionID="26648c2b5344d867b48b819ddb318b59">
  <xsd:schema xmlns:xsd="http://www.w3.org/2001/XMLSchema" xmlns:xs="http://www.w3.org/2001/XMLSchema" xmlns:p="http://schemas.microsoft.com/office/2006/metadata/properties" xmlns:ns1="http://schemas.microsoft.com/sharepoint/v3" targetNamespace="http://schemas.microsoft.com/office/2006/metadata/properties" ma:root="true" ma:fieldsID="26ae8053387f972404f5ef1c4bc0980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B5D0FF8F-2737-490F-8A70-CC810EEDECDA}"/>
</file>

<file path=customXml/itemProps2.xml><?xml version="1.0" encoding="utf-8"?>
<ds:datastoreItem xmlns:ds="http://schemas.openxmlformats.org/officeDocument/2006/customXml" ds:itemID="{C9CF13E0-19BE-46DF-B1AF-2E27E1CF3217}"/>
</file>

<file path=customXml/itemProps3.xml><?xml version="1.0" encoding="utf-8"?>
<ds:datastoreItem xmlns:ds="http://schemas.openxmlformats.org/officeDocument/2006/customXml" ds:itemID="{EC12A223-7F65-4FED-9876-218D21AA36EB}"/>
</file>

<file path=docProps/app.xml><?xml version="1.0" encoding="utf-8"?>
<Properties xmlns="http://schemas.openxmlformats.org/officeDocument/2006/extended-properties" xmlns:vt="http://schemas.openxmlformats.org/officeDocument/2006/docPropsVTypes">
  <TotalTime>38</TotalTime>
  <Words>1306</Words>
  <Application>Microsoft Office PowerPoint</Application>
  <PresentationFormat>On-screen Show (4:3)</PresentationFormat>
  <Paragraphs>196</Paragraphs>
  <Slides>24</Slides>
  <Notes>5</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Needs of Mental Health Patients During Emergencies</vt:lpstr>
      <vt:lpstr>During Any Disaster </vt:lpstr>
      <vt:lpstr>Types of Major Mental Illness</vt:lpstr>
      <vt:lpstr>Prevelance</vt:lpstr>
      <vt:lpstr>Facts about Mental Illness</vt:lpstr>
      <vt:lpstr> Dealing With Stress  </vt:lpstr>
      <vt:lpstr>Stress Reactions</vt:lpstr>
      <vt:lpstr>Normal Signs of Stress Behavioral</vt:lpstr>
      <vt:lpstr>  Normal Signs of Stress Emotional</vt:lpstr>
      <vt:lpstr>Normal Signs of Stress  Physical</vt:lpstr>
      <vt:lpstr>Normal Signs of Stress Cognitive</vt:lpstr>
      <vt:lpstr>  Older Adults</vt:lpstr>
      <vt:lpstr>Psychological Crisis</vt:lpstr>
      <vt:lpstr>Mediating Factors</vt:lpstr>
      <vt:lpstr>Stabilizing Individual</vt:lpstr>
      <vt:lpstr>DBHDID Behavioral Health Centers</vt:lpstr>
      <vt:lpstr>6 Core Emergency Service Elements within the regional CMHC</vt:lpstr>
      <vt:lpstr> </vt:lpstr>
      <vt:lpstr> </vt:lpstr>
      <vt:lpstr>Regional Availability of Emergency Services by Type</vt:lpstr>
      <vt:lpstr>Watch out for “Burn-out”</vt:lpstr>
      <vt:lpstr>Substance Abuse during disasters</vt:lpstr>
      <vt:lpstr>Coping with Substance Abuse after a disaster </vt:lpstr>
      <vt:lpstr>Contact Information</vt:lpstr>
    </vt:vector>
  </TitlesOfParts>
  <Company>Commonwealth of Kentucky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Cj Jones</dc:creator>
  <cp:lastModifiedBy>Jo</cp:lastModifiedBy>
  <cp:revision>5</cp:revision>
  <cp:lastPrinted>2013-10-22T13:30:35Z</cp:lastPrinted>
  <dcterms:created xsi:type="dcterms:W3CDTF">2013-10-03T19:57:35Z</dcterms:created>
  <dcterms:modified xsi:type="dcterms:W3CDTF">2013-10-22T13:31:08Z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0x01010023952A2E6BE3AE4FA9E550A522748C81</vt:lpwstr>
  </property>
</Properties>
</file>