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1"/>
  </p:notesMasterIdLst>
  <p:handoutMasterIdLst>
    <p:handoutMasterId r:id="rId32"/>
  </p:handoutMasterIdLst>
  <p:sldIdLst>
    <p:sldId id="257" r:id="rId3"/>
    <p:sldId id="303" r:id="rId4"/>
    <p:sldId id="331" r:id="rId5"/>
    <p:sldId id="260" r:id="rId6"/>
    <p:sldId id="261" r:id="rId7"/>
    <p:sldId id="262" r:id="rId8"/>
    <p:sldId id="263" r:id="rId9"/>
    <p:sldId id="365" r:id="rId10"/>
    <p:sldId id="338" r:id="rId11"/>
    <p:sldId id="264" r:id="rId12"/>
    <p:sldId id="265" r:id="rId13"/>
    <p:sldId id="332" r:id="rId14"/>
    <p:sldId id="333" r:id="rId15"/>
    <p:sldId id="391" r:id="rId16"/>
    <p:sldId id="376" r:id="rId17"/>
    <p:sldId id="377" r:id="rId18"/>
    <p:sldId id="378" r:id="rId19"/>
    <p:sldId id="380" r:id="rId20"/>
    <p:sldId id="383" r:id="rId21"/>
    <p:sldId id="384" r:id="rId22"/>
    <p:sldId id="386" r:id="rId23"/>
    <p:sldId id="367" r:id="rId24"/>
    <p:sldId id="371" r:id="rId25"/>
    <p:sldId id="373" r:id="rId26"/>
    <p:sldId id="387" r:id="rId27"/>
    <p:sldId id="388" r:id="rId28"/>
    <p:sldId id="389" r:id="rId29"/>
    <p:sldId id="390"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EF8DE8"/>
    <a:srgbClr val="008000"/>
    <a:srgbClr val="E856DE"/>
    <a:srgbClr val="DE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565" autoAdjust="0"/>
    <p:restoredTop sz="94633" autoAdjust="0"/>
  </p:normalViewPr>
  <p:slideViewPr>
    <p:cSldViewPr>
      <p:cViewPr>
        <p:scale>
          <a:sx n="91" d="100"/>
          <a:sy n="91" d="100"/>
        </p:scale>
        <p:origin x="-1066" y="86"/>
      </p:cViewPr>
      <p:guideLst>
        <p:guide orient="horz" pos="2160"/>
        <p:guide pos="2880"/>
      </p:guideLst>
    </p:cSldViewPr>
  </p:slideViewPr>
  <p:outlineViewPr>
    <p:cViewPr>
      <p:scale>
        <a:sx n="33" d="100"/>
        <a:sy n="33" d="100"/>
      </p:scale>
      <p:origin x="0" y="5832"/>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037146" cy="464741"/>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1806">
              <a:defRPr sz="1200"/>
            </a:lvl1pPr>
          </a:lstStyle>
          <a:p>
            <a:pPr>
              <a:defRPr/>
            </a:pPr>
            <a:endParaRPr lang="en-US"/>
          </a:p>
        </p:txBody>
      </p:sp>
      <p:sp>
        <p:nvSpPr>
          <p:cNvPr id="54275" name="Rectangle 3"/>
          <p:cNvSpPr>
            <a:spLocks noGrp="1" noChangeArrowheads="1"/>
          </p:cNvSpPr>
          <p:nvPr>
            <p:ph type="dt" sz="quarter" idx="1"/>
          </p:nvPr>
        </p:nvSpPr>
        <p:spPr bwMode="auto">
          <a:xfrm>
            <a:off x="3971654" y="0"/>
            <a:ext cx="3037146" cy="464741"/>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1806">
              <a:defRPr sz="1200"/>
            </a:lvl1pPr>
          </a:lstStyle>
          <a:p>
            <a:pPr>
              <a:defRPr/>
            </a:pPr>
            <a:endParaRPr lang="en-US"/>
          </a:p>
        </p:txBody>
      </p:sp>
      <p:sp>
        <p:nvSpPr>
          <p:cNvPr id="54276" name="Rectangle 4"/>
          <p:cNvSpPr>
            <a:spLocks noGrp="1" noChangeArrowheads="1"/>
          </p:cNvSpPr>
          <p:nvPr>
            <p:ph type="ftr" sz="quarter" idx="2"/>
          </p:nvPr>
        </p:nvSpPr>
        <p:spPr bwMode="auto">
          <a:xfrm>
            <a:off x="1" y="8830063"/>
            <a:ext cx="3037146" cy="464740"/>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1806">
              <a:defRPr sz="1200"/>
            </a:lvl1pPr>
          </a:lstStyle>
          <a:p>
            <a:pPr>
              <a:defRPr/>
            </a:pPr>
            <a:endParaRPr lang="en-US"/>
          </a:p>
        </p:txBody>
      </p:sp>
      <p:sp>
        <p:nvSpPr>
          <p:cNvPr id="54277" name="Rectangle 5"/>
          <p:cNvSpPr>
            <a:spLocks noGrp="1" noChangeArrowheads="1"/>
          </p:cNvSpPr>
          <p:nvPr>
            <p:ph type="sldNum" sz="quarter" idx="3"/>
          </p:nvPr>
        </p:nvSpPr>
        <p:spPr bwMode="auto">
          <a:xfrm>
            <a:off x="3971654" y="8830063"/>
            <a:ext cx="3037146" cy="464740"/>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1806">
              <a:defRPr sz="1200"/>
            </a:lvl1pPr>
          </a:lstStyle>
          <a:p>
            <a:pPr>
              <a:defRPr/>
            </a:pPr>
            <a:fld id="{54A1AC1D-8D47-451E-844E-AE68667F9DD8}" type="slidenum">
              <a:rPr lang="en-US"/>
              <a:pPr>
                <a:defRPr/>
              </a:pPr>
              <a:t>‹#›</a:t>
            </a:fld>
            <a:endParaRPr lang="en-US"/>
          </a:p>
        </p:txBody>
      </p:sp>
    </p:spTree>
    <p:extLst>
      <p:ext uri="{BB962C8B-B14F-4D97-AF65-F5344CB8AC3E}">
        <p14:creationId xmlns:p14="http://schemas.microsoft.com/office/powerpoint/2010/main" val="387483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37146" cy="464741"/>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1806">
              <a:defRPr sz="1200"/>
            </a:lvl1pPr>
          </a:lstStyle>
          <a:p>
            <a:pPr>
              <a:defRPr/>
            </a:pPr>
            <a:endParaRPr lang="en-US"/>
          </a:p>
        </p:txBody>
      </p:sp>
      <p:sp>
        <p:nvSpPr>
          <p:cNvPr id="25603" name="Rectangle 3"/>
          <p:cNvSpPr>
            <a:spLocks noGrp="1" noChangeArrowheads="1"/>
          </p:cNvSpPr>
          <p:nvPr>
            <p:ph type="dt" idx="1"/>
          </p:nvPr>
        </p:nvSpPr>
        <p:spPr bwMode="auto">
          <a:xfrm>
            <a:off x="3971654" y="0"/>
            <a:ext cx="3037146" cy="464741"/>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1806">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0880" y="4415830"/>
            <a:ext cx="5608640" cy="4182661"/>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1" y="8830063"/>
            <a:ext cx="3037146" cy="464740"/>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1806">
              <a:defRPr sz="1200"/>
            </a:lvl1pPr>
          </a:lstStyle>
          <a:p>
            <a:pPr>
              <a:defRPr/>
            </a:pPr>
            <a:endParaRPr lang="en-US"/>
          </a:p>
        </p:txBody>
      </p:sp>
      <p:sp>
        <p:nvSpPr>
          <p:cNvPr id="25607" name="Rectangle 7"/>
          <p:cNvSpPr>
            <a:spLocks noGrp="1" noChangeArrowheads="1"/>
          </p:cNvSpPr>
          <p:nvPr>
            <p:ph type="sldNum" sz="quarter" idx="5"/>
          </p:nvPr>
        </p:nvSpPr>
        <p:spPr bwMode="auto">
          <a:xfrm>
            <a:off x="3971654" y="8830063"/>
            <a:ext cx="3037146" cy="464740"/>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1806">
              <a:defRPr sz="1200"/>
            </a:lvl1pPr>
          </a:lstStyle>
          <a:p>
            <a:pPr>
              <a:defRPr/>
            </a:pPr>
            <a:fld id="{D7CABDF6-E451-450E-A60C-0DBE50C5751F}" type="slidenum">
              <a:rPr lang="en-US"/>
              <a:pPr>
                <a:defRPr/>
              </a:pPr>
              <a:t>‹#›</a:t>
            </a:fld>
            <a:endParaRPr lang="en-US"/>
          </a:p>
        </p:txBody>
      </p:sp>
    </p:spTree>
    <p:extLst>
      <p:ext uri="{BB962C8B-B14F-4D97-AF65-F5344CB8AC3E}">
        <p14:creationId xmlns:p14="http://schemas.microsoft.com/office/powerpoint/2010/main" val="1654689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0F40ACF4-ACAD-4888-B6F7-6174E570A409}" type="slidenum">
              <a:rPr lang="en-US" smtClean="0"/>
              <a:pPr/>
              <a:t>1</a:t>
            </a:fld>
            <a:endParaRPr lang="en-US" smtClean="0"/>
          </a:p>
        </p:txBody>
      </p:sp>
    </p:spTree>
    <p:extLst>
      <p:ext uri="{BB962C8B-B14F-4D97-AF65-F5344CB8AC3E}">
        <p14:creationId xmlns:p14="http://schemas.microsoft.com/office/powerpoint/2010/main" val="165926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1B346969-4455-4FBB-9ED2-088118E5EC1E}" type="slidenum">
              <a:rPr lang="en-US" smtClean="0"/>
              <a:pPr/>
              <a:t>11</a:t>
            </a:fld>
            <a:endParaRPr lang="en-US" smtClean="0"/>
          </a:p>
        </p:txBody>
      </p:sp>
    </p:spTree>
    <p:extLst>
      <p:ext uri="{BB962C8B-B14F-4D97-AF65-F5344CB8AC3E}">
        <p14:creationId xmlns:p14="http://schemas.microsoft.com/office/powerpoint/2010/main" val="264791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9940" name="Slide Number Placeholder 3"/>
          <p:cNvSpPr>
            <a:spLocks noGrp="1"/>
          </p:cNvSpPr>
          <p:nvPr>
            <p:ph type="sldNum" sz="quarter" idx="5"/>
          </p:nvPr>
        </p:nvSpPr>
        <p:spPr>
          <a:noFill/>
        </p:spPr>
        <p:txBody>
          <a:bodyPr/>
          <a:lstStyle/>
          <a:p>
            <a:pPr defTabSz="912627"/>
            <a:fld id="{A2CB69E4-EB44-43D9-8C3F-122D7699BE75}" type="slidenum">
              <a:rPr lang="en-US" smtClean="0"/>
              <a:pPr defTabSz="912627"/>
              <a:t>12</a:t>
            </a:fld>
            <a:endParaRPr lang="en-US" smtClean="0"/>
          </a:p>
        </p:txBody>
      </p:sp>
    </p:spTree>
    <p:extLst>
      <p:ext uri="{BB962C8B-B14F-4D97-AF65-F5344CB8AC3E}">
        <p14:creationId xmlns:p14="http://schemas.microsoft.com/office/powerpoint/2010/main" val="358876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0964" name="Slide Number Placeholder 3"/>
          <p:cNvSpPr>
            <a:spLocks noGrp="1"/>
          </p:cNvSpPr>
          <p:nvPr>
            <p:ph type="sldNum" sz="quarter" idx="5"/>
          </p:nvPr>
        </p:nvSpPr>
        <p:spPr>
          <a:noFill/>
        </p:spPr>
        <p:txBody>
          <a:bodyPr/>
          <a:lstStyle/>
          <a:p>
            <a:pPr defTabSz="912627"/>
            <a:fld id="{0EE856A4-2960-4EBE-AA73-AAA7202FE31D}" type="slidenum">
              <a:rPr lang="en-US" smtClean="0"/>
              <a:pPr defTabSz="912627"/>
              <a:t>13</a:t>
            </a:fld>
            <a:endParaRPr lang="en-US" smtClean="0"/>
          </a:p>
        </p:txBody>
      </p:sp>
    </p:spTree>
    <p:extLst>
      <p:ext uri="{BB962C8B-B14F-4D97-AF65-F5344CB8AC3E}">
        <p14:creationId xmlns:p14="http://schemas.microsoft.com/office/powerpoint/2010/main" val="257881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8E0578-7576-459C-A780-D5E23610C30B}" type="slidenum">
              <a:rPr lang="en-US" altLang="en-US">
                <a:solidFill>
                  <a:srgbClr val="000000"/>
                </a:solidFill>
              </a:rPr>
              <a:pPr eaLnBrk="1" hangingPunct="1">
                <a:spcBef>
                  <a:spcPct val="0"/>
                </a:spcBef>
              </a:pPr>
              <a:t>15</a:t>
            </a:fld>
            <a:endParaRPr lang="en-US" altLang="en-US">
              <a:solidFill>
                <a:srgbClr val="000000"/>
              </a:solidFill>
            </a:endParaRPr>
          </a:p>
        </p:txBody>
      </p:sp>
    </p:spTree>
    <p:extLst>
      <p:ext uri="{BB962C8B-B14F-4D97-AF65-F5344CB8AC3E}">
        <p14:creationId xmlns:p14="http://schemas.microsoft.com/office/powerpoint/2010/main" val="91869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46E69A-19F6-4DD4-BE91-075BA73A071A}" type="slidenum">
              <a:rPr lang="en-US" altLang="en-US">
                <a:solidFill>
                  <a:srgbClr val="000000"/>
                </a:solidFill>
              </a:rPr>
              <a:pPr eaLnBrk="1" hangingPunct="1">
                <a:spcBef>
                  <a:spcPct val="0"/>
                </a:spcBef>
              </a:pPr>
              <a:t>17</a:t>
            </a:fld>
            <a:endParaRPr lang="en-US" altLang="en-US">
              <a:solidFill>
                <a:srgbClr val="000000"/>
              </a:solidFill>
            </a:endParaRPr>
          </a:p>
        </p:txBody>
      </p:sp>
    </p:spTree>
    <p:extLst>
      <p:ext uri="{BB962C8B-B14F-4D97-AF65-F5344CB8AC3E}">
        <p14:creationId xmlns:p14="http://schemas.microsoft.com/office/powerpoint/2010/main" val="147468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8DBB369A-9768-4972-94E7-483DC653AE7B}" type="slidenum">
              <a:rPr lang="en-US" smtClean="0"/>
              <a:pPr/>
              <a:t>25</a:t>
            </a:fld>
            <a:endParaRPr lang="en-US" smtClean="0"/>
          </a:p>
        </p:txBody>
      </p:sp>
    </p:spTree>
    <p:extLst>
      <p:ext uri="{BB962C8B-B14F-4D97-AF65-F5344CB8AC3E}">
        <p14:creationId xmlns:p14="http://schemas.microsoft.com/office/powerpoint/2010/main" val="226393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0CFE68BC-F41B-4B5D-BA6D-67C2D18A246E}" type="slidenum">
              <a:rPr lang="en-US" smtClean="0"/>
              <a:pPr/>
              <a:t>26</a:t>
            </a:fld>
            <a:endParaRPr lang="en-US" smtClean="0"/>
          </a:p>
        </p:txBody>
      </p:sp>
    </p:spTree>
    <p:extLst>
      <p:ext uri="{BB962C8B-B14F-4D97-AF65-F5344CB8AC3E}">
        <p14:creationId xmlns:p14="http://schemas.microsoft.com/office/powerpoint/2010/main" val="2487892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304B2E2D-79CA-408F-B82D-A5CEBA5D472E}" type="slidenum">
              <a:rPr lang="en-US" altLang="en-US" smtClean="0"/>
              <a:pPr/>
              <a:t>27</a:t>
            </a:fld>
            <a:endParaRPr lang="en-US" altLang="en-US" smtClean="0"/>
          </a:p>
        </p:txBody>
      </p:sp>
    </p:spTree>
    <p:extLst>
      <p:ext uri="{BB962C8B-B14F-4D97-AF65-F5344CB8AC3E}">
        <p14:creationId xmlns:p14="http://schemas.microsoft.com/office/powerpoint/2010/main" val="141188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B3E1B82-E5BB-427B-B19A-A56DE08382D8}" type="slidenum">
              <a:rPr lang="en-US" altLang="en-US" smtClean="0"/>
              <a:pPr/>
              <a:t>28</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6344" y="4415790"/>
            <a:ext cx="513771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6" tIns="44138" rIns="88276" bIns="44138"/>
          <a:lstStyle/>
          <a:p>
            <a:pPr eaLnBrk="1" hangingPunct="1"/>
            <a:r>
              <a:rPr lang="en-US" altLang="en-US" smtClean="0"/>
              <a:t>`</a:t>
            </a:r>
          </a:p>
        </p:txBody>
      </p:sp>
    </p:spTree>
    <p:extLst>
      <p:ext uri="{BB962C8B-B14F-4D97-AF65-F5344CB8AC3E}">
        <p14:creationId xmlns:p14="http://schemas.microsoft.com/office/powerpoint/2010/main" val="96135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082FAD92-38AF-49D9-925A-EA26251D515F}" type="slidenum">
              <a:rPr lang="en-US" smtClean="0"/>
              <a:pPr/>
              <a:t>2</a:t>
            </a:fld>
            <a:endParaRPr lang="en-US" smtClean="0"/>
          </a:p>
        </p:txBody>
      </p:sp>
    </p:spTree>
    <p:extLst>
      <p:ext uri="{BB962C8B-B14F-4D97-AF65-F5344CB8AC3E}">
        <p14:creationId xmlns:p14="http://schemas.microsoft.com/office/powerpoint/2010/main" val="186525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6A7C01E-6C36-400E-9291-5BC402045E42}" type="slidenum">
              <a:rPr lang="en-US" smtClean="0"/>
              <a:pPr/>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Bill Moduleski</a:t>
            </a:r>
          </a:p>
        </p:txBody>
      </p:sp>
    </p:spTree>
    <p:extLst>
      <p:ext uri="{BB962C8B-B14F-4D97-AF65-F5344CB8AC3E}">
        <p14:creationId xmlns:p14="http://schemas.microsoft.com/office/powerpoint/2010/main" val="160896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58B8A2D1-28C8-4160-88B6-1405CB711EE2}" type="slidenum">
              <a:rPr lang="en-US" smtClean="0"/>
              <a:pPr/>
              <a:t>4</a:t>
            </a:fld>
            <a:endParaRPr lang="en-US" smtClean="0"/>
          </a:p>
        </p:txBody>
      </p:sp>
    </p:spTree>
    <p:extLst>
      <p:ext uri="{BB962C8B-B14F-4D97-AF65-F5344CB8AC3E}">
        <p14:creationId xmlns:p14="http://schemas.microsoft.com/office/powerpoint/2010/main" val="358834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70A2B07D-04F1-4F23-B820-B5A54FE7EB87}" type="slidenum">
              <a:rPr lang="en-US" smtClean="0"/>
              <a:pPr/>
              <a:t>5</a:t>
            </a:fld>
            <a:endParaRPr lang="en-US" smtClean="0"/>
          </a:p>
        </p:txBody>
      </p:sp>
    </p:spTree>
    <p:extLst>
      <p:ext uri="{BB962C8B-B14F-4D97-AF65-F5344CB8AC3E}">
        <p14:creationId xmlns:p14="http://schemas.microsoft.com/office/powerpoint/2010/main" val="75957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02C2AC7D-A50B-49E5-B1C9-1FB3C4374092}" type="slidenum">
              <a:rPr lang="en-US" smtClean="0"/>
              <a:pPr/>
              <a:t>6</a:t>
            </a:fld>
            <a:endParaRPr lang="en-US" smtClean="0"/>
          </a:p>
        </p:txBody>
      </p:sp>
    </p:spTree>
    <p:extLst>
      <p:ext uri="{BB962C8B-B14F-4D97-AF65-F5344CB8AC3E}">
        <p14:creationId xmlns:p14="http://schemas.microsoft.com/office/powerpoint/2010/main" val="229799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DC1F9D23-F3A6-4F7C-A82C-A1BB05CF31B9}" type="slidenum">
              <a:rPr lang="en-US" smtClean="0"/>
              <a:pPr/>
              <a:t>7</a:t>
            </a:fld>
            <a:endParaRPr lang="en-US" smtClean="0"/>
          </a:p>
        </p:txBody>
      </p:sp>
    </p:spTree>
    <p:extLst>
      <p:ext uri="{BB962C8B-B14F-4D97-AF65-F5344CB8AC3E}">
        <p14:creationId xmlns:p14="http://schemas.microsoft.com/office/powerpoint/2010/main" val="392031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97DA4BFE-F4DE-4B72-BF50-EB06C4F9EB40}" type="slidenum">
              <a:rPr lang="en-US" smtClean="0"/>
              <a:pPr/>
              <a:t>9</a:t>
            </a:fld>
            <a:endParaRPr lang="en-US" smtClean="0"/>
          </a:p>
        </p:txBody>
      </p:sp>
    </p:spTree>
    <p:extLst>
      <p:ext uri="{BB962C8B-B14F-4D97-AF65-F5344CB8AC3E}">
        <p14:creationId xmlns:p14="http://schemas.microsoft.com/office/powerpoint/2010/main" val="324622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4A7E27FC-EF6E-4851-8374-EDD9DF171BF6}" type="slidenum">
              <a:rPr lang="en-US" smtClean="0"/>
              <a:pPr/>
              <a:t>10</a:t>
            </a:fld>
            <a:endParaRPr lang="en-US" smtClean="0"/>
          </a:p>
        </p:txBody>
      </p:sp>
    </p:spTree>
    <p:extLst>
      <p:ext uri="{BB962C8B-B14F-4D97-AF65-F5344CB8AC3E}">
        <p14:creationId xmlns:p14="http://schemas.microsoft.com/office/powerpoint/2010/main" val="15594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769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86000"/>
            <a:ext cx="4038600" cy="184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4038600" cy="184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6973182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2538764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1273848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34137293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187878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41559436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8242581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28608930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31095036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22846238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769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2841669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304800"/>
            <a:ext cx="82296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286000"/>
            <a:ext cx="4038600" cy="184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86000"/>
            <a:ext cx="4038600" cy="184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281488"/>
            <a:ext cx="4038600" cy="184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81488"/>
            <a:ext cx="4038600" cy="184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extLst>
      <p:ext uri="{BB962C8B-B14F-4D97-AF65-F5344CB8AC3E}">
        <p14:creationId xmlns:p14="http://schemas.microsoft.com/office/powerpoint/2010/main" val="16534297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Kentucky Center for School Safety</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0"/>
            <a:ext cx="9144000" cy="12192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533400" y="3048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4" name="Rectangle 10"/>
          <p:cNvSpPr>
            <a:spLocks noChangeArrowheads="1"/>
          </p:cNvSpPr>
          <p:nvPr userDrawn="1"/>
        </p:nvSpPr>
        <p:spPr bwMode="auto">
          <a:xfrm>
            <a:off x="0" y="6400800"/>
            <a:ext cx="9144000" cy="457200"/>
          </a:xfrm>
          <a:prstGeom prst="rect">
            <a:avLst/>
          </a:prstGeom>
          <a:solidFill>
            <a:schemeClr val="accent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4400">
              <a:solidFill>
                <a:srgbClr val="FFFF00"/>
              </a:solidFill>
              <a:effectLst>
                <a:outerShdw blurRad="38100" dist="38100" dir="2700000" algn="tl">
                  <a:srgbClr val="000000"/>
                </a:outerShdw>
              </a:effectLst>
            </a:endParaRPr>
          </a:p>
        </p:txBody>
      </p:sp>
      <p:sp>
        <p:nvSpPr>
          <p:cNvPr id="1029" name="Rectangle 5"/>
          <p:cNvSpPr>
            <a:spLocks noGrp="1" noChangeArrowheads="1"/>
          </p:cNvSpPr>
          <p:nvPr>
            <p:ph type="ftr" sz="quarter" idx="3"/>
          </p:nvPr>
        </p:nvSpPr>
        <p:spPr bwMode="auto">
          <a:xfrm>
            <a:off x="5638800" y="6477000"/>
            <a:ext cx="3505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FFFF00"/>
                </a:solidFill>
                <a:latin typeface="Bradley Hand ITC" pitchFamily="66" charset="0"/>
              </a:defRPr>
            </a:lvl1pPr>
          </a:lstStyle>
          <a:p>
            <a:pPr>
              <a:defRPr/>
            </a:pPr>
            <a:r>
              <a:rPr lang="en-US"/>
              <a:t>Kentucky Center for School Safety</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1219200"/>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defRPr/>
            </a:pPr>
            <a:endParaRPr lang="en-US" altLang="en-US" smtClean="0">
              <a:solidFill>
                <a:srgbClr val="000000"/>
              </a:solidFill>
              <a:latin typeface="Arial" charset="0"/>
              <a:cs typeface="Arial" charset="0"/>
            </a:endParaRPr>
          </a:p>
        </p:txBody>
      </p:sp>
      <p:sp>
        <p:nvSpPr>
          <p:cNvPr id="240643" name="Rectangle 3"/>
          <p:cNvSpPr>
            <a:spLocks noGrp="1" noChangeArrowheads="1"/>
          </p:cNvSpPr>
          <p:nvPr>
            <p:ph type="title"/>
          </p:nvPr>
        </p:nvSpPr>
        <p:spPr bwMode="auto">
          <a:xfrm>
            <a:off x="533400" y="3048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0644" name="Rectangle 4"/>
          <p:cNvSpPr>
            <a:spLocks noGrp="1" noChangeArrowheads="1"/>
          </p:cNvSpPr>
          <p:nvPr>
            <p:ph type="body" idx="1"/>
          </p:nvPr>
        </p:nvSpPr>
        <p:spPr bwMode="auto">
          <a:xfrm>
            <a:off x="457200" y="2286000"/>
            <a:ext cx="82296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4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240646" name="Rectangle 6"/>
          <p:cNvSpPr>
            <a:spLocks noChangeArrowheads="1"/>
          </p:cNvSpPr>
          <p:nvPr/>
        </p:nvSpPr>
        <p:spPr bwMode="auto">
          <a:xfrm>
            <a:off x="0" y="6400800"/>
            <a:ext cx="9144000" cy="457200"/>
          </a:xfrm>
          <a:prstGeom prst="rect">
            <a:avLst/>
          </a:prstGeom>
          <a:solidFill>
            <a:schemeClr val="accent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4400">
              <a:solidFill>
                <a:srgbClr val="FFFF00"/>
              </a:solidFill>
              <a:effectLst>
                <a:outerShdw blurRad="38100" dist="38100" dir="2700000" algn="tl">
                  <a:srgbClr val="000000"/>
                </a:outerShdw>
              </a:effectLst>
              <a:cs typeface="Arial" charset="0"/>
            </a:endParaRPr>
          </a:p>
        </p:txBody>
      </p:sp>
      <p:sp>
        <p:nvSpPr>
          <p:cNvPr id="240647" name="Rectangle 7"/>
          <p:cNvSpPr>
            <a:spLocks noGrp="1" noChangeArrowheads="1"/>
          </p:cNvSpPr>
          <p:nvPr>
            <p:ph type="ftr" sz="quarter" idx="3"/>
          </p:nvPr>
        </p:nvSpPr>
        <p:spPr bwMode="auto">
          <a:xfrm>
            <a:off x="5638800" y="6477000"/>
            <a:ext cx="3505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00" b="1">
                <a:solidFill>
                  <a:srgbClr val="FFFF00"/>
                </a:solidFill>
                <a:latin typeface="Bradley Hand ITC" pitchFamily="66" charset="0"/>
                <a:cs typeface="+mn-cs"/>
              </a:defRPr>
            </a:lvl1pPr>
          </a:lstStyle>
          <a:p>
            <a:pPr>
              <a:defRPr/>
            </a:pPr>
            <a:r>
              <a:rPr lang="en-US"/>
              <a:t>Kentucky Center for School Safety</a:t>
            </a:r>
          </a:p>
        </p:txBody>
      </p:sp>
      <p:sp>
        <p:nvSpPr>
          <p:cNvPr id="2056" name="Rectangle 8"/>
          <p:cNvSpPr>
            <a:spLocks noChangeArrowheads="1"/>
          </p:cNvSpPr>
          <p:nvPr/>
        </p:nvSpPr>
        <p:spPr bwMode="auto">
          <a:xfrm>
            <a:off x="0" y="0"/>
            <a:ext cx="9144000" cy="1219200"/>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defRPr/>
            </a:pPr>
            <a:endParaRPr lang="en-US" altLang="en-US" smtClean="0">
              <a:solidFill>
                <a:srgbClr val="000000"/>
              </a:solidFill>
              <a:latin typeface="Arial" charset="0"/>
              <a:cs typeface="Arial" charset="0"/>
            </a:endParaRPr>
          </a:p>
        </p:txBody>
      </p:sp>
      <p:sp>
        <p:nvSpPr>
          <p:cNvPr id="240649" name="Rectangle 9"/>
          <p:cNvSpPr>
            <a:spLocks noChangeArrowheads="1"/>
          </p:cNvSpPr>
          <p:nvPr/>
        </p:nvSpPr>
        <p:spPr bwMode="auto">
          <a:xfrm>
            <a:off x="0" y="6400800"/>
            <a:ext cx="9144000" cy="457200"/>
          </a:xfrm>
          <a:prstGeom prst="rect">
            <a:avLst/>
          </a:prstGeom>
          <a:solidFill>
            <a:schemeClr val="accent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4400">
              <a:solidFill>
                <a:srgbClr val="FFFF00"/>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18052264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0643"/>
                                        </p:tgtEl>
                                        <p:attrNameLst>
                                          <p:attrName>style.visibility</p:attrName>
                                        </p:attrNameLst>
                                      </p:cBhvr>
                                      <p:to>
                                        <p:strVal val="visible"/>
                                      </p:to>
                                    </p:set>
                                    <p:anim calcmode="lin" valueType="num">
                                      <p:cBhvr>
                                        <p:cTn id="7" dur="1000" fill="hold"/>
                                        <p:tgtEl>
                                          <p:spTgt spid="240643"/>
                                        </p:tgtEl>
                                        <p:attrNameLst>
                                          <p:attrName>ppt_x</p:attrName>
                                        </p:attrNameLst>
                                      </p:cBhvr>
                                      <p:tavLst>
                                        <p:tav tm="0">
                                          <p:val>
                                            <p:strVal val="#ppt_x-.2"/>
                                          </p:val>
                                        </p:tav>
                                        <p:tav tm="100000">
                                          <p:val>
                                            <p:strVal val="#ppt_x"/>
                                          </p:val>
                                        </p:tav>
                                      </p:tavLst>
                                    </p:anim>
                                    <p:anim calcmode="lin" valueType="num">
                                      <p:cBhvr>
                                        <p:cTn id="8" dur="1000" fill="hold"/>
                                        <p:tgtEl>
                                          <p:spTgt spid="2406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06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0644">
                                            <p:txEl>
                                              <p:pRg st="0" end="0"/>
                                            </p:txEl>
                                          </p:spTgt>
                                        </p:tgtEl>
                                        <p:attrNameLst>
                                          <p:attrName>style.visibility</p:attrName>
                                        </p:attrNameLst>
                                      </p:cBhvr>
                                      <p:to>
                                        <p:strVal val="visible"/>
                                      </p:to>
                                    </p:set>
                                    <p:animEffect transition="in" filter="fade">
                                      <p:cBhvr>
                                        <p:cTn id="14" dur="500"/>
                                        <p:tgtEl>
                                          <p:spTgt spid="240644">
                                            <p:txEl>
                                              <p:pRg st="0" end="0"/>
                                            </p:txEl>
                                          </p:spTgt>
                                        </p:tgtEl>
                                      </p:cBhvr>
                                    </p:animEffect>
                                    <p:anim calcmode="lin" valueType="num">
                                      <p:cBhvr>
                                        <p:cTn id="15" dur="500" fill="hold"/>
                                        <p:tgtEl>
                                          <p:spTgt spid="2406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064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40644">
                                            <p:txEl>
                                              <p:pRg st="1" end="1"/>
                                            </p:txEl>
                                          </p:spTgt>
                                        </p:tgtEl>
                                        <p:attrNameLst>
                                          <p:attrName>style.visibility</p:attrName>
                                        </p:attrNameLst>
                                      </p:cBhvr>
                                      <p:to>
                                        <p:strVal val="visible"/>
                                      </p:to>
                                    </p:set>
                                    <p:animEffect transition="in" filter="fade">
                                      <p:cBhvr>
                                        <p:cTn id="19" dur="500"/>
                                        <p:tgtEl>
                                          <p:spTgt spid="240644">
                                            <p:txEl>
                                              <p:pRg st="1" end="1"/>
                                            </p:txEl>
                                          </p:spTgt>
                                        </p:tgtEl>
                                      </p:cBhvr>
                                    </p:animEffect>
                                    <p:anim calcmode="lin" valueType="num">
                                      <p:cBhvr>
                                        <p:cTn id="20" dur="500" fill="hold"/>
                                        <p:tgtEl>
                                          <p:spTgt spid="24064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064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40644">
                                            <p:txEl>
                                              <p:pRg st="2" end="2"/>
                                            </p:txEl>
                                          </p:spTgt>
                                        </p:tgtEl>
                                        <p:attrNameLst>
                                          <p:attrName>style.visibility</p:attrName>
                                        </p:attrNameLst>
                                      </p:cBhvr>
                                      <p:to>
                                        <p:strVal val="visible"/>
                                      </p:to>
                                    </p:set>
                                    <p:animEffect transition="in" filter="fade">
                                      <p:cBhvr>
                                        <p:cTn id="24" dur="500"/>
                                        <p:tgtEl>
                                          <p:spTgt spid="240644">
                                            <p:txEl>
                                              <p:pRg st="2" end="2"/>
                                            </p:txEl>
                                          </p:spTgt>
                                        </p:tgtEl>
                                      </p:cBhvr>
                                    </p:animEffect>
                                    <p:anim calcmode="lin" valueType="num">
                                      <p:cBhvr>
                                        <p:cTn id="25" dur="500" fill="hold"/>
                                        <p:tgtEl>
                                          <p:spTgt spid="24064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4064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40644">
                                            <p:txEl>
                                              <p:pRg st="3" end="3"/>
                                            </p:txEl>
                                          </p:spTgt>
                                        </p:tgtEl>
                                        <p:attrNameLst>
                                          <p:attrName>style.visibility</p:attrName>
                                        </p:attrNameLst>
                                      </p:cBhvr>
                                      <p:to>
                                        <p:strVal val="visible"/>
                                      </p:to>
                                    </p:set>
                                    <p:animEffect transition="in" filter="fade">
                                      <p:cBhvr>
                                        <p:cTn id="29" dur="500"/>
                                        <p:tgtEl>
                                          <p:spTgt spid="240644">
                                            <p:txEl>
                                              <p:pRg st="3" end="3"/>
                                            </p:txEl>
                                          </p:spTgt>
                                        </p:tgtEl>
                                      </p:cBhvr>
                                    </p:animEffect>
                                    <p:anim calcmode="lin" valueType="num">
                                      <p:cBhvr>
                                        <p:cTn id="30" dur="500" fill="hold"/>
                                        <p:tgtEl>
                                          <p:spTgt spid="24064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4064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40644">
                                            <p:txEl>
                                              <p:pRg st="4" end="4"/>
                                            </p:txEl>
                                          </p:spTgt>
                                        </p:tgtEl>
                                        <p:attrNameLst>
                                          <p:attrName>style.visibility</p:attrName>
                                        </p:attrNameLst>
                                      </p:cBhvr>
                                      <p:to>
                                        <p:strVal val="visible"/>
                                      </p:to>
                                    </p:set>
                                    <p:animEffect transition="in" filter="fade">
                                      <p:cBhvr>
                                        <p:cTn id="34" dur="500"/>
                                        <p:tgtEl>
                                          <p:spTgt spid="240644">
                                            <p:txEl>
                                              <p:pRg st="4" end="4"/>
                                            </p:txEl>
                                          </p:spTgt>
                                        </p:tgtEl>
                                      </p:cBhvr>
                                    </p:animEffect>
                                    <p:anim calcmode="lin" valueType="num">
                                      <p:cBhvr>
                                        <p:cTn id="35" dur="500" fill="hold"/>
                                        <p:tgtEl>
                                          <p:spTgt spid="24064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4064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40644" grpId="0" build="p">
        <p:tmplLst>
          <p:tmpl lvl="1">
            <p:tnLst>
              <p:par>
                <p:cTn presetID="44" presetClass="entr" presetSubtype="0" fill="hold" nodeType="clickEffect">
                  <p:stCondLst>
                    <p:cond delay="0"/>
                  </p:stCondLst>
                  <p:childTnLst>
                    <p:set>
                      <p:cBhvr>
                        <p:cTn dur="1" fill="hold">
                          <p:stCondLst>
                            <p:cond delay="0"/>
                          </p:stCondLst>
                        </p:cTn>
                        <p:tgtEl>
                          <p:spTgt spid="240644"/>
                        </p:tgtEl>
                        <p:attrNameLst>
                          <p:attrName>style.visibility</p:attrName>
                        </p:attrNameLst>
                      </p:cBhvr>
                      <p:to>
                        <p:strVal val="visible"/>
                      </p:to>
                    </p:set>
                    <p:animEffect transition="in" filter="fade">
                      <p:cBhvr>
                        <p:cTn dur="500"/>
                        <p:tgtEl>
                          <p:spTgt spid="240644"/>
                        </p:tgtEl>
                      </p:cBhvr>
                    </p:animEffect>
                    <p:anim calcmode="lin" valueType="num">
                      <p:cBhvr>
                        <p:cTn dur="500" fill="hold"/>
                        <p:tgtEl>
                          <p:spTgt spid="240644"/>
                        </p:tgtEl>
                        <p:attrNameLst>
                          <p:attrName>ppt_x</p:attrName>
                        </p:attrNameLst>
                      </p:cBhvr>
                      <p:tavLst>
                        <p:tav tm="0">
                          <p:val>
                            <p:strVal val="#ppt_x"/>
                          </p:val>
                        </p:tav>
                        <p:tav tm="100000">
                          <p:val>
                            <p:strVal val="#ppt_x"/>
                          </p:val>
                        </p:tav>
                      </p:tavLst>
                    </p:anim>
                    <p:anim calcmode="lin" valueType="num">
                      <p:cBhvr>
                        <p:cTn dur="500" fill="hold"/>
                        <p:tgtEl>
                          <p:spTgt spid="240644"/>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40644"/>
                        </p:tgtEl>
                        <p:attrNameLst>
                          <p:attrName>style.visibility</p:attrName>
                        </p:attrNameLst>
                      </p:cBhvr>
                      <p:to>
                        <p:strVal val="visible"/>
                      </p:to>
                    </p:set>
                    <p:animEffect transition="in" filter="fade">
                      <p:cBhvr>
                        <p:cTn dur="500"/>
                        <p:tgtEl>
                          <p:spTgt spid="240644"/>
                        </p:tgtEl>
                      </p:cBhvr>
                    </p:animEffect>
                    <p:anim calcmode="lin" valueType="num">
                      <p:cBhvr>
                        <p:cTn dur="500" fill="hold"/>
                        <p:tgtEl>
                          <p:spTgt spid="240644"/>
                        </p:tgtEl>
                        <p:attrNameLst>
                          <p:attrName>ppt_x</p:attrName>
                        </p:attrNameLst>
                      </p:cBhvr>
                      <p:tavLst>
                        <p:tav tm="0">
                          <p:val>
                            <p:strVal val="#ppt_x"/>
                          </p:val>
                        </p:tav>
                        <p:tav tm="100000">
                          <p:val>
                            <p:strVal val="#ppt_x"/>
                          </p:val>
                        </p:tav>
                      </p:tavLst>
                    </p:anim>
                    <p:anim calcmode="lin" valueType="num">
                      <p:cBhvr>
                        <p:cTn dur="500" fill="hold"/>
                        <p:tgtEl>
                          <p:spTgt spid="240644"/>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40644"/>
                        </p:tgtEl>
                        <p:attrNameLst>
                          <p:attrName>style.visibility</p:attrName>
                        </p:attrNameLst>
                      </p:cBhvr>
                      <p:to>
                        <p:strVal val="visible"/>
                      </p:to>
                    </p:set>
                    <p:animEffect transition="in" filter="fade">
                      <p:cBhvr>
                        <p:cTn dur="500"/>
                        <p:tgtEl>
                          <p:spTgt spid="240644"/>
                        </p:tgtEl>
                      </p:cBhvr>
                    </p:animEffect>
                    <p:anim calcmode="lin" valueType="num">
                      <p:cBhvr>
                        <p:cTn dur="500" fill="hold"/>
                        <p:tgtEl>
                          <p:spTgt spid="240644"/>
                        </p:tgtEl>
                        <p:attrNameLst>
                          <p:attrName>ppt_x</p:attrName>
                        </p:attrNameLst>
                      </p:cBhvr>
                      <p:tavLst>
                        <p:tav tm="0">
                          <p:val>
                            <p:strVal val="#ppt_x"/>
                          </p:val>
                        </p:tav>
                        <p:tav tm="100000">
                          <p:val>
                            <p:strVal val="#ppt_x"/>
                          </p:val>
                        </p:tav>
                      </p:tavLst>
                    </p:anim>
                    <p:anim calcmode="lin" valueType="num">
                      <p:cBhvr>
                        <p:cTn dur="500" fill="hold"/>
                        <p:tgtEl>
                          <p:spTgt spid="240644"/>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40644"/>
                        </p:tgtEl>
                        <p:attrNameLst>
                          <p:attrName>style.visibility</p:attrName>
                        </p:attrNameLst>
                      </p:cBhvr>
                      <p:to>
                        <p:strVal val="visible"/>
                      </p:to>
                    </p:set>
                    <p:animEffect transition="in" filter="fade">
                      <p:cBhvr>
                        <p:cTn dur="500"/>
                        <p:tgtEl>
                          <p:spTgt spid="240644"/>
                        </p:tgtEl>
                      </p:cBhvr>
                    </p:animEffect>
                    <p:anim calcmode="lin" valueType="num">
                      <p:cBhvr>
                        <p:cTn dur="500" fill="hold"/>
                        <p:tgtEl>
                          <p:spTgt spid="240644"/>
                        </p:tgtEl>
                        <p:attrNameLst>
                          <p:attrName>ppt_x</p:attrName>
                        </p:attrNameLst>
                      </p:cBhvr>
                      <p:tavLst>
                        <p:tav tm="0">
                          <p:val>
                            <p:strVal val="#ppt_x"/>
                          </p:val>
                        </p:tav>
                        <p:tav tm="100000">
                          <p:val>
                            <p:strVal val="#ppt_x"/>
                          </p:val>
                        </p:tav>
                      </p:tavLst>
                    </p:anim>
                    <p:anim calcmode="lin" valueType="num">
                      <p:cBhvr>
                        <p:cTn dur="500" fill="hold"/>
                        <p:tgtEl>
                          <p:spTgt spid="240644"/>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40644"/>
                        </p:tgtEl>
                        <p:attrNameLst>
                          <p:attrName>style.visibility</p:attrName>
                        </p:attrNameLst>
                      </p:cBhvr>
                      <p:to>
                        <p:strVal val="visible"/>
                      </p:to>
                    </p:set>
                    <p:animEffect transition="in" filter="fade">
                      <p:cBhvr>
                        <p:cTn dur="500"/>
                        <p:tgtEl>
                          <p:spTgt spid="240644"/>
                        </p:tgtEl>
                      </p:cBhvr>
                    </p:animEffect>
                    <p:anim calcmode="lin" valueType="num">
                      <p:cBhvr>
                        <p:cTn dur="500" fill="hold"/>
                        <p:tgtEl>
                          <p:spTgt spid="240644"/>
                        </p:tgtEl>
                        <p:attrNameLst>
                          <p:attrName>ppt_x</p:attrName>
                        </p:attrNameLst>
                      </p:cBhvr>
                      <p:tavLst>
                        <p:tav tm="0">
                          <p:val>
                            <p:strVal val="#ppt_x"/>
                          </p:val>
                        </p:tav>
                        <p:tav tm="100000">
                          <p:val>
                            <p:strVal val="#ppt_x"/>
                          </p:val>
                        </p:tav>
                      </p:tavLst>
                    </p:anim>
                    <p:anim calcmode="lin" valueType="num">
                      <p:cBhvr>
                        <p:cTn dur="500" fill="hold"/>
                        <p:tgtEl>
                          <p:spTgt spid="240644"/>
                        </p:tgtEl>
                        <p:attrNameLst>
                          <p:attrName>ppt_y</p:attrName>
                        </p:attrNameLst>
                      </p:cBhvr>
                      <p:tavLst>
                        <p:tav tm="0">
                          <p:val>
                            <p:strVal val="#ppt_y+.05"/>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Bangle" pitchFamily="2"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Bangle" pitchFamily="2"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Bangle" pitchFamily="2"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Bangle" pitchFamily="2"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Bangle" pitchFamily="2"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Bangle" pitchFamily="2"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Bangle" pitchFamily="2"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Bangle" pitchFamily="2"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a:noFill/>
        </p:spPr>
        <p:txBody>
          <a:bodyPr/>
          <a:lstStyle/>
          <a:p>
            <a:r>
              <a:rPr lang="en-US" smtClean="0"/>
              <a:t>Kentucky Center for School Safety</a:t>
            </a:r>
          </a:p>
        </p:txBody>
      </p:sp>
      <p:pic>
        <p:nvPicPr>
          <p:cNvPr id="5123" name="Picture 8" descr="Flag"/>
          <p:cNvPicPr>
            <a:picLocks noChangeAspect="1" noChangeArrowheads="1"/>
          </p:cNvPicPr>
          <p:nvPr/>
        </p:nvPicPr>
        <p:blipFill>
          <a:blip r:embed="rId3"/>
          <a:srcRect/>
          <a:stretch>
            <a:fillRect/>
          </a:stretch>
        </p:blipFill>
        <p:spPr bwMode="auto">
          <a:xfrm>
            <a:off x="533400" y="1143000"/>
            <a:ext cx="1763713" cy="5715000"/>
          </a:xfrm>
          <a:prstGeom prst="rect">
            <a:avLst/>
          </a:prstGeom>
          <a:noFill/>
          <a:ln w="9525">
            <a:noFill/>
            <a:miter lim="800000"/>
            <a:headEnd/>
            <a:tailEnd/>
          </a:ln>
        </p:spPr>
      </p:pic>
      <p:pic>
        <p:nvPicPr>
          <p:cNvPr id="5124" name="Picture 4" descr="Cover Picture"/>
          <p:cNvPicPr>
            <a:picLocks noGrp="1" noChangeAspect="1" noChangeArrowheads="1"/>
          </p:cNvPicPr>
          <p:nvPr>
            <p:ph idx="4294967295"/>
          </p:nvPr>
        </p:nvPicPr>
        <p:blipFill>
          <a:blip r:embed="rId4"/>
          <a:srcRect/>
          <a:stretch>
            <a:fillRect/>
          </a:stretch>
        </p:blipFill>
        <p:spPr>
          <a:xfrm>
            <a:off x="1600200" y="1479550"/>
            <a:ext cx="6324600" cy="4845050"/>
          </a:xfrm>
          <a:noFill/>
        </p:spPr>
      </p:pic>
      <p:pic>
        <p:nvPicPr>
          <p:cNvPr id="5125" name="Picture 7" descr="newbantop"/>
          <p:cNvPicPr>
            <a:picLocks noChangeAspect="1" noChangeArrowheads="1"/>
          </p:cNvPicPr>
          <p:nvPr/>
        </p:nvPicPr>
        <p:blipFill>
          <a:blip r:embed="rId5"/>
          <a:srcRect/>
          <a:stretch>
            <a:fillRect/>
          </a:stretch>
        </p:blipFill>
        <p:spPr bwMode="auto">
          <a:xfrm>
            <a:off x="0" y="19050"/>
            <a:ext cx="9144000" cy="1174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6"/>
          <p:cNvSpPr>
            <a:spLocks noGrp="1"/>
          </p:cNvSpPr>
          <p:nvPr>
            <p:ph type="ftr" sz="quarter" idx="11"/>
          </p:nvPr>
        </p:nvSpPr>
        <p:spPr>
          <a:noFill/>
        </p:spPr>
        <p:txBody>
          <a:bodyPr/>
          <a:lstStyle/>
          <a:p>
            <a:r>
              <a:rPr lang="en-US" smtClean="0"/>
              <a:t>Kentucky Center for School Safety</a:t>
            </a:r>
          </a:p>
        </p:txBody>
      </p:sp>
      <p:sp>
        <p:nvSpPr>
          <p:cNvPr id="22530" name="Rectangle 2"/>
          <p:cNvSpPr>
            <a:spLocks noGrp="1" noChangeArrowheads="1"/>
          </p:cNvSpPr>
          <p:nvPr>
            <p:ph type="title"/>
          </p:nvPr>
        </p:nvSpPr>
        <p:spPr/>
        <p:txBody>
          <a:bodyPr/>
          <a:lstStyle/>
          <a:p>
            <a:pPr eaLnBrk="1" hangingPunct="1">
              <a:defRPr/>
            </a:pPr>
            <a:r>
              <a:rPr lang="en-US" smtClean="0"/>
              <a:t>Behavioral Expectations</a:t>
            </a:r>
          </a:p>
        </p:txBody>
      </p:sp>
      <p:sp>
        <p:nvSpPr>
          <p:cNvPr id="22531" name="Rectangle 3"/>
          <p:cNvSpPr>
            <a:spLocks noGrp="1" noChangeArrowheads="1"/>
          </p:cNvSpPr>
          <p:nvPr>
            <p:ph type="body" sz="half" idx="1"/>
          </p:nvPr>
        </p:nvSpPr>
        <p:spPr>
          <a:xfrm>
            <a:off x="457200" y="1371600"/>
            <a:ext cx="4800600" cy="4953000"/>
          </a:xfrm>
        </p:spPr>
        <p:txBody>
          <a:bodyPr/>
          <a:lstStyle/>
          <a:p>
            <a:pPr eaLnBrk="1" hangingPunct="1">
              <a:lnSpc>
                <a:spcPct val="90000"/>
              </a:lnSpc>
              <a:defRPr/>
            </a:pPr>
            <a:r>
              <a:rPr lang="en-US" sz="2800" b="1" dirty="0" smtClean="0"/>
              <a:t>Appropriate student behavior, Citizenship </a:t>
            </a:r>
            <a:r>
              <a:rPr lang="en-US" sz="1800" b="1" dirty="0" smtClean="0"/>
              <a:t>(Internet)</a:t>
            </a:r>
            <a:endParaRPr lang="en-US" sz="2800" b="1" dirty="0" smtClean="0"/>
          </a:p>
          <a:p>
            <a:pPr eaLnBrk="1" hangingPunct="1">
              <a:lnSpc>
                <a:spcPct val="90000"/>
              </a:lnSpc>
              <a:defRPr/>
            </a:pPr>
            <a:r>
              <a:rPr lang="en-US" sz="2800" b="1" dirty="0" smtClean="0"/>
              <a:t>Classroom management practices</a:t>
            </a:r>
          </a:p>
          <a:p>
            <a:pPr eaLnBrk="1" hangingPunct="1">
              <a:lnSpc>
                <a:spcPct val="90000"/>
              </a:lnSpc>
              <a:defRPr/>
            </a:pPr>
            <a:r>
              <a:rPr lang="en-US" sz="2800" b="1" dirty="0" smtClean="0"/>
              <a:t>“Heath/Columbine/</a:t>
            </a:r>
            <a:r>
              <a:rPr lang="en-US" sz="2800" b="1" dirty="0" err="1" smtClean="0"/>
              <a:t>SandyHook</a:t>
            </a:r>
            <a:r>
              <a:rPr lang="en-US" sz="2800" b="1" dirty="0" smtClean="0"/>
              <a:t>” issues-lessons learned</a:t>
            </a:r>
          </a:p>
          <a:p>
            <a:pPr eaLnBrk="1" hangingPunct="1">
              <a:lnSpc>
                <a:spcPct val="90000"/>
              </a:lnSpc>
              <a:defRPr/>
            </a:pPr>
            <a:r>
              <a:rPr lang="en-US" sz="2800" b="1" dirty="0" smtClean="0"/>
              <a:t>Board Policies and Laws</a:t>
            </a:r>
          </a:p>
          <a:p>
            <a:pPr eaLnBrk="1" hangingPunct="1">
              <a:lnSpc>
                <a:spcPct val="90000"/>
              </a:lnSpc>
              <a:defRPr/>
            </a:pPr>
            <a:r>
              <a:rPr lang="en-US" sz="2800" b="1" dirty="0" smtClean="0"/>
              <a:t>Alternative Education</a:t>
            </a:r>
          </a:p>
          <a:p>
            <a:pPr eaLnBrk="1" hangingPunct="1">
              <a:lnSpc>
                <a:spcPct val="90000"/>
              </a:lnSpc>
              <a:defRPr/>
            </a:pPr>
            <a:r>
              <a:rPr lang="en-US" sz="2800" b="1" dirty="0" smtClean="0"/>
              <a:t>Persistently Dangerous Schools-NCLB</a:t>
            </a:r>
          </a:p>
          <a:p>
            <a:pPr eaLnBrk="1" hangingPunct="1">
              <a:lnSpc>
                <a:spcPct val="90000"/>
              </a:lnSpc>
              <a:defRPr/>
            </a:pPr>
            <a:endParaRPr lang="en-US" sz="2800" b="1" dirty="0" smtClean="0"/>
          </a:p>
        </p:txBody>
      </p:sp>
      <p:pic>
        <p:nvPicPr>
          <p:cNvPr id="22545" name="Picture 17" descr="boy computer"/>
          <p:cNvPicPr>
            <a:picLocks noGrp="1" noChangeAspect="1" noChangeArrowheads="1"/>
          </p:cNvPicPr>
          <p:nvPr>
            <p:ph sz="quarter" idx="2"/>
          </p:nvPr>
        </p:nvPicPr>
        <p:blipFill>
          <a:blip r:embed="rId3"/>
          <a:srcRect l="28847"/>
          <a:stretch>
            <a:fillRect/>
          </a:stretch>
        </p:blipFill>
        <p:spPr>
          <a:xfrm>
            <a:off x="5791200" y="1752600"/>
            <a:ext cx="2819400" cy="3783013"/>
          </a:xfrm>
          <a:ln>
            <a:solidFill>
              <a:srgbClr val="000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ppt_x</p:attrName>
                                        </p:attrNameLst>
                                      </p:cBhvr>
                                      <p:tavLst>
                                        <p:tav tm="0">
                                          <p:val>
                                            <p:strVal val="#ppt_x-.2"/>
                                          </p:val>
                                        </p:tav>
                                        <p:tav tm="100000">
                                          <p:val>
                                            <p:strVal val="#ppt_x"/>
                                          </p:val>
                                        </p:tav>
                                      </p:tavLst>
                                    </p:anim>
                                    <p:anim calcmode="lin" valueType="num">
                                      <p:cBhvr>
                                        <p:cTn id="8"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anim calcmode="lin" valueType="num">
                                      <p:cBhvr>
                                        <p:cTn id="15"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05"/>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25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4" presetClass="entr" presetSubtype="0" fill="hold" grpId="0"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visible"/>
                                      </p:to>
                                    </p:set>
                                    <p:animEffect transition="in" filter="fade">
                                      <p:cBhvr>
                                        <p:cTn id="23" dur="500"/>
                                        <p:tgtEl>
                                          <p:spTgt spid="22531">
                                            <p:txEl>
                                              <p:pRg st="1" end="1"/>
                                            </p:txEl>
                                          </p:spTgt>
                                        </p:tgtEl>
                                      </p:cBhvr>
                                    </p:animEffect>
                                    <p:anim calcmode="lin" valueType="num">
                                      <p:cBhvr>
                                        <p:cTn id="24"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25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4" presetClass="entr" presetSubtype="0" fill="hold" grpId="0" nodeType="clickEffect">
                                  <p:stCondLst>
                                    <p:cond delay="0"/>
                                  </p:stCondLst>
                                  <p:childTnLst>
                                    <p:set>
                                      <p:cBhvr>
                                        <p:cTn id="29" dur="1" fill="hold">
                                          <p:stCondLst>
                                            <p:cond delay="0"/>
                                          </p:stCondLst>
                                        </p:cTn>
                                        <p:tgtEl>
                                          <p:spTgt spid="22531">
                                            <p:txEl>
                                              <p:pRg st="2" end="2"/>
                                            </p:txEl>
                                          </p:spTgt>
                                        </p:tgtEl>
                                        <p:attrNameLst>
                                          <p:attrName>style.visibility</p:attrName>
                                        </p:attrNameLst>
                                      </p:cBhvr>
                                      <p:to>
                                        <p:strVal val="visible"/>
                                      </p:to>
                                    </p:set>
                                    <p:animEffect transition="in" filter="fade">
                                      <p:cBhvr>
                                        <p:cTn id="30" dur="500"/>
                                        <p:tgtEl>
                                          <p:spTgt spid="22531">
                                            <p:txEl>
                                              <p:pRg st="2" end="2"/>
                                            </p:txEl>
                                          </p:spTgt>
                                        </p:tgtEl>
                                      </p:cBhvr>
                                    </p:animEffect>
                                    <p:anim calcmode="lin" valueType="num">
                                      <p:cBhvr>
                                        <p:cTn id="31"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2253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4" presetClass="entr" presetSubtype="0" fill="hold" grpId="0" nodeType="clickEffect">
                                  <p:stCondLst>
                                    <p:cond delay="0"/>
                                  </p:stCondLst>
                                  <p:childTnLst>
                                    <p:set>
                                      <p:cBhvr>
                                        <p:cTn id="36" dur="1" fill="hold">
                                          <p:stCondLst>
                                            <p:cond delay="0"/>
                                          </p:stCondLst>
                                        </p:cTn>
                                        <p:tgtEl>
                                          <p:spTgt spid="22531">
                                            <p:txEl>
                                              <p:pRg st="3" end="3"/>
                                            </p:txEl>
                                          </p:spTgt>
                                        </p:tgtEl>
                                        <p:attrNameLst>
                                          <p:attrName>style.visibility</p:attrName>
                                        </p:attrNameLst>
                                      </p:cBhvr>
                                      <p:to>
                                        <p:strVal val="visible"/>
                                      </p:to>
                                    </p:set>
                                    <p:animEffect transition="in" filter="fade">
                                      <p:cBhvr>
                                        <p:cTn id="37" dur="500"/>
                                        <p:tgtEl>
                                          <p:spTgt spid="22531">
                                            <p:txEl>
                                              <p:pRg st="3" end="3"/>
                                            </p:txEl>
                                          </p:spTgt>
                                        </p:tgtEl>
                                      </p:cBhvr>
                                    </p:animEffect>
                                    <p:anim calcmode="lin" valueType="num">
                                      <p:cBhvr>
                                        <p:cTn id="38"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253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4" presetClass="entr" presetSubtype="0" fill="hold" grpId="0" nodeType="clickEffect">
                                  <p:stCondLst>
                                    <p:cond delay="0"/>
                                  </p:stCondLst>
                                  <p:childTnLst>
                                    <p:set>
                                      <p:cBhvr>
                                        <p:cTn id="43" dur="1" fill="hold">
                                          <p:stCondLst>
                                            <p:cond delay="0"/>
                                          </p:stCondLst>
                                        </p:cTn>
                                        <p:tgtEl>
                                          <p:spTgt spid="22531">
                                            <p:txEl>
                                              <p:pRg st="4" end="4"/>
                                            </p:txEl>
                                          </p:spTgt>
                                        </p:tgtEl>
                                        <p:attrNameLst>
                                          <p:attrName>style.visibility</p:attrName>
                                        </p:attrNameLst>
                                      </p:cBhvr>
                                      <p:to>
                                        <p:strVal val="visible"/>
                                      </p:to>
                                    </p:set>
                                    <p:animEffect transition="in" filter="fade">
                                      <p:cBhvr>
                                        <p:cTn id="44" dur="500"/>
                                        <p:tgtEl>
                                          <p:spTgt spid="22531">
                                            <p:txEl>
                                              <p:pRg st="4" end="4"/>
                                            </p:txEl>
                                          </p:spTgt>
                                        </p:tgtEl>
                                      </p:cBhvr>
                                    </p:animEffect>
                                    <p:anim calcmode="lin" valueType="num">
                                      <p:cBhvr>
                                        <p:cTn id="4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253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4" presetClass="entr" presetSubtype="0" fill="hold" grpId="0" nodeType="clickEffect">
                                  <p:stCondLst>
                                    <p:cond delay="0"/>
                                  </p:stCondLst>
                                  <p:childTnLst>
                                    <p:set>
                                      <p:cBhvr>
                                        <p:cTn id="50" dur="1" fill="hold">
                                          <p:stCondLst>
                                            <p:cond delay="0"/>
                                          </p:stCondLst>
                                        </p:cTn>
                                        <p:tgtEl>
                                          <p:spTgt spid="22531">
                                            <p:txEl>
                                              <p:pRg st="5" end="5"/>
                                            </p:txEl>
                                          </p:spTgt>
                                        </p:tgtEl>
                                        <p:attrNameLst>
                                          <p:attrName>style.visibility</p:attrName>
                                        </p:attrNameLst>
                                      </p:cBhvr>
                                      <p:to>
                                        <p:strVal val="visible"/>
                                      </p:to>
                                    </p:set>
                                    <p:animEffect transition="in" filter="fade">
                                      <p:cBhvr>
                                        <p:cTn id="51" dur="500"/>
                                        <p:tgtEl>
                                          <p:spTgt spid="22531">
                                            <p:txEl>
                                              <p:pRg st="5" end="5"/>
                                            </p:txEl>
                                          </p:spTgt>
                                        </p:tgtEl>
                                      </p:cBhvr>
                                    </p:animEffect>
                                    <p:anim calcmode="lin" valueType="num">
                                      <p:cBhvr>
                                        <p:cTn id="52"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2253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6"/>
          <p:cNvSpPr>
            <a:spLocks noGrp="1"/>
          </p:cNvSpPr>
          <p:nvPr>
            <p:ph type="ftr" sz="quarter" idx="11"/>
          </p:nvPr>
        </p:nvSpPr>
        <p:spPr>
          <a:noFill/>
        </p:spPr>
        <p:txBody>
          <a:bodyPr/>
          <a:lstStyle/>
          <a:p>
            <a:r>
              <a:rPr lang="en-US" smtClean="0"/>
              <a:t>Kentucky Center for School Safety</a:t>
            </a:r>
          </a:p>
        </p:txBody>
      </p:sp>
      <p:sp>
        <p:nvSpPr>
          <p:cNvPr id="23554" name="Rectangle 2"/>
          <p:cNvSpPr>
            <a:spLocks noGrp="1" noChangeArrowheads="1"/>
          </p:cNvSpPr>
          <p:nvPr>
            <p:ph type="title"/>
          </p:nvPr>
        </p:nvSpPr>
        <p:spPr/>
        <p:txBody>
          <a:bodyPr/>
          <a:lstStyle/>
          <a:p>
            <a:pPr eaLnBrk="1" hangingPunct="1">
              <a:defRPr/>
            </a:pPr>
            <a:r>
              <a:rPr lang="en-US" smtClean="0"/>
              <a:t>Are Schools Safe?</a:t>
            </a:r>
          </a:p>
        </p:txBody>
      </p:sp>
      <p:sp>
        <p:nvSpPr>
          <p:cNvPr id="23555" name="Rectangle 3"/>
          <p:cNvSpPr>
            <a:spLocks noGrp="1" noChangeArrowheads="1"/>
          </p:cNvSpPr>
          <p:nvPr>
            <p:ph type="body" sz="half" idx="1"/>
          </p:nvPr>
        </p:nvSpPr>
        <p:spPr>
          <a:xfrm>
            <a:off x="381000" y="1676400"/>
            <a:ext cx="4876800" cy="4114800"/>
          </a:xfrm>
        </p:spPr>
        <p:txBody>
          <a:bodyPr/>
          <a:lstStyle/>
          <a:p>
            <a:pPr eaLnBrk="1" hangingPunct="1">
              <a:defRPr/>
            </a:pPr>
            <a:r>
              <a:rPr lang="en-US" sz="2400" b="1" smtClean="0"/>
              <a:t>Most definitely! </a:t>
            </a:r>
          </a:p>
          <a:p>
            <a:pPr eaLnBrk="1" hangingPunct="1">
              <a:defRPr/>
            </a:pPr>
            <a:r>
              <a:rPr lang="en-US" sz="2400" b="1" smtClean="0"/>
              <a:t>Are schools perfectly safe? </a:t>
            </a:r>
          </a:p>
          <a:p>
            <a:pPr eaLnBrk="1" hangingPunct="1">
              <a:defRPr/>
            </a:pPr>
            <a:r>
              <a:rPr lang="en-US" sz="2400" b="1" smtClean="0"/>
              <a:t>No</a:t>
            </a:r>
          </a:p>
          <a:p>
            <a:pPr eaLnBrk="1" hangingPunct="1">
              <a:defRPr/>
            </a:pPr>
            <a:r>
              <a:rPr lang="en-US" sz="2400" b="1" smtClean="0"/>
              <a:t>However, statistically, schools remain the safest places in our society…why??? . . .</a:t>
            </a:r>
          </a:p>
          <a:p>
            <a:pPr eaLnBrk="1" hangingPunct="1">
              <a:defRPr/>
            </a:pPr>
            <a:r>
              <a:rPr lang="en-US" sz="2400" b="1" smtClean="0"/>
              <a:t>Because we have been trained to make them so.</a:t>
            </a:r>
          </a:p>
        </p:txBody>
      </p:sp>
      <p:pic>
        <p:nvPicPr>
          <p:cNvPr id="23556" name="Picture 4" descr="DSC01711"/>
          <p:cNvPicPr>
            <a:picLocks noGrp="1" noChangeAspect="1" noChangeArrowheads="1"/>
          </p:cNvPicPr>
          <p:nvPr>
            <p:ph sz="quarter" idx="2"/>
          </p:nvPr>
        </p:nvPicPr>
        <p:blipFill>
          <a:blip r:embed="rId3"/>
          <a:srcRect/>
          <a:stretch>
            <a:fillRect/>
          </a:stretch>
        </p:blipFill>
        <p:spPr>
          <a:xfrm>
            <a:off x="5943600" y="1676400"/>
            <a:ext cx="2476500" cy="1812925"/>
          </a:xfrm>
          <a:noFill/>
          <a:ln w="3175">
            <a:solidFill>
              <a:srgbClr val="000000"/>
            </a:solidFill>
          </a:ln>
        </p:spPr>
      </p:pic>
      <p:pic>
        <p:nvPicPr>
          <p:cNvPr id="23558" name="Picture 6" descr="glendtrio"/>
          <p:cNvPicPr>
            <a:picLocks noGrp="1" noChangeAspect="1" noChangeArrowheads="1"/>
          </p:cNvPicPr>
          <p:nvPr>
            <p:ph sz="quarter" idx="3"/>
          </p:nvPr>
        </p:nvPicPr>
        <p:blipFill>
          <a:blip r:embed="rId4"/>
          <a:srcRect/>
          <a:stretch>
            <a:fillRect/>
          </a:stretch>
        </p:blipFill>
        <p:spPr>
          <a:xfrm>
            <a:off x="6019800" y="3962400"/>
            <a:ext cx="2459038" cy="1844675"/>
          </a:xfrm>
          <a:noFill/>
          <a:ln w="6350">
            <a:solidFill>
              <a:srgbClr val="000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05"/>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4" presetClass="entr" presetSubtype="0" fill="hold" grpId="0" nodeType="click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Effect transition="in" filter="fade">
                                      <p:cBhvr>
                                        <p:cTn id="23" dur="500"/>
                                        <p:tgtEl>
                                          <p:spTgt spid="23555">
                                            <p:txEl>
                                              <p:pRg st="1" end="1"/>
                                            </p:txEl>
                                          </p:spTgt>
                                        </p:tgtEl>
                                      </p:cBhvr>
                                    </p:animEffect>
                                    <p:anim calcmode="lin" valueType="num">
                                      <p:cBhvr>
                                        <p:cTn id="24"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3555">
                                            <p:txEl>
                                              <p:pRg st="1" end="1"/>
                                            </p:txEl>
                                          </p:spTgt>
                                        </p:tgtEl>
                                        <p:attrNameLst>
                                          <p:attrName>ppt_y</p:attrName>
                                        </p:attrNameLst>
                                      </p:cBhvr>
                                      <p:tavLst>
                                        <p:tav tm="0">
                                          <p:val>
                                            <p:strVal val="#ppt_y+.05"/>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35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23555">
                                            <p:txEl>
                                              <p:pRg st="2" end="2"/>
                                            </p:txEl>
                                          </p:spTgt>
                                        </p:tgtEl>
                                        <p:attrNameLst>
                                          <p:attrName>style.visibility</p:attrName>
                                        </p:attrNameLst>
                                      </p:cBhvr>
                                      <p:to>
                                        <p:strVal val="visible"/>
                                      </p:to>
                                    </p:set>
                                    <p:animEffect transition="in" filter="fade">
                                      <p:cBhvr>
                                        <p:cTn id="32" dur="500"/>
                                        <p:tgtEl>
                                          <p:spTgt spid="23555">
                                            <p:txEl>
                                              <p:pRg st="2" end="2"/>
                                            </p:txEl>
                                          </p:spTgt>
                                        </p:tgtEl>
                                      </p:cBhvr>
                                    </p:animEffect>
                                    <p:anim calcmode="lin" valueType="num">
                                      <p:cBhvr>
                                        <p:cTn id="3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355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23555">
                                            <p:txEl>
                                              <p:pRg st="3" end="3"/>
                                            </p:txEl>
                                          </p:spTgt>
                                        </p:tgtEl>
                                        <p:attrNameLst>
                                          <p:attrName>style.visibility</p:attrName>
                                        </p:attrNameLst>
                                      </p:cBhvr>
                                      <p:to>
                                        <p:strVal val="visible"/>
                                      </p:to>
                                    </p:set>
                                    <p:animEffect transition="in" filter="fade">
                                      <p:cBhvr>
                                        <p:cTn id="39" dur="500"/>
                                        <p:tgtEl>
                                          <p:spTgt spid="23555">
                                            <p:txEl>
                                              <p:pRg st="3" end="3"/>
                                            </p:txEl>
                                          </p:spTgt>
                                        </p:tgtEl>
                                      </p:cBhvr>
                                    </p:animEffect>
                                    <p:anim calcmode="lin" valueType="num">
                                      <p:cBhvr>
                                        <p:cTn id="40"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2355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23555">
                                            <p:txEl>
                                              <p:pRg st="4" end="4"/>
                                            </p:txEl>
                                          </p:spTgt>
                                        </p:tgtEl>
                                        <p:attrNameLst>
                                          <p:attrName>style.visibility</p:attrName>
                                        </p:attrNameLst>
                                      </p:cBhvr>
                                      <p:to>
                                        <p:strVal val="visible"/>
                                      </p:to>
                                    </p:set>
                                    <p:animEffect transition="in" filter="fade">
                                      <p:cBhvr>
                                        <p:cTn id="46" dur="500"/>
                                        <p:tgtEl>
                                          <p:spTgt spid="23555">
                                            <p:txEl>
                                              <p:pRg st="4" end="4"/>
                                            </p:txEl>
                                          </p:spTgt>
                                        </p:tgtEl>
                                      </p:cBhvr>
                                    </p:animEffect>
                                    <p:anim calcmode="lin" valueType="num">
                                      <p:cBhvr>
                                        <p:cTn id="4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2355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33400" y="228600"/>
            <a:ext cx="8305800" cy="1219200"/>
          </a:xfrm>
        </p:spPr>
        <p:txBody>
          <a:bodyPr/>
          <a:lstStyle/>
          <a:p>
            <a:pPr eaLnBrk="1" hangingPunct="1">
              <a:defRPr/>
            </a:pPr>
            <a:r>
              <a:rPr lang="en-US" dirty="0" smtClean="0">
                <a:effectLst>
                  <a:outerShdw blurRad="38100" dist="38100" dir="2700000" algn="tl">
                    <a:srgbClr val="C0C0C0"/>
                  </a:outerShdw>
                </a:effectLst>
              </a:rPr>
              <a:t>Technical Services</a:t>
            </a:r>
          </a:p>
        </p:txBody>
      </p:sp>
      <p:sp>
        <p:nvSpPr>
          <p:cNvPr id="57347" name="Rectangle 3"/>
          <p:cNvSpPr>
            <a:spLocks noGrp="1" noChangeArrowheads="1"/>
          </p:cNvSpPr>
          <p:nvPr>
            <p:ph type="body" idx="4294967295"/>
          </p:nvPr>
        </p:nvSpPr>
        <p:spPr>
          <a:xfrm>
            <a:off x="0" y="1295400"/>
            <a:ext cx="9144000" cy="5029200"/>
          </a:xfrm>
        </p:spPr>
        <p:txBody>
          <a:bodyPr/>
          <a:lstStyle/>
          <a:p>
            <a:pPr eaLnBrk="1" hangingPunct="1">
              <a:lnSpc>
                <a:spcPct val="90000"/>
              </a:lnSpc>
              <a:defRPr/>
            </a:pPr>
            <a:r>
              <a:rPr lang="en-US" sz="2400" b="1" dirty="0" smtClean="0">
                <a:effectLst>
                  <a:outerShdw blurRad="38100" dist="38100" dir="2700000" algn="tl">
                    <a:srgbClr val="C0C0C0"/>
                  </a:outerShdw>
                </a:effectLst>
              </a:rPr>
              <a:t>KCSS has provided technical services in 4,366 different settings across the Commonwealth that have involved 228,000people</a:t>
            </a:r>
          </a:p>
          <a:p>
            <a:pPr eaLnBrk="1" hangingPunct="1">
              <a:lnSpc>
                <a:spcPct val="90000"/>
              </a:lnSpc>
              <a:defRPr/>
            </a:pPr>
            <a:r>
              <a:rPr lang="en-US" sz="2400" b="1" dirty="0" smtClean="0">
                <a:effectLst>
                  <a:outerShdw blurRad="38100" dist="38100" dir="2700000" algn="tl">
                    <a:srgbClr val="C0C0C0"/>
                  </a:outerShdw>
                </a:effectLst>
              </a:rPr>
              <a:t>Who are these receiving services:</a:t>
            </a:r>
          </a:p>
          <a:p>
            <a:pPr lvl="1" eaLnBrk="1" hangingPunct="1">
              <a:lnSpc>
                <a:spcPct val="90000"/>
              </a:lnSpc>
              <a:defRPr/>
            </a:pPr>
            <a:r>
              <a:rPr lang="en-US" sz="2000" b="1" dirty="0" smtClean="0">
                <a:effectLst>
                  <a:outerShdw blurRad="38100" dist="38100" dir="2700000" algn="tl">
                    <a:srgbClr val="C0C0C0"/>
                  </a:outerShdw>
                </a:effectLst>
              </a:rPr>
              <a:t>Teachers</a:t>
            </a:r>
          </a:p>
          <a:p>
            <a:pPr lvl="1" eaLnBrk="1" hangingPunct="1">
              <a:lnSpc>
                <a:spcPct val="90000"/>
              </a:lnSpc>
              <a:defRPr/>
            </a:pPr>
            <a:r>
              <a:rPr lang="en-US" sz="2000" b="1" dirty="0" smtClean="0">
                <a:effectLst>
                  <a:outerShdw blurRad="38100" dist="38100" dir="2700000" algn="tl">
                    <a:srgbClr val="C0C0C0"/>
                  </a:outerShdw>
                </a:effectLst>
              </a:rPr>
              <a:t>School administrators </a:t>
            </a:r>
          </a:p>
          <a:p>
            <a:pPr lvl="1" eaLnBrk="1" hangingPunct="1">
              <a:lnSpc>
                <a:spcPct val="90000"/>
              </a:lnSpc>
              <a:defRPr/>
            </a:pPr>
            <a:r>
              <a:rPr lang="en-US" sz="2000" b="1" dirty="0" smtClean="0">
                <a:effectLst>
                  <a:outerShdw blurRad="38100" dist="38100" dir="2700000" algn="tl">
                    <a:srgbClr val="C0C0C0"/>
                  </a:outerShdw>
                </a:effectLst>
              </a:rPr>
              <a:t>Board Members </a:t>
            </a:r>
          </a:p>
          <a:p>
            <a:pPr lvl="1" eaLnBrk="1" hangingPunct="1">
              <a:lnSpc>
                <a:spcPct val="90000"/>
              </a:lnSpc>
              <a:defRPr/>
            </a:pPr>
            <a:r>
              <a:rPr lang="en-US" sz="2000" b="1" dirty="0" smtClean="0">
                <a:effectLst>
                  <a:outerShdw blurRad="38100" dist="38100" dir="2700000" algn="tl">
                    <a:srgbClr val="C0C0C0"/>
                  </a:outerShdw>
                </a:effectLst>
              </a:rPr>
              <a:t>Parents </a:t>
            </a:r>
          </a:p>
          <a:p>
            <a:pPr lvl="1" eaLnBrk="1" hangingPunct="1">
              <a:lnSpc>
                <a:spcPct val="90000"/>
              </a:lnSpc>
              <a:defRPr/>
            </a:pPr>
            <a:r>
              <a:rPr lang="en-US" sz="2000" b="1" dirty="0" smtClean="0">
                <a:effectLst>
                  <a:outerShdw blurRad="38100" dist="38100" dir="2700000" algn="tl">
                    <a:srgbClr val="C0C0C0"/>
                  </a:outerShdw>
                </a:effectLst>
              </a:rPr>
              <a:t>University professors  </a:t>
            </a:r>
          </a:p>
          <a:p>
            <a:pPr lvl="1" eaLnBrk="1" hangingPunct="1">
              <a:lnSpc>
                <a:spcPct val="90000"/>
              </a:lnSpc>
              <a:defRPr/>
            </a:pPr>
            <a:r>
              <a:rPr lang="en-US" sz="2000" b="1" dirty="0" smtClean="0">
                <a:effectLst>
                  <a:outerShdw blurRad="38100" dist="38100" dir="2700000" algn="tl">
                    <a:srgbClr val="C0C0C0"/>
                  </a:outerShdw>
                </a:effectLst>
              </a:rPr>
              <a:t>First responders</a:t>
            </a:r>
          </a:p>
          <a:p>
            <a:pPr lvl="1" eaLnBrk="1" hangingPunct="1">
              <a:lnSpc>
                <a:spcPct val="90000"/>
              </a:lnSpc>
              <a:defRPr/>
            </a:pPr>
            <a:r>
              <a:rPr lang="en-US" sz="2000" b="1" dirty="0" smtClean="0">
                <a:effectLst>
                  <a:outerShdw blurRad="38100" dist="38100" dir="2700000" algn="tl">
                    <a:srgbClr val="C0C0C0"/>
                  </a:outerShdw>
                </a:effectLst>
              </a:rPr>
              <a:t>Bus drivers </a:t>
            </a:r>
          </a:p>
          <a:p>
            <a:pPr lvl="1" eaLnBrk="1" hangingPunct="1">
              <a:lnSpc>
                <a:spcPct val="90000"/>
              </a:lnSpc>
              <a:defRPr/>
            </a:pPr>
            <a:r>
              <a:rPr lang="en-US" sz="2000" b="1" dirty="0" smtClean="0">
                <a:effectLst>
                  <a:outerShdw blurRad="38100" dist="38100" dir="2700000" algn="tl">
                    <a:srgbClr val="C0C0C0"/>
                  </a:outerShdw>
                </a:effectLst>
              </a:rPr>
              <a:t>School Resource Officers </a:t>
            </a:r>
          </a:p>
          <a:p>
            <a:pPr lvl="1" eaLnBrk="1" hangingPunct="1">
              <a:lnSpc>
                <a:spcPct val="90000"/>
              </a:lnSpc>
              <a:defRPr/>
            </a:pPr>
            <a:r>
              <a:rPr lang="en-US" sz="2000" b="1" dirty="0" smtClean="0">
                <a:effectLst>
                  <a:outerShdw blurRad="38100" dist="38100" dir="2700000" algn="tl">
                    <a:srgbClr val="C0C0C0"/>
                  </a:outerShdw>
                </a:effectLst>
              </a:rPr>
              <a:t>Law enforcement and </a:t>
            </a:r>
          </a:p>
          <a:p>
            <a:pPr lvl="1" eaLnBrk="1" hangingPunct="1">
              <a:lnSpc>
                <a:spcPct val="90000"/>
              </a:lnSpc>
              <a:defRPr/>
            </a:pPr>
            <a:r>
              <a:rPr lang="en-US" sz="2000" b="1" dirty="0" smtClean="0">
                <a:effectLst>
                  <a:outerShdw blurRad="38100" dist="38100" dir="2700000" algn="tl">
                    <a:srgbClr val="C0C0C0"/>
                  </a:outerShdw>
                </a:effectLst>
              </a:rPr>
              <a:t>Other safety interested people</a:t>
            </a:r>
          </a:p>
          <a:p>
            <a:pPr eaLnBrk="1" hangingPunct="1">
              <a:lnSpc>
                <a:spcPct val="90000"/>
              </a:lnSpc>
              <a:defRPr/>
            </a:pPr>
            <a:endParaRPr lang="en-US" sz="2400" b="1" dirty="0" smtClean="0">
              <a:effectLst>
                <a:outerShdw blurRad="38100" dist="38100" dir="2700000" algn="tl">
                  <a:srgbClr val="C0C0C0"/>
                </a:outerShdw>
              </a:effectLst>
            </a:endParaRPr>
          </a:p>
        </p:txBody>
      </p:sp>
      <p:pic>
        <p:nvPicPr>
          <p:cNvPr id="4101" name="Picture 5" descr="j0301252"/>
          <p:cNvPicPr>
            <a:picLocks noChangeAspect="1" noChangeArrowheads="1"/>
          </p:cNvPicPr>
          <p:nvPr/>
        </p:nvPicPr>
        <p:blipFill>
          <a:blip r:embed="rId3"/>
          <a:srcRect/>
          <a:stretch>
            <a:fillRect/>
          </a:stretch>
        </p:blipFill>
        <p:spPr bwMode="auto">
          <a:xfrm>
            <a:off x="5486400" y="3429000"/>
            <a:ext cx="2135188" cy="18256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7346"/>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11" dur="500"/>
                                        <p:tgtEl>
                                          <p:spTgt spid="573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7347">
                                            <p:txEl>
                                              <p:pRg st="1" end="1"/>
                                            </p:txEl>
                                          </p:spTgt>
                                        </p:tgtEl>
                                        <p:attrNameLst>
                                          <p:attrName>style.visibility</p:attrName>
                                        </p:attrNameLst>
                                      </p:cBhvr>
                                      <p:to>
                                        <p:strVal val="visible"/>
                                      </p:to>
                                    </p:set>
                                    <p:anim calcmode="lin" valueType="num">
                                      <p:cBhvr additive="base">
                                        <p:cTn id="16" dur="10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5734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7347">
                                            <p:txEl>
                                              <p:pRg st="2" end="2"/>
                                            </p:txEl>
                                          </p:spTgt>
                                        </p:tgtEl>
                                        <p:attrNameLst>
                                          <p:attrName>style.visibility</p:attrName>
                                        </p:attrNameLst>
                                      </p:cBhvr>
                                      <p:to>
                                        <p:strVal val="visible"/>
                                      </p:to>
                                    </p:set>
                                    <p:anim calcmode="lin" valueType="num">
                                      <p:cBhvr additive="base">
                                        <p:cTn id="20" dur="10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5734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7347">
                                            <p:txEl>
                                              <p:pRg st="3" end="3"/>
                                            </p:txEl>
                                          </p:spTgt>
                                        </p:tgtEl>
                                        <p:attrNameLst>
                                          <p:attrName>style.visibility</p:attrName>
                                        </p:attrNameLst>
                                      </p:cBhvr>
                                      <p:to>
                                        <p:strVal val="visible"/>
                                      </p:to>
                                    </p:set>
                                    <p:anim calcmode="lin" valueType="num">
                                      <p:cBhvr additive="base">
                                        <p:cTn id="24" dur="10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5734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7347">
                                            <p:txEl>
                                              <p:pRg st="4" end="4"/>
                                            </p:txEl>
                                          </p:spTgt>
                                        </p:tgtEl>
                                        <p:attrNameLst>
                                          <p:attrName>style.visibility</p:attrName>
                                        </p:attrNameLst>
                                      </p:cBhvr>
                                      <p:to>
                                        <p:strVal val="visible"/>
                                      </p:to>
                                    </p:set>
                                    <p:anim calcmode="lin" valueType="num">
                                      <p:cBhvr additive="base">
                                        <p:cTn id="28" dur="10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57347">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 calcmode="lin" valueType="num">
                                      <p:cBhvr additive="base">
                                        <p:cTn id="32" dur="10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57347">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7347">
                                            <p:txEl>
                                              <p:pRg st="6" end="6"/>
                                            </p:txEl>
                                          </p:spTgt>
                                        </p:tgtEl>
                                        <p:attrNameLst>
                                          <p:attrName>style.visibility</p:attrName>
                                        </p:attrNameLst>
                                      </p:cBhvr>
                                      <p:to>
                                        <p:strVal val="visible"/>
                                      </p:to>
                                    </p:set>
                                    <p:anim calcmode="lin" valueType="num">
                                      <p:cBhvr additive="base">
                                        <p:cTn id="36" dur="10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57347">
                                            <p:txEl>
                                              <p:pRg st="6" end="6"/>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57347">
                                            <p:txEl>
                                              <p:pRg st="7" end="7"/>
                                            </p:txEl>
                                          </p:spTgt>
                                        </p:tgtEl>
                                        <p:attrNameLst>
                                          <p:attrName>style.visibility</p:attrName>
                                        </p:attrNameLst>
                                      </p:cBhvr>
                                      <p:to>
                                        <p:strVal val="visible"/>
                                      </p:to>
                                    </p:set>
                                    <p:anim calcmode="lin" valueType="num">
                                      <p:cBhvr additive="base">
                                        <p:cTn id="40" dur="10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57347">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7347">
                                            <p:txEl>
                                              <p:pRg st="8" end="8"/>
                                            </p:txEl>
                                          </p:spTgt>
                                        </p:tgtEl>
                                        <p:attrNameLst>
                                          <p:attrName>style.visibility</p:attrName>
                                        </p:attrNameLst>
                                      </p:cBhvr>
                                      <p:to>
                                        <p:strVal val="visible"/>
                                      </p:to>
                                    </p:set>
                                    <p:anim calcmode="lin" valueType="num">
                                      <p:cBhvr additive="base">
                                        <p:cTn id="44" dur="10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57347">
                                            <p:txEl>
                                              <p:pRg st="8" end="8"/>
                                            </p:txEl>
                                          </p:spTgt>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57347">
                                            <p:txEl>
                                              <p:pRg st="9" end="9"/>
                                            </p:txEl>
                                          </p:spTgt>
                                        </p:tgtEl>
                                        <p:attrNameLst>
                                          <p:attrName>style.visibility</p:attrName>
                                        </p:attrNameLst>
                                      </p:cBhvr>
                                      <p:to>
                                        <p:strVal val="visible"/>
                                      </p:to>
                                    </p:set>
                                    <p:anim calcmode="lin" valueType="num">
                                      <p:cBhvr additive="base">
                                        <p:cTn id="48" dur="1000" fill="hold"/>
                                        <p:tgtEl>
                                          <p:spTgt spid="57347">
                                            <p:txEl>
                                              <p:pRg st="9" end="9"/>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57347">
                                            <p:txEl>
                                              <p:pRg st="9" end="9"/>
                                            </p:txEl>
                                          </p:spTgt>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57347">
                                            <p:txEl>
                                              <p:pRg st="10" end="10"/>
                                            </p:txEl>
                                          </p:spTgt>
                                        </p:tgtEl>
                                        <p:attrNameLst>
                                          <p:attrName>style.visibility</p:attrName>
                                        </p:attrNameLst>
                                      </p:cBhvr>
                                      <p:to>
                                        <p:strVal val="visible"/>
                                      </p:to>
                                    </p:set>
                                    <p:anim calcmode="lin" valueType="num">
                                      <p:cBhvr additive="base">
                                        <p:cTn id="52" dur="10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57347">
                                            <p:txEl>
                                              <p:pRg st="10" end="10"/>
                                            </p:txEl>
                                          </p:spTgt>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57347">
                                            <p:txEl>
                                              <p:pRg st="11" end="11"/>
                                            </p:txEl>
                                          </p:spTgt>
                                        </p:tgtEl>
                                        <p:attrNameLst>
                                          <p:attrName>style.visibility</p:attrName>
                                        </p:attrNameLst>
                                      </p:cBhvr>
                                      <p:to>
                                        <p:strVal val="visible"/>
                                      </p:to>
                                    </p:set>
                                    <p:anim calcmode="lin" valueType="num">
                                      <p:cBhvr additive="base">
                                        <p:cTn id="56" dur="1000" fill="hold"/>
                                        <p:tgtEl>
                                          <p:spTgt spid="57347">
                                            <p:txEl>
                                              <p:pRg st="11" end="11"/>
                                            </p:txEl>
                                          </p:spTgt>
                                        </p:tgtEl>
                                        <p:attrNameLst>
                                          <p:attrName>ppt_x</p:attrName>
                                        </p:attrNameLst>
                                      </p:cBhvr>
                                      <p:tavLst>
                                        <p:tav tm="0">
                                          <p:val>
                                            <p:strVal val="0-#ppt_w/2"/>
                                          </p:val>
                                        </p:tav>
                                        <p:tav tm="100000">
                                          <p:val>
                                            <p:strVal val="#ppt_x"/>
                                          </p:val>
                                        </p:tav>
                                      </p:tavLst>
                                    </p:anim>
                                    <p:anim calcmode="lin" valueType="num">
                                      <p:cBhvr additive="base">
                                        <p:cTn id="57" dur="1000" fill="hold"/>
                                        <p:tgtEl>
                                          <p:spTgt spid="57347">
                                            <p:txEl>
                                              <p:pRg st="11" end="11"/>
                                            </p:txEl>
                                          </p:spTgt>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1" presetClass="entr" presetSubtype="0" fill="hold" nodeType="afterEffect">
                                  <p:stCondLst>
                                    <p:cond delay="0"/>
                                  </p:stCondLst>
                                  <p:childTnLst>
                                    <p:set>
                                      <p:cBhvr>
                                        <p:cTn id="6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6" name="Picture 6" descr="MCj04398240000[1]"/>
          <p:cNvPicPr>
            <a:picLocks noChangeAspect="1" noChangeArrowheads="1"/>
          </p:cNvPicPr>
          <p:nvPr/>
        </p:nvPicPr>
        <p:blipFill>
          <a:blip r:embed="rId3"/>
          <a:srcRect/>
          <a:stretch>
            <a:fillRect/>
          </a:stretch>
        </p:blipFill>
        <p:spPr bwMode="auto">
          <a:xfrm>
            <a:off x="6705600" y="1981200"/>
            <a:ext cx="2438400" cy="3124200"/>
          </a:xfrm>
          <a:prstGeom prst="rect">
            <a:avLst/>
          </a:prstGeom>
          <a:noFill/>
          <a:ln w="9525">
            <a:noFill/>
            <a:miter lim="800000"/>
            <a:headEnd/>
            <a:tailEnd/>
          </a:ln>
        </p:spPr>
      </p:pic>
      <p:sp>
        <p:nvSpPr>
          <p:cNvPr id="57346" name="Rectangle 2"/>
          <p:cNvSpPr>
            <a:spLocks noGrp="1" noChangeArrowheads="1"/>
          </p:cNvSpPr>
          <p:nvPr>
            <p:ph type="title" idx="4294967295"/>
          </p:nvPr>
        </p:nvSpPr>
        <p:spPr/>
        <p:txBody>
          <a:bodyPr/>
          <a:lstStyle/>
          <a:p>
            <a:pPr eaLnBrk="1" hangingPunct="1">
              <a:defRPr/>
            </a:pPr>
            <a:r>
              <a:rPr lang="en-US" smtClean="0">
                <a:effectLst>
                  <a:outerShdw blurRad="38100" dist="38100" dir="2700000" algn="tl">
                    <a:srgbClr val="C0C0C0"/>
                  </a:outerShdw>
                </a:effectLst>
              </a:rPr>
              <a:t>Trainings</a:t>
            </a:r>
          </a:p>
        </p:txBody>
      </p:sp>
      <p:sp>
        <p:nvSpPr>
          <p:cNvPr id="57347" name="Rectangle 3"/>
          <p:cNvSpPr>
            <a:spLocks noGrp="1" noChangeArrowheads="1"/>
          </p:cNvSpPr>
          <p:nvPr>
            <p:ph type="body" idx="4294967295"/>
          </p:nvPr>
        </p:nvSpPr>
        <p:spPr>
          <a:xfrm>
            <a:off x="533400" y="1371600"/>
            <a:ext cx="8305800" cy="5029200"/>
          </a:xfrm>
        </p:spPr>
        <p:txBody>
          <a:bodyPr/>
          <a:lstStyle/>
          <a:p>
            <a:pPr eaLnBrk="1" hangingPunct="1">
              <a:lnSpc>
                <a:spcPct val="80000"/>
              </a:lnSpc>
              <a:defRPr/>
            </a:pPr>
            <a:r>
              <a:rPr lang="en-US" sz="2000" b="1" dirty="0" smtClean="0">
                <a:effectLst>
                  <a:outerShdw blurRad="38100" dist="38100" dir="2700000" algn="tl">
                    <a:srgbClr val="C0C0C0"/>
                  </a:outerShdw>
                </a:effectLst>
              </a:rPr>
              <a:t>KCSS has conducted 284 statewide trainings involving 28/000+ participants, with topics such as:</a:t>
            </a:r>
          </a:p>
          <a:p>
            <a:pPr lvl="1" eaLnBrk="1" hangingPunct="1">
              <a:lnSpc>
                <a:spcPct val="80000"/>
              </a:lnSpc>
              <a:buFontTx/>
              <a:buNone/>
              <a:defRPr/>
            </a:pPr>
            <a:endParaRPr lang="en-US" sz="1800" b="1" dirty="0" smtClean="0">
              <a:effectLst>
                <a:outerShdw blurRad="38100" dist="38100" dir="2700000" algn="tl">
                  <a:srgbClr val="C0C0C0"/>
                </a:outerShdw>
              </a:effectLst>
            </a:endParaRPr>
          </a:p>
          <a:p>
            <a:pPr lvl="1" eaLnBrk="1" hangingPunct="1">
              <a:lnSpc>
                <a:spcPct val="80000"/>
              </a:lnSpc>
              <a:defRPr/>
            </a:pPr>
            <a:r>
              <a:rPr lang="en-US" sz="2000" b="1" dirty="0" smtClean="0">
                <a:effectLst>
                  <a:outerShdw blurRad="38100" dist="38100" dir="2700000" algn="tl">
                    <a:srgbClr val="C0C0C0"/>
                  </a:outerShdw>
                </a:effectLst>
              </a:rPr>
              <a:t>Emergency Preparedness (SB8/HB354)</a:t>
            </a:r>
          </a:p>
          <a:p>
            <a:pPr lvl="1" eaLnBrk="1" hangingPunct="1">
              <a:lnSpc>
                <a:spcPct val="80000"/>
              </a:lnSpc>
              <a:defRPr/>
            </a:pPr>
            <a:r>
              <a:rPr lang="en-US" sz="2000" b="1" dirty="0" smtClean="0">
                <a:effectLst>
                  <a:outerShdw blurRad="38100" dist="38100" dir="2700000" algn="tl">
                    <a:srgbClr val="C0C0C0"/>
                  </a:outerShdw>
                </a:effectLst>
              </a:rPr>
              <a:t>Crisis Management </a:t>
            </a:r>
          </a:p>
          <a:p>
            <a:pPr lvl="1" eaLnBrk="1" hangingPunct="1">
              <a:lnSpc>
                <a:spcPct val="80000"/>
              </a:lnSpc>
              <a:defRPr/>
            </a:pPr>
            <a:r>
              <a:rPr lang="en-US" sz="2000" b="1" dirty="0" smtClean="0">
                <a:effectLst>
                  <a:outerShdw blurRad="38100" dist="38100" dir="2700000" algn="tl">
                    <a:srgbClr val="C0C0C0"/>
                  </a:outerShdw>
                </a:effectLst>
              </a:rPr>
              <a:t>Threat Assessment</a:t>
            </a:r>
          </a:p>
          <a:p>
            <a:pPr lvl="1" eaLnBrk="1" hangingPunct="1">
              <a:lnSpc>
                <a:spcPct val="80000"/>
              </a:lnSpc>
              <a:defRPr/>
            </a:pPr>
            <a:r>
              <a:rPr lang="en-US" sz="2000" b="1" dirty="0" smtClean="0">
                <a:effectLst>
                  <a:outerShdw blurRad="38100" dist="38100" dir="2700000" algn="tl">
                    <a:srgbClr val="C0C0C0"/>
                  </a:outerShdw>
                </a:effectLst>
              </a:rPr>
              <a:t>Anti-Bullying (HB91 implementation)</a:t>
            </a:r>
          </a:p>
          <a:p>
            <a:pPr lvl="1" eaLnBrk="1" hangingPunct="1">
              <a:lnSpc>
                <a:spcPct val="80000"/>
              </a:lnSpc>
              <a:defRPr/>
            </a:pPr>
            <a:r>
              <a:rPr lang="en-US" sz="2000" b="1" dirty="0" smtClean="0">
                <a:effectLst>
                  <a:outerShdw blurRad="38100" dist="38100" dir="2700000" algn="tl">
                    <a:srgbClr val="C0C0C0"/>
                  </a:outerShdw>
                </a:effectLst>
              </a:rPr>
              <a:t>Bus Driver Safety</a:t>
            </a:r>
          </a:p>
          <a:p>
            <a:pPr lvl="1" eaLnBrk="1" hangingPunct="1">
              <a:lnSpc>
                <a:spcPct val="80000"/>
              </a:lnSpc>
              <a:defRPr/>
            </a:pPr>
            <a:r>
              <a:rPr lang="en-US" sz="2000" b="1" dirty="0" smtClean="0">
                <a:effectLst>
                  <a:outerShdw blurRad="38100" dist="38100" dir="2700000" algn="tl">
                    <a:srgbClr val="C0C0C0"/>
                  </a:outerShdw>
                </a:effectLst>
              </a:rPr>
              <a:t>Pandemic Flu (currently H1N1)</a:t>
            </a:r>
          </a:p>
          <a:p>
            <a:pPr lvl="1" eaLnBrk="1" hangingPunct="1">
              <a:lnSpc>
                <a:spcPct val="80000"/>
              </a:lnSpc>
              <a:defRPr/>
            </a:pPr>
            <a:r>
              <a:rPr lang="en-US" sz="2000" b="1" dirty="0" smtClean="0">
                <a:effectLst>
                  <a:outerShdw blurRad="38100" dist="38100" dir="2700000" algn="tl">
                    <a:srgbClr val="C0C0C0"/>
                  </a:outerShdw>
                </a:effectLst>
              </a:rPr>
              <a:t>Conflict Resolution</a:t>
            </a:r>
          </a:p>
          <a:p>
            <a:pPr lvl="1" eaLnBrk="1" hangingPunct="1">
              <a:lnSpc>
                <a:spcPct val="80000"/>
              </a:lnSpc>
              <a:defRPr/>
            </a:pPr>
            <a:r>
              <a:rPr lang="en-US" sz="2000" b="1" dirty="0" smtClean="0">
                <a:effectLst>
                  <a:outerShdw blurRad="38100" dist="38100" dir="2700000" algn="tl">
                    <a:srgbClr val="C0C0C0"/>
                  </a:outerShdw>
                </a:effectLst>
              </a:rPr>
              <a:t>Cyber-Bullying</a:t>
            </a:r>
          </a:p>
          <a:p>
            <a:pPr lvl="1" eaLnBrk="1" hangingPunct="1">
              <a:lnSpc>
                <a:spcPct val="80000"/>
              </a:lnSpc>
              <a:defRPr/>
            </a:pPr>
            <a:r>
              <a:rPr lang="en-US" sz="2000" b="1" dirty="0" smtClean="0">
                <a:effectLst>
                  <a:outerShdw blurRad="38100" dist="38100" dir="2700000" algn="tl">
                    <a:srgbClr val="C0C0C0"/>
                  </a:outerShdw>
                </a:effectLst>
              </a:rPr>
              <a:t>Dealing with  Aggressive Parents in School Settings</a:t>
            </a:r>
          </a:p>
          <a:p>
            <a:pPr lvl="1" eaLnBrk="1" hangingPunct="1">
              <a:lnSpc>
                <a:spcPct val="80000"/>
              </a:lnSpc>
              <a:defRPr/>
            </a:pPr>
            <a:r>
              <a:rPr lang="en-US" sz="2000" b="1" dirty="0" smtClean="0">
                <a:effectLst>
                  <a:outerShdw blurRad="38100" dist="38100" dir="2700000" algn="tl">
                    <a:srgbClr val="C0C0C0"/>
                  </a:outerShdw>
                </a:effectLst>
              </a:rPr>
              <a:t>Violence Prevention Curriculum</a:t>
            </a:r>
          </a:p>
          <a:p>
            <a:pPr lvl="1" eaLnBrk="1" hangingPunct="1">
              <a:lnSpc>
                <a:spcPct val="80000"/>
              </a:lnSpc>
              <a:defRPr/>
            </a:pPr>
            <a:r>
              <a:rPr lang="en-US" sz="2000" b="1" dirty="0" smtClean="0">
                <a:effectLst>
                  <a:outerShdw blurRad="38100" dist="38100" dir="2700000" algn="tl">
                    <a:srgbClr val="C0C0C0"/>
                  </a:outerShdw>
                </a:effectLst>
              </a:rPr>
              <a:t>Classroom/School-wide Management Systems</a:t>
            </a:r>
          </a:p>
          <a:p>
            <a:pPr lvl="1" eaLnBrk="1" hangingPunct="1">
              <a:lnSpc>
                <a:spcPct val="80000"/>
              </a:lnSpc>
              <a:defRPr/>
            </a:pPr>
            <a:r>
              <a:rPr lang="en-US" sz="2000" b="1" dirty="0" smtClean="0">
                <a:effectLst>
                  <a:outerShdw blurRad="38100" dist="38100" dir="2700000" algn="tl">
                    <a:srgbClr val="C0C0C0"/>
                  </a:outerShdw>
                </a:effectLst>
              </a:rPr>
              <a:t>And various others</a:t>
            </a:r>
          </a:p>
          <a:p>
            <a:pPr eaLnBrk="1" hangingPunct="1">
              <a:lnSpc>
                <a:spcPct val="80000"/>
              </a:lnSpc>
              <a:defRPr/>
            </a:pPr>
            <a:endParaRPr lang="en-US" sz="2000" b="1" dirty="0" smtClean="0">
              <a:effectLst>
                <a:outerShdw blurRad="38100" dist="38100" dir="2700000" algn="tl">
                  <a:srgbClr val="C0C0C0"/>
                </a:outerShdw>
              </a:effectLst>
            </a:endParaRPr>
          </a:p>
          <a:p>
            <a:pPr eaLnBrk="1" hangingPunct="1">
              <a:lnSpc>
                <a:spcPct val="80000"/>
              </a:lnSpc>
              <a:defRPr/>
            </a:pPr>
            <a:endParaRPr lang="en-US" sz="2000" b="1" dirty="0" smtClean="0">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7346"/>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 calcmode="lin" valueType="num">
                                      <p:cBhvr>
                                        <p:cTn id="11"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57347">
                                            <p:txEl>
                                              <p:pRg st="0" end="0"/>
                                            </p:txEl>
                                          </p:spTgt>
                                        </p:tgtEl>
                                      </p:cBhvr>
                                    </p:animEffec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7347">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57347">
                                            <p:txEl>
                                              <p:pRg st="3" end="3"/>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50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500"/>
                                  </p:stCondLst>
                                  <p:childTnLst>
                                    <p:set>
                                      <p:cBhvr>
                                        <p:cTn id="25" dur="1" fill="hold">
                                          <p:stCondLst>
                                            <p:cond delay="0"/>
                                          </p:stCondLst>
                                        </p:cTn>
                                        <p:tgtEl>
                                          <p:spTgt spid="57347">
                                            <p:txEl>
                                              <p:pRg st="5" end="5"/>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500"/>
                                  </p:stCondLst>
                                  <p:childTnLst>
                                    <p:set>
                                      <p:cBhvr>
                                        <p:cTn id="28" dur="1" fill="hold">
                                          <p:stCondLst>
                                            <p:cond delay="0"/>
                                          </p:stCondLst>
                                        </p:cTn>
                                        <p:tgtEl>
                                          <p:spTgt spid="57347">
                                            <p:txEl>
                                              <p:pRg st="6" end="6"/>
                                            </p:tx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500"/>
                                  </p:stCondLst>
                                  <p:childTnLst>
                                    <p:set>
                                      <p:cBhvr>
                                        <p:cTn id="31" dur="1" fill="hold">
                                          <p:stCondLst>
                                            <p:cond delay="0"/>
                                          </p:stCondLst>
                                        </p:cTn>
                                        <p:tgtEl>
                                          <p:spTgt spid="57347">
                                            <p:txEl>
                                              <p:pRg st="7" end="7"/>
                                            </p:txEl>
                                          </p:spTgt>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nodeType="afterEffect">
                                  <p:stCondLst>
                                    <p:cond delay="500"/>
                                  </p:stCondLst>
                                  <p:childTnLst>
                                    <p:set>
                                      <p:cBhvr>
                                        <p:cTn id="34" dur="1" fill="hold">
                                          <p:stCondLst>
                                            <p:cond delay="0"/>
                                          </p:stCondLst>
                                        </p:cTn>
                                        <p:tgtEl>
                                          <p:spTgt spid="57347">
                                            <p:txEl>
                                              <p:pRg st="8" end="8"/>
                                            </p:txEl>
                                          </p:spTgt>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nodeType="afterEffect">
                                  <p:stCondLst>
                                    <p:cond delay="500"/>
                                  </p:stCondLst>
                                  <p:childTnLst>
                                    <p:set>
                                      <p:cBhvr>
                                        <p:cTn id="37" dur="1" fill="hold">
                                          <p:stCondLst>
                                            <p:cond delay="0"/>
                                          </p:stCondLst>
                                        </p:cTn>
                                        <p:tgtEl>
                                          <p:spTgt spid="57347">
                                            <p:txEl>
                                              <p:pRg st="9" end="9"/>
                                            </p:txEl>
                                          </p:spTgt>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nodeType="afterEffect">
                                  <p:stCondLst>
                                    <p:cond delay="500"/>
                                  </p:stCondLst>
                                  <p:childTnLst>
                                    <p:set>
                                      <p:cBhvr>
                                        <p:cTn id="40" dur="1" fill="hold">
                                          <p:stCondLst>
                                            <p:cond delay="0"/>
                                          </p:stCondLst>
                                        </p:cTn>
                                        <p:tgtEl>
                                          <p:spTgt spid="57347">
                                            <p:txEl>
                                              <p:pRg st="10" end="10"/>
                                            </p:txEl>
                                          </p:spTgt>
                                        </p:tgtEl>
                                        <p:attrNameLst>
                                          <p:attrName>style.visibility</p:attrName>
                                        </p:attrNameLst>
                                      </p:cBhvr>
                                      <p:to>
                                        <p:strVal val="visible"/>
                                      </p:to>
                                    </p:set>
                                  </p:childTnLst>
                                </p:cTn>
                              </p:par>
                            </p:childTnLst>
                          </p:cTn>
                        </p:par>
                        <p:par>
                          <p:cTn id="41" fill="hold">
                            <p:stCondLst>
                              <p:cond delay="5500"/>
                            </p:stCondLst>
                            <p:childTnLst>
                              <p:par>
                                <p:cTn id="42" presetID="1" presetClass="entr" presetSubtype="0" fill="hold" nodeType="afterEffect">
                                  <p:stCondLst>
                                    <p:cond delay="500"/>
                                  </p:stCondLst>
                                  <p:childTnLst>
                                    <p:set>
                                      <p:cBhvr>
                                        <p:cTn id="43" dur="1" fill="hold">
                                          <p:stCondLst>
                                            <p:cond delay="0"/>
                                          </p:stCondLst>
                                        </p:cTn>
                                        <p:tgtEl>
                                          <p:spTgt spid="57347">
                                            <p:txEl>
                                              <p:pRg st="11" end="11"/>
                                            </p:txEl>
                                          </p:spTgt>
                                        </p:tgtEl>
                                        <p:attrNameLst>
                                          <p:attrName>style.visibility</p:attrName>
                                        </p:attrNameLst>
                                      </p:cBhvr>
                                      <p:to>
                                        <p:strVal val="visible"/>
                                      </p:to>
                                    </p:set>
                                  </p:childTnLst>
                                </p:cTn>
                              </p:par>
                            </p:childTnLst>
                          </p:cTn>
                        </p:par>
                        <p:par>
                          <p:cTn id="44" fill="hold">
                            <p:stCondLst>
                              <p:cond delay="6000"/>
                            </p:stCondLst>
                            <p:childTnLst>
                              <p:par>
                                <p:cTn id="45" presetID="1" presetClass="entr" presetSubtype="0" fill="hold" nodeType="afterEffect">
                                  <p:stCondLst>
                                    <p:cond delay="500"/>
                                  </p:stCondLst>
                                  <p:childTnLst>
                                    <p:set>
                                      <p:cBhvr>
                                        <p:cTn id="46" dur="1" fill="hold">
                                          <p:stCondLst>
                                            <p:cond delay="0"/>
                                          </p:stCondLst>
                                        </p:cTn>
                                        <p:tgtEl>
                                          <p:spTgt spid="57347">
                                            <p:txEl>
                                              <p:pRg st="12" end="12"/>
                                            </p:txEl>
                                          </p:spTgt>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500"/>
                                  </p:stCondLst>
                                  <p:childTnLst>
                                    <p:set>
                                      <p:cBhvr>
                                        <p:cTn id="49" dur="1" fill="hold">
                                          <p:stCondLst>
                                            <p:cond delay="0"/>
                                          </p:stCondLst>
                                        </p:cTn>
                                        <p:tgtEl>
                                          <p:spTgt spid="57347">
                                            <p:txEl>
                                              <p:pRg st="13" end="13"/>
                                            </p:txEl>
                                          </p:spTgt>
                                        </p:tgtEl>
                                        <p:attrNameLst>
                                          <p:attrName>style.visibility</p:attrName>
                                        </p:attrNameLst>
                                      </p:cBhvr>
                                      <p:to>
                                        <p:strVal val="visible"/>
                                      </p:to>
                                    </p:set>
                                  </p:childTnLst>
                                </p:cTn>
                              </p:par>
                            </p:childTnLst>
                          </p:cTn>
                        </p:par>
                        <p:par>
                          <p:cTn id="50" fill="hold">
                            <p:stCondLst>
                              <p:cond delay="7000"/>
                            </p:stCondLst>
                            <p:childTnLst>
                              <p:par>
                                <p:cTn id="51" presetID="1" presetClass="entr" presetSubtype="0" fill="hold" nodeType="afterEffect">
                                  <p:stCondLst>
                                    <p:cond delay="500"/>
                                  </p:stCondLst>
                                  <p:childTnLst>
                                    <p:set>
                                      <p:cBhvr>
                                        <p:cTn id="52"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that we face in Kentucky</a:t>
            </a:r>
            <a:endParaRPr lang="en-US" dirty="0"/>
          </a:p>
        </p:txBody>
      </p:sp>
      <p:sp>
        <p:nvSpPr>
          <p:cNvPr id="3" name="Content Placeholder 2"/>
          <p:cNvSpPr>
            <a:spLocks noGrp="1"/>
          </p:cNvSpPr>
          <p:nvPr>
            <p:ph idx="1"/>
          </p:nvPr>
        </p:nvSpPr>
        <p:spPr/>
        <p:txBody>
          <a:bodyPr/>
          <a:lstStyle/>
          <a:p>
            <a:pPr marL="0" indent="0">
              <a:buNone/>
            </a:pPr>
            <a:r>
              <a:rPr lang="en-US" sz="9600" b="1" i="1" dirty="0" smtClean="0">
                <a:solidFill>
                  <a:srgbClr val="FF0000"/>
                </a:solidFill>
              </a:rPr>
              <a:t>     Bullying</a:t>
            </a:r>
            <a:endParaRPr lang="en-US" sz="9600" b="1" i="1"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Kentucky Center for School Safety</a:t>
            </a:r>
            <a:endParaRPr lang="en-US"/>
          </a:p>
        </p:txBody>
      </p:sp>
    </p:spTree>
    <p:extLst>
      <p:ext uri="{BB962C8B-B14F-4D97-AF65-F5344CB8AC3E}">
        <p14:creationId xmlns:p14="http://schemas.microsoft.com/office/powerpoint/2010/main" val="38501302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0"/>
              </a:spcBef>
              <a:buFontTx/>
              <a:buNone/>
            </a:pPr>
            <a:r>
              <a:rPr lang="en-US" altLang="en-US" sz="1600" smtClean="0">
                <a:solidFill>
                  <a:srgbClr val="FFFF00"/>
                </a:solidFill>
                <a:latin typeface="Bradley Hand ITC" pitchFamily="66" charset="0"/>
              </a:rPr>
              <a:t>Kentucky Center for School Safety</a:t>
            </a:r>
          </a:p>
        </p:txBody>
      </p:sp>
      <p:sp>
        <p:nvSpPr>
          <p:cNvPr id="254978" name="Rectangle 2"/>
          <p:cNvSpPr>
            <a:spLocks noGrp="1" noChangeArrowheads="1"/>
          </p:cNvSpPr>
          <p:nvPr>
            <p:ph type="body" idx="1"/>
          </p:nvPr>
        </p:nvSpPr>
        <p:spPr/>
        <p:txBody>
          <a:bodyPr/>
          <a:lstStyle/>
          <a:p>
            <a:pPr eaLnBrk="1" hangingPunct="1">
              <a:defRPr/>
            </a:pPr>
            <a:r>
              <a:rPr lang="en-US" b="1" smtClean="0"/>
              <a:t>At least 160,000 students skip classes each school day because they fear physical harm.</a:t>
            </a:r>
          </a:p>
        </p:txBody>
      </p:sp>
      <p:sp>
        <p:nvSpPr>
          <p:cNvPr id="6148" name="Text Box 3"/>
          <p:cNvSpPr txBox="1">
            <a:spLocks noChangeArrowheads="1"/>
          </p:cNvSpPr>
          <p:nvPr/>
        </p:nvSpPr>
        <p:spPr bwMode="auto">
          <a:xfrm>
            <a:off x="1676400" y="4343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50000"/>
              </a:spcBef>
              <a:buFontTx/>
              <a:buNone/>
            </a:pPr>
            <a:r>
              <a:rPr lang="en-US" altLang="en-US" sz="2400" smtClean="0">
                <a:solidFill>
                  <a:srgbClr val="000000"/>
                </a:solidFill>
                <a:latin typeface="Times New Roman" pitchFamily="18" charset="0"/>
                <a:cs typeface="Arial" charset="0"/>
              </a:rPr>
              <a:t>(National Education Association)</a:t>
            </a:r>
          </a:p>
        </p:txBody>
      </p:sp>
      <p:pic>
        <p:nvPicPr>
          <p:cNvPr id="6149" name="Picture 10" descr="http://www.ohsu.edu/childsafety/images/adults/school_viol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2098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920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Bullying in Kentucky Schools </a:t>
            </a:r>
            <a:endParaRPr lang="en-US" dirty="0"/>
          </a:p>
        </p:txBody>
      </p:sp>
      <p:sp>
        <p:nvSpPr>
          <p:cNvPr id="3" name="Content Placeholder 2"/>
          <p:cNvSpPr>
            <a:spLocks noGrp="1"/>
          </p:cNvSpPr>
          <p:nvPr>
            <p:ph idx="1"/>
          </p:nvPr>
        </p:nvSpPr>
        <p:spPr/>
        <p:txBody>
          <a:bodyPr/>
          <a:lstStyle/>
          <a:p>
            <a:pPr>
              <a:defRPr/>
            </a:pPr>
            <a:r>
              <a:rPr lang="en-US" dirty="0" smtClean="0"/>
              <a:t>There were 20,172* incidents of harassment and/or bullying in Kentucky Schools during the 2013-14 school year… or 4 incidents every minute.</a:t>
            </a:r>
          </a:p>
          <a:p>
            <a:pPr>
              <a:defRPr/>
            </a:pPr>
            <a:endParaRPr lang="en-US" dirty="0"/>
          </a:p>
          <a:p>
            <a:pPr>
              <a:defRPr/>
            </a:pPr>
            <a:endParaRPr lang="en-US" dirty="0" smtClean="0"/>
          </a:p>
          <a:p>
            <a:pPr marL="0" indent="0">
              <a:buFontTx/>
              <a:buNone/>
              <a:defRPr/>
            </a:pPr>
            <a:r>
              <a:rPr lang="en-US" dirty="0" smtClean="0"/>
              <a:t>*</a:t>
            </a:r>
            <a:r>
              <a:rPr lang="en-US" sz="2000" dirty="0" smtClean="0"/>
              <a:t>KDE-Kentucky School Report Card</a:t>
            </a:r>
            <a:endParaRPr lang="en-US" dirty="0"/>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0"/>
              </a:spcBef>
              <a:buFontTx/>
              <a:buNone/>
            </a:pPr>
            <a:r>
              <a:rPr lang="en-US" altLang="en-US" sz="1600" smtClean="0">
                <a:solidFill>
                  <a:srgbClr val="FFFF00"/>
                </a:solidFill>
                <a:latin typeface="Bradley Hand ITC" pitchFamily="66" charset="0"/>
              </a:rPr>
              <a:t>Kentucky Center for School Safety</a:t>
            </a:r>
          </a:p>
        </p:txBody>
      </p:sp>
    </p:spTree>
    <p:extLst>
      <p:ext uri="{BB962C8B-B14F-4D97-AF65-F5344CB8AC3E}">
        <p14:creationId xmlns:p14="http://schemas.microsoft.com/office/powerpoint/2010/main" val="13096488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0"/>
              </a:spcBef>
              <a:buFontTx/>
              <a:buNone/>
            </a:pPr>
            <a:r>
              <a:rPr lang="en-US" altLang="en-US" sz="1600" smtClean="0">
                <a:solidFill>
                  <a:srgbClr val="FFFF00"/>
                </a:solidFill>
                <a:latin typeface="Bradley Hand ITC" pitchFamily="66" charset="0"/>
              </a:rPr>
              <a:t>Kentucky Center for School Safety</a:t>
            </a:r>
          </a:p>
        </p:txBody>
      </p:sp>
      <p:sp>
        <p:nvSpPr>
          <p:cNvPr id="258050" name="Rectangle 2"/>
          <p:cNvSpPr>
            <a:spLocks noGrp="1" noChangeArrowheads="1"/>
          </p:cNvSpPr>
          <p:nvPr>
            <p:ph type="body" idx="1"/>
          </p:nvPr>
        </p:nvSpPr>
        <p:spPr/>
        <p:txBody>
          <a:bodyPr/>
          <a:lstStyle/>
          <a:p>
            <a:pPr eaLnBrk="1" hangingPunct="1">
              <a:defRPr/>
            </a:pPr>
            <a:r>
              <a:rPr lang="en-US" b="1" smtClean="0"/>
              <a:t>More than 150,000 school age children bring a gun to school each school day.</a:t>
            </a:r>
          </a:p>
        </p:txBody>
      </p:sp>
      <p:sp>
        <p:nvSpPr>
          <p:cNvPr id="8196" name="Text Box 3"/>
          <p:cNvSpPr txBox="1">
            <a:spLocks noChangeArrowheads="1"/>
          </p:cNvSpPr>
          <p:nvPr/>
        </p:nvSpPr>
        <p:spPr bwMode="auto">
          <a:xfrm>
            <a:off x="1828800" y="44196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50000"/>
              </a:spcBef>
              <a:buFontTx/>
              <a:buNone/>
            </a:pPr>
            <a:r>
              <a:rPr lang="en-US" altLang="en-US" sz="2400" smtClean="0">
                <a:solidFill>
                  <a:srgbClr val="000000"/>
                </a:solidFill>
                <a:latin typeface="Times New Roman" pitchFamily="18" charset="0"/>
                <a:cs typeface="Arial" charset="0"/>
              </a:rPr>
              <a:t>U.S. Department of Education and Center for Disease Control and Prevention</a:t>
            </a:r>
          </a:p>
        </p:txBody>
      </p:sp>
      <p:pic>
        <p:nvPicPr>
          <p:cNvPr id="8197" name="Picture 4" descr="over_under_shotgun_turn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3824288"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9564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143000"/>
          </a:xfrm>
        </p:spPr>
        <p:txBody>
          <a:bodyPr/>
          <a:lstStyle/>
          <a:p>
            <a:pPr>
              <a:defRPr/>
            </a:pPr>
            <a:r>
              <a:rPr lang="en-US" smtClean="0"/>
              <a:t>       Define Bullying		</a:t>
            </a:r>
          </a:p>
        </p:txBody>
      </p:sp>
      <p:sp>
        <p:nvSpPr>
          <p:cNvPr id="27651" name="Content Placeholder 2"/>
          <p:cNvSpPr>
            <a:spLocks noGrp="1"/>
          </p:cNvSpPr>
          <p:nvPr>
            <p:ph idx="1"/>
          </p:nvPr>
        </p:nvSpPr>
        <p:spPr>
          <a:xfrm>
            <a:off x="0" y="1219200"/>
            <a:ext cx="9144000" cy="5638800"/>
          </a:xfrm>
        </p:spPr>
        <p:txBody>
          <a:bodyPr/>
          <a:lstStyle/>
          <a:p>
            <a:pPr marL="514350" indent="-514350">
              <a:buFontTx/>
              <a:buAutoNum type="arabicPeriod"/>
              <a:defRPr/>
            </a:pPr>
            <a:r>
              <a:rPr lang="en-US" sz="2800" b="1" dirty="0" smtClean="0"/>
              <a:t>Unwanted acts directed toward another person</a:t>
            </a:r>
          </a:p>
          <a:p>
            <a:pPr marL="514350" indent="-514350">
              <a:buFontTx/>
              <a:buAutoNum type="arabicPeriod"/>
              <a:defRPr/>
            </a:pPr>
            <a:r>
              <a:rPr lang="en-US" sz="2800" b="1" dirty="0" smtClean="0"/>
              <a:t>Usually repeated</a:t>
            </a:r>
          </a:p>
          <a:p>
            <a:pPr marL="514350" indent="-514350">
              <a:buFontTx/>
              <a:buAutoNum type="arabicPeriod"/>
              <a:defRPr/>
            </a:pPr>
            <a:r>
              <a:rPr lang="en-US" sz="2800" b="1" dirty="0" smtClean="0"/>
              <a:t>Usually involves an imbalance of power.</a:t>
            </a:r>
          </a:p>
          <a:p>
            <a:pPr marL="514350" indent="-514350">
              <a:buFontTx/>
              <a:buAutoNum type="arabicPeriod"/>
              <a:defRPr/>
            </a:pPr>
            <a:r>
              <a:rPr lang="en-US" sz="2800" b="1" dirty="0" smtClean="0"/>
              <a:t>KRS 158.156=Chapter 508 Felony acts…</a:t>
            </a:r>
            <a:endParaRPr lang="en-US" sz="2800" b="1" dirty="0"/>
          </a:p>
          <a:p>
            <a:pPr marL="0" indent="0">
              <a:buFontTx/>
              <a:buNone/>
              <a:defRPr/>
            </a:pPr>
            <a:r>
              <a:rPr lang="en-US" sz="2800" b="1" dirty="0" smtClean="0"/>
              <a:t>     a.) Assault</a:t>
            </a:r>
          </a:p>
          <a:p>
            <a:pPr marL="0" indent="0">
              <a:buFontTx/>
              <a:buNone/>
              <a:defRPr/>
            </a:pPr>
            <a:r>
              <a:rPr lang="en-US" sz="2800" b="1" dirty="0"/>
              <a:t> </a:t>
            </a:r>
            <a:r>
              <a:rPr lang="en-US" sz="2800" b="1" dirty="0" smtClean="0"/>
              <a:t>    b.) Menacing</a:t>
            </a:r>
          </a:p>
          <a:p>
            <a:pPr marL="0" indent="0">
              <a:buFontTx/>
              <a:buNone/>
              <a:defRPr/>
            </a:pPr>
            <a:r>
              <a:rPr lang="en-US" sz="2800" b="1" dirty="0"/>
              <a:t> </a:t>
            </a:r>
            <a:r>
              <a:rPr lang="en-US" sz="2800" b="1" dirty="0" smtClean="0"/>
              <a:t>    c.) Wanton endangerment</a:t>
            </a:r>
          </a:p>
          <a:p>
            <a:pPr marL="0" indent="0">
              <a:buFontTx/>
              <a:buNone/>
              <a:defRPr/>
            </a:pPr>
            <a:r>
              <a:rPr lang="en-US" sz="2800" b="1" dirty="0" smtClean="0"/>
              <a:t>     d.) Terroristic threatening</a:t>
            </a:r>
          </a:p>
          <a:p>
            <a:pPr marL="0" indent="0">
              <a:buFontTx/>
              <a:buNone/>
              <a:defRPr/>
            </a:pPr>
            <a:r>
              <a:rPr lang="en-US" sz="2800" b="1" dirty="0" smtClean="0"/>
              <a:t>     e.) Criminal abuse</a:t>
            </a:r>
          </a:p>
          <a:p>
            <a:pPr marL="0" indent="0">
              <a:buFontTx/>
              <a:buNone/>
              <a:defRPr/>
            </a:pPr>
            <a:r>
              <a:rPr lang="en-US" sz="2800" b="1" dirty="0" smtClean="0"/>
              <a:t>     f. ) Stalking</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75" y="3505200"/>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7112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Scale>
                                      <p:cBhvr>
                                        <p:cTn id="7" dur="1000" decel="50000" fill="hold">
                                          <p:stCondLst>
                                            <p:cond delay="0"/>
                                          </p:stCondLst>
                                        </p:cTn>
                                        <p:tgtEl>
                                          <p:spTgt spid="276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0"/>
                                        </p:tgtEl>
                                        <p:attrNameLst>
                                          <p:attrName>ppt_x</p:attrName>
                                          <p:attrName>ppt_y</p:attrName>
                                        </p:attrNameLst>
                                      </p:cBhvr>
                                    </p:animMotion>
                                    <p:animEffect transition="in" filter="fade">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 calcmode="lin" valueType="num">
                                      <p:cBhvr>
                                        <p:cTn id="20"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76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 calcmode="lin" valueType="num">
                                      <p:cBhvr>
                                        <p:cTn id="26"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76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27651">
                                            <p:txEl>
                                              <p:pRg st="3" end="3"/>
                                            </p:txEl>
                                          </p:spTgt>
                                        </p:tgtEl>
                                        <p:attrNameLst>
                                          <p:attrName>style.visibility</p:attrName>
                                        </p:attrNameLst>
                                      </p:cBhvr>
                                      <p:to>
                                        <p:strVal val="visible"/>
                                      </p:to>
                                    </p:set>
                                    <p:anim calcmode="lin" valueType="num">
                                      <p:cBhvr>
                                        <p:cTn id="32"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7651">
                                            <p:txEl>
                                              <p:pRg st="3" end="3"/>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500"/>
                            </p:stCondLst>
                            <p:childTnLst>
                              <p:par>
                                <p:cTn id="35" presetID="6" presetClass="entr" presetSubtype="16" fill="hold" nodeType="afterEffect">
                                  <p:stCondLst>
                                    <p:cond delay="0"/>
                                  </p:stCondLst>
                                  <p:childTnLst>
                                    <p:set>
                                      <p:cBhvr>
                                        <p:cTn id="36" dur="1" fill="hold">
                                          <p:stCondLst>
                                            <p:cond delay="0"/>
                                          </p:stCondLst>
                                        </p:cTn>
                                        <p:tgtEl>
                                          <p:spTgt spid="9221"/>
                                        </p:tgtEl>
                                        <p:attrNameLst>
                                          <p:attrName>style.visibility</p:attrName>
                                        </p:attrNameLst>
                                      </p:cBhvr>
                                      <p:to>
                                        <p:strVal val="visible"/>
                                      </p:to>
                                    </p:set>
                                    <p:animEffect transition="in" filter="circle(in)">
                                      <p:cBhvr>
                                        <p:cTn id="37" dur="2000"/>
                                        <p:tgtEl>
                                          <p:spTgt spid="92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 calcmode="lin" valueType="num">
                                      <p:cBhvr>
                                        <p:cTn id="42"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76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27651">
                                            <p:txEl>
                                              <p:pRg st="5" end="5"/>
                                            </p:txEl>
                                          </p:spTgt>
                                        </p:tgtEl>
                                        <p:attrNameLst>
                                          <p:attrName>style.visibility</p:attrName>
                                        </p:attrNameLst>
                                      </p:cBhvr>
                                      <p:to>
                                        <p:strVal val="visible"/>
                                      </p:to>
                                    </p:set>
                                    <p:anim calcmode="lin" valueType="num">
                                      <p:cBhvr>
                                        <p:cTn id="48"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2765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27651">
                                            <p:txEl>
                                              <p:pRg st="6" end="6"/>
                                            </p:txEl>
                                          </p:spTgt>
                                        </p:tgtEl>
                                        <p:attrNameLst>
                                          <p:attrName>style.visibility</p:attrName>
                                        </p:attrNameLst>
                                      </p:cBhvr>
                                      <p:to>
                                        <p:strVal val="visible"/>
                                      </p:to>
                                    </p:set>
                                    <p:anim calcmode="lin" valueType="num">
                                      <p:cBhvr>
                                        <p:cTn id="54"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2765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nodeType="clickEffect">
                                  <p:stCondLst>
                                    <p:cond delay="0"/>
                                  </p:stCondLst>
                                  <p:childTnLst>
                                    <p:set>
                                      <p:cBhvr>
                                        <p:cTn id="59" dur="1" fill="hold">
                                          <p:stCondLst>
                                            <p:cond delay="0"/>
                                          </p:stCondLst>
                                        </p:cTn>
                                        <p:tgtEl>
                                          <p:spTgt spid="27651">
                                            <p:txEl>
                                              <p:pRg st="7" end="7"/>
                                            </p:txEl>
                                          </p:spTgt>
                                        </p:tgtEl>
                                        <p:attrNameLst>
                                          <p:attrName>style.visibility</p:attrName>
                                        </p:attrNameLst>
                                      </p:cBhvr>
                                      <p:to>
                                        <p:strVal val="visible"/>
                                      </p:to>
                                    </p:set>
                                    <p:anim calcmode="lin" valueType="num">
                                      <p:cBhvr>
                                        <p:cTn id="60"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27651">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nodeType="clickEffect">
                                  <p:stCondLst>
                                    <p:cond delay="0"/>
                                  </p:stCondLst>
                                  <p:childTnLst>
                                    <p:set>
                                      <p:cBhvr>
                                        <p:cTn id="65" dur="1" fill="hold">
                                          <p:stCondLst>
                                            <p:cond delay="0"/>
                                          </p:stCondLst>
                                        </p:cTn>
                                        <p:tgtEl>
                                          <p:spTgt spid="27651">
                                            <p:txEl>
                                              <p:pRg st="8" end="8"/>
                                            </p:txEl>
                                          </p:spTgt>
                                        </p:tgtEl>
                                        <p:attrNameLst>
                                          <p:attrName>style.visibility</p:attrName>
                                        </p:attrNameLst>
                                      </p:cBhvr>
                                      <p:to>
                                        <p:strVal val="visible"/>
                                      </p:to>
                                    </p:set>
                                    <p:anim calcmode="lin" valueType="num">
                                      <p:cBhvr>
                                        <p:cTn id="66" dur="500" fill="hold"/>
                                        <p:tgtEl>
                                          <p:spTgt spid="27651">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27651">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27651">
                                            <p:txEl>
                                              <p:pRg st="9" end="9"/>
                                            </p:txEl>
                                          </p:spTgt>
                                        </p:tgtEl>
                                        <p:attrNameLst>
                                          <p:attrName>style.visibility</p:attrName>
                                        </p:attrNameLst>
                                      </p:cBhvr>
                                      <p:to>
                                        <p:strVal val="visible"/>
                                      </p:to>
                                    </p:set>
                                    <p:anim calcmode="lin" valueType="num">
                                      <p:cBhvr>
                                        <p:cTn id="72" dur="500" fill="hold"/>
                                        <p:tgtEl>
                                          <p:spTgt spid="27651">
                                            <p:txEl>
                                              <p:pRg st="9" end="9"/>
                                            </p:txEl>
                                          </p:spTgt>
                                        </p:tgtEl>
                                        <p:attrNameLst>
                                          <p:attrName>ppt_w</p:attrName>
                                        </p:attrNameLst>
                                      </p:cBhvr>
                                      <p:tavLst>
                                        <p:tav tm="0">
                                          <p:val>
                                            <p:fltVal val="0"/>
                                          </p:val>
                                        </p:tav>
                                        <p:tav tm="100000">
                                          <p:val>
                                            <p:strVal val="#ppt_w"/>
                                          </p:val>
                                        </p:tav>
                                      </p:tavLst>
                                    </p:anim>
                                    <p:anim calcmode="lin" valueType="num">
                                      <p:cBhvr>
                                        <p:cTn id="73" dur="500" fill="hold"/>
                                        <p:tgtEl>
                                          <p:spTgt spid="27651">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8"/>
          <p:cNvSpPr>
            <a:spLocks noGrp="1"/>
          </p:cNvSpPr>
          <p:nvPr>
            <p:ph type="title"/>
          </p:nvPr>
        </p:nvSpPr>
        <p:spPr/>
        <p:txBody>
          <a:bodyPr/>
          <a:lstStyle/>
          <a:p>
            <a:r>
              <a:rPr lang="en-US" altLang="en-US" sz="3600" b="1" i="1" smtClean="0">
                <a:solidFill>
                  <a:srgbClr val="FF0000"/>
                </a:solidFill>
                <a:effectLst/>
              </a:rPr>
              <a:t>Who “owns” this and what about “zero tolerance?”</a:t>
            </a:r>
          </a:p>
        </p:txBody>
      </p:sp>
      <p:sp>
        <p:nvSpPr>
          <p:cNvPr id="10" name="Content Placeholder 9"/>
          <p:cNvSpPr>
            <a:spLocks noGrp="1"/>
          </p:cNvSpPr>
          <p:nvPr>
            <p:ph idx="1"/>
          </p:nvPr>
        </p:nvSpPr>
        <p:spPr>
          <a:xfrm>
            <a:off x="381000" y="1295400"/>
            <a:ext cx="8229600" cy="3840163"/>
          </a:xfrm>
        </p:spPr>
        <p:txBody>
          <a:bodyPr/>
          <a:lstStyle/>
          <a:p>
            <a:pPr marL="0" indent="0">
              <a:buFontTx/>
              <a:buNone/>
              <a:defRPr/>
            </a:pPr>
            <a:r>
              <a:rPr lang="en-US" b="1" dirty="0" smtClean="0"/>
              <a:t>This </a:t>
            </a:r>
            <a:r>
              <a:rPr lang="en-US" b="1" dirty="0"/>
              <a:t>is </a:t>
            </a:r>
            <a:r>
              <a:rPr lang="en-US" b="1" dirty="0">
                <a:solidFill>
                  <a:srgbClr val="FF0000"/>
                </a:solidFill>
              </a:rPr>
              <a:t>not</a:t>
            </a:r>
            <a:r>
              <a:rPr lang="en-US" b="1" dirty="0"/>
              <a:t> just a school issue, it’s a </a:t>
            </a:r>
            <a:r>
              <a:rPr lang="en-US" b="1" dirty="0" smtClean="0"/>
              <a:t>     life-long </a:t>
            </a:r>
            <a:r>
              <a:rPr lang="en-US" b="1" dirty="0"/>
              <a:t>issue.  Bullying doesn’t stop </a:t>
            </a:r>
            <a:r>
              <a:rPr lang="en-US" b="1" dirty="0" smtClean="0"/>
              <a:t>after </a:t>
            </a:r>
            <a:r>
              <a:rPr lang="en-US" b="1" dirty="0"/>
              <a:t>graduation.</a:t>
            </a:r>
            <a:r>
              <a:rPr lang="en-US" dirty="0"/>
              <a:t>.. </a:t>
            </a:r>
            <a:r>
              <a:rPr lang="en-US" sz="1800" dirty="0"/>
              <a:t>(unfortunately!)</a:t>
            </a:r>
          </a:p>
          <a:p>
            <a:pPr marL="514350" indent="-514350">
              <a:buFont typeface="Wingdings" pitchFamily="2" charset="2"/>
              <a:buChar char="ü"/>
              <a:defRPr/>
            </a:pPr>
            <a:r>
              <a:rPr lang="en-US" b="1" dirty="0">
                <a:solidFill>
                  <a:srgbClr val="0000CC"/>
                </a:solidFill>
              </a:rPr>
              <a:t>KCSS position is a modified “zero-tolerance”: (one size doesn’t fit all) investigate every incident and make decisions based on the facts of each case</a:t>
            </a:r>
            <a:r>
              <a:rPr lang="en-US" b="1" dirty="0"/>
              <a:t>.</a:t>
            </a:r>
          </a:p>
          <a:p>
            <a:pPr>
              <a:defRPr/>
            </a:pPr>
            <a:endParaRPr lang="en-US" dirty="0"/>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Bangle" pitchFamily="2" charset="0"/>
              </a:defRPr>
            </a:lvl1pPr>
            <a:lvl2pPr marL="742950" indent="-285750" eaLnBrk="0" hangingPunct="0">
              <a:spcBef>
                <a:spcPct val="20000"/>
              </a:spcBef>
              <a:buChar char="–"/>
              <a:defRPr sz="2800">
                <a:solidFill>
                  <a:schemeClr val="tx1"/>
                </a:solidFill>
                <a:latin typeface="Bangle" pitchFamily="2" charset="0"/>
              </a:defRPr>
            </a:lvl2pPr>
            <a:lvl3pPr marL="1143000" indent="-228600" eaLnBrk="0" hangingPunct="0">
              <a:spcBef>
                <a:spcPct val="20000"/>
              </a:spcBef>
              <a:buChar char="•"/>
              <a:defRPr sz="2400">
                <a:solidFill>
                  <a:schemeClr val="tx1"/>
                </a:solidFill>
                <a:latin typeface="Bangle" pitchFamily="2" charset="0"/>
              </a:defRPr>
            </a:lvl3pPr>
            <a:lvl4pPr marL="1600200" indent="-228600" eaLnBrk="0" hangingPunct="0">
              <a:spcBef>
                <a:spcPct val="20000"/>
              </a:spcBef>
              <a:buChar char="–"/>
              <a:defRPr sz="2000">
                <a:solidFill>
                  <a:schemeClr val="tx1"/>
                </a:solidFill>
                <a:latin typeface="Bangle" pitchFamily="2" charset="0"/>
              </a:defRPr>
            </a:lvl4pPr>
            <a:lvl5pPr marL="2057400" indent="-228600" eaLnBrk="0" hangingPunct="0">
              <a:spcBef>
                <a:spcPct val="20000"/>
              </a:spcBef>
              <a:buChar char="»"/>
              <a:defRPr sz="2000">
                <a:solidFill>
                  <a:schemeClr val="tx1"/>
                </a:solidFill>
                <a:latin typeface="Bangle" pitchFamily="2" charset="0"/>
              </a:defRPr>
            </a:lvl5pPr>
            <a:lvl6pPr marL="2514600" indent="-228600" eaLnBrk="0" fontAlgn="base" hangingPunct="0">
              <a:spcBef>
                <a:spcPct val="20000"/>
              </a:spcBef>
              <a:spcAft>
                <a:spcPct val="0"/>
              </a:spcAft>
              <a:buChar char="»"/>
              <a:defRPr sz="2000">
                <a:solidFill>
                  <a:schemeClr val="tx1"/>
                </a:solidFill>
                <a:latin typeface="Bangle" pitchFamily="2" charset="0"/>
              </a:defRPr>
            </a:lvl6pPr>
            <a:lvl7pPr marL="2971800" indent="-228600" eaLnBrk="0" fontAlgn="base" hangingPunct="0">
              <a:spcBef>
                <a:spcPct val="20000"/>
              </a:spcBef>
              <a:spcAft>
                <a:spcPct val="0"/>
              </a:spcAft>
              <a:buChar char="»"/>
              <a:defRPr sz="2000">
                <a:solidFill>
                  <a:schemeClr val="tx1"/>
                </a:solidFill>
                <a:latin typeface="Bangle" pitchFamily="2" charset="0"/>
              </a:defRPr>
            </a:lvl7pPr>
            <a:lvl8pPr marL="3429000" indent="-228600" eaLnBrk="0" fontAlgn="base" hangingPunct="0">
              <a:spcBef>
                <a:spcPct val="20000"/>
              </a:spcBef>
              <a:spcAft>
                <a:spcPct val="0"/>
              </a:spcAft>
              <a:buChar char="»"/>
              <a:defRPr sz="2000">
                <a:solidFill>
                  <a:schemeClr val="tx1"/>
                </a:solidFill>
                <a:latin typeface="Bangle" pitchFamily="2" charset="0"/>
              </a:defRPr>
            </a:lvl8pPr>
            <a:lvl9pPr marL="3886200" indent="-228600" eaLnBrk="0" fontAlgn="base" hangingPunct="0">
              <a:spcBef>
                <a:spcPct val="20000"/>
              </a:spcBef>
              <a:spcAft>
                <a:spcPct val="0"/>
              </a:spcAft>
              <a:buChar char="»"/>
              <a:defRPr sz="2000">
                <a:solidFill>
                  <a:schemeClr val="tx1"/>
                </a:solidFill>
                <a:latin typeface="Bangle" pitchFamily="2" charset="0"/>
              </a:defRPr>
            </a:lvl9pPr>
          </a:lstStyle>
          <a:p>
            <a:pPr eaLnBrk="1" hangingPunct="1">
              <a:spcBef>
                <a:spcPct val="0"/>
              </a:spcBef>
              <a:buFontTx/>
              <a:buNone/>
            </a:pPr>
            <a:r>
              <a:rPr lang="en-US" altLang="en-US" sz="1600" smtClean="0">
                <a:solidFill>
                  <a:srgbClr val="FFFF00"/>
                </a:solidFill>
                <a:latin typeface="Bradley Hand ITC" pitchFamily="66" charset="0"/>
              </a:rPr>
              <a:t>Kentucky Center for School Safety</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16764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2952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0">
                                            <p:txEl>
                                              <p:pRg st="1" end="1"/>
                                            </p:txEl>
                                          </p:spTgt>
                                        </p:tgtEl>
                                      </p:cBhvr>
                                    </p:animEffect>
                                  </p:childTnLst>
                                </p:cTn>
                              </p:par>
                            </p:childTnLst>
                          </p:cTn>
                        </p:par>
                        <p:par>
                          <p:cTn id="18" fill="hold" nodeType="afterGroup">
                            <p:stCondLst>
                              <p:cond delay="500"/>
                            </p:stCondLst>
                            <p:childTnLst>
                              <p:par>
                                <p:cTn id="19" presetID="26" presetClass="entr" presetSubtype="0" fill="hold" nodeType="after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down)">
                                      <p:cBhvr>
                                        <p:cTn id="21" dur="580">
                                          <p:stCondLst>
                                            <p:cond delay="0"/>
                                          </p:stCondLst>
                                        </p:cTn>
                                        <p:tgtEl>
                                          <p:spTgt spid="10245"/>
                                        </p:tgtEl>
                                      </p:cBhvr>
                                    </p:animEffect>
                                    <p:anim calcmode="lin" valueType="num">
                                      <p:cBhvr>
                                        <p:cTn id="22"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45"/>
                                        </p:tgtEl>
                                      </p:cBhvr>
                                      <p:to x="100000" y="60000"/>
                                    </p:animScale>
                                    <p:animScale>
                                      <p:cBhvr>
                                        <p:cTn id="28" dur="166" decel="50000">
                                          <p:stCondLst>
                                            <p:cond delay="676"/>
                                          </p:stCondLst>
                                        </p:cTn>
                                        <p:tgtEl>
                                          <p:spTgt spid="10245"/>
                                        </p:tgtEl>
                                      </p:cBhvr>
                                      <p:to x="100000" y="100000"/>
                                    </p:animScale>
                                    <p:animScale>
                                      <p:cBhvr>
                                        <p:cTn id="29" dur="26">
                                          <p:stCondLst>
                                            <p:cond delay="1312"/>
                                          </p:stCondLst>
                                        </p:cTn>
                                        <p:tgtEl>
                                          <p:spTgt spid="10245"/>
                                        </p:tgtEl>
                                      </p:cBhvr>
                                      <p:to x="100000" y="80000"/>
                                    </p:animScale>
                                    <p:animScale>
                                      <p:cBhvr>
                                        <p:cTn id="30" dur="166" decel="50000">
                                          <p:stCondLst>
                                            <p:cond delay="1338"/>
                                          </p:stCondLst>
                                        </p:cTn>
                                        <p:tgtEl>
                                          <p:spTgt spid="10245"/>
                                        </p:tgtEl>
                                      </p:cBhvr>
                                      <p:to x="100000" y="100000"/>
                                    </p:animScale>
                                    <p:animScale>
                                      <p:cBhvr>
                                        <p:cTn id="31" dur="26">
                                          <p:stCondLst>
                                            <p:cond delay="1642"/>
                                          </p:stCondLst>
                                        </p:cTn>
                                        <p:tgtEl>
                                          <p:spTgt spid="10245"/>
                                        </p:tgtEl>
                                      </p:cBhvr>
                                      <p:to x="100000" y="90000"/>
                                    </p:animScale>
                                    <p:animScale>
                                      <p:cBhvr>
                                        <p:cTn id="32" dur="166" decel="50000">
                                          <p:stCondLst>
                                            <p:cond delay="1668"/>
                                          </p:stCondLst>
                                        </p:cTn>
                                        <p:tgtEl>
                                          <p:spTgt spid="10245"/>
                                        </p:tgtEl>
                                      </p:cBhvr>
                                      <p:to x="100000" y="100000"/>
                                    </p:animScale>
                                    <p:animScale>
                                      <p:cBhvr>
                                        <p:cTn id="33" dur="26">
                                          <p:stCondLst>
                                            <p:cond delay="1808"/>
                                          </p:stCondLst>
                                        </p:cTn>
                                        <p:tgtEl>
                                          <p:spTgt spid="10245"/>
                                        </p:tgtEl>
                                      </p:cBhvr>
                                      <p:to x="100000" y="95000"/>
                                    </p:animScale>
                                    <p:animScale>
                                      <p:cBhvr>
                                        <p:cTn id="34" dur="166" decel="50000">
                                          <p:stCondLst>
                                            <p:cond delay="1834"/>
                                          </p:stCondLst>
                                        </p:cTn>
                                        <p:tgtEl>
                                          <p:spTgt spid="102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5"/>
          <p:cNvSpPr>
            <a:spLocks noGrp="1"/>
          </p:cNvSpPr>
          <p:nvPr>
            <p:ph type="ftr" sz="quarter" idx="11"/>
          </p:nvPr>
        </p:nvSpPr>
        <p:spPr>
          <a:noFill/>
        </p:spPr>
        <p:txBody>
          <a:bodyPr/>
          <a:lstStyle/>
          <a:p>
            <a:r>
              <a:rPr lang="en-US" smtClean="0"/>
              <a:t>Kentucky Center for School Safety</a:t>
            </a:r>
          </a:p>
        </p:txBody>
      </p:sp>
      <p:sp>
        <p:nvSpPr>
          <p:cNvPr id="92163" name="Rectangle 3"/>
          <p:cNvSpPr>
            <a:spLocks noGrp="1" noChangeArrowheads="1"/>
          </p:cNvSpPr>
          <p:nvPr>
            <p:ph type="title"/>
          </p:nvPr>
        </p:nvSpPr>
        <p:spPr/>
        <p:txBody>
          <a:bodyPr/>
          <a:lstStyle/>
          <a:p>
            <a:pPr eaLnBrk="1" hangingPunct="1">
              <a:defRPr/>
            </a:pPr>
            <a:r>
              <a:rPr lang="en-US" smtClean="0"/>
              <a:t>Overview</a:t>
            </a:r>
            <a:endParaRPr lang="en-US" smtClean="0">
              <a:solidFill>
                <a:srgbClr val="DE1702"/>
              </a:solidFill>
            </a:endParaRPr>
          </a:p>
        </p:txBody>
      </p:sp>
      <p:sp>
        <p:nvSpPr>
          <p:cNvPr id="92162" name="Rectangle 2"/>
          <p:cNvSpPr>
            <a:spLocks noGrp="1" noChangeArrowheads="1"/>
          </p:cNvSpPr>
          <p:nvPr>
            <p:ph type="body" sz="half" idx="1"/>
          </p:nvPr>
        </p:nvSpPr>
        <p:spPr>
          <a:xfrm>
            <a:off x="228600" y="1905000"/>
            <a:ext cx="4800600" cy="3352800"/>
          </a:xfrm>
        </p:spPr>
        <p:txBody>
          <a:bodyPr/>
          <a:lstStyle/>
          <a:p>
            <a:pPr eaLnBrk="1" hangingPunct="1">
              <a:defRPr/>
            </a:pPr>
            <a:r>
              <a:rPr lang="en-US" sz="2800" b="1" smtClean="0"/>
              <a:t>Past, Present and Future</a:t>
            </a:r>
          </a:p>
          <a:p>
            <a:pPr lvl="1" eaLnBrk="1" hangingPunct="1">
              <a:defRPr/>
            </a:pPr>
            <a:r>
              <a:rPr lang="en-US" sz="2400" b="1" smtClean="0"/>
              <a:t>will be providing detailed information about the Kentucky Center for School Safety’s activities from its inception until present…</a:t>
            </a:r>
          </a:p>
        </p:txBody>
      </p:sp>
      <p:pic>
        <p:nvPicPr>
          <p:cNvPr id="92169" name="Picture 9"/>
          <p:cNvPicPr>
            <a:picLocks noGrp="1" noChangeAspect="1" noChangeArrowheads="1"/>
          </p:cNvPicPr>
          <p:nvPr>
            <p:ph sz="half" idx="2"/>
          </p:nvPr>
        </p:nvPicPr>
        <p:blipFill>
          <a:blip r:embed="rId3"/>
          <a:srcRect/>
          <a:stretch>
            <a:fillRect/>
          </a:stretch>
        </p:blipFill>
        <p:spPr>
          <a:xfrm>
            <a:off x="4953000" y="2286000"/>
            <a:ext cx="4191000" cy="28194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p:cTn id="7" dur="1000" fill="hold"/>
                                        <p:tgtEl>
                                          <p:spTgt spid="92163"/>
                                        </p:tgtEl>
                                        <p:attrNameLst>
                                          <p:attrName>ppt_x</p:attrName>
                                        </p:attrNameLst>
                                      </p:cBhvr>
                                      <p:tavLst>
                                        <p:tav tm="0">
                                          <p:val>
                                            <p:strVal val="#ppt_x-.2"/>
                                          </p:val>
                                        </p:tav>
                                        <p:tav tm="100000">
                                          <p:val>
                                            <p:strVal val="#ppt_x"/>
                                          </p:val>
                                        </p:tav>
                                      </p:tavLst>
                                    </p:anim>
                                    <p:anim calcmode="lin" valueType="num">
                                      <p:cBhvr>
                                        <p:cTn id="8" dur="1000" fill="hold"/>
                                        <p:tgtEl>
                                          <p:spTgt spid="921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3"/>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92162">
                                            <p:txEl>
                                              <p:pRg st="0" end="0"/>
                                            </p:txEl>
                                          </p:spTgt>
                                        </p:tgtEl>
                                        <p:attrNameLst>
                                          <p:attrName>style.visibility</p:attrName>
                                        </p:attrNameLst>
                                      </p:cBhvr>
                                      <p:to>
                                        <p:strVal val="visible"/>
                                      </p:to>
                                    </p:set>
                                    <p:animEffect transition="in" filter="fade">
                                      <p:cBhvr>
                                        <p:cTn id="12" dur="500"/>
                                        <p:tgtEl>
                                          <p:spTgt spid="92162">
                                            <p:txEl>
                                              <p:pRg st="0" end="0"/>
                                            </p:txEl>
                                          </p:spTgt>
                                        </p:tgtEl>
                                      </p:cBhvr>
                                    </p:animEffect>
                                    <p:anim calcmode="lin" valueType="num">
                                      <p:cBhvr>
                                        <p:cTn id="13"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2162">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92162">
                                            <p:txEl>
                                              <p:pRg st="1" end="1"/>
                                            </p:txEl>
                                          </p:spTgt>
                                        </p:tgtEl>
                                        <p:attrNameLst>
                                          <p:attrName>style.visibility</p:attrName>
                                        </p:attrNameLst>
                                      </p:cBhvr>
                                      <p:to>
                                        <p:strVal val="visible"/>
                                      </p:to>
                                    </p:set>
                                    <p:animEffect transition="in" filter="fade">
                                      <p:cBhvr>
                                        <p:cTn id="17" dur="500"/>
                                        <p:tgtEl>
                                          <p:spTgt spid="92162">
                                            <p:txEl>
                                              <p:pRg st="1" end="1"/>
                                            </p:txEl>
                                          </p:spTgt>
                                        </p:tgtEl>
                                      </p:cBhvr>
                                    </p:animEffect>
                                    <p:anim calcmode="lin" valueType="num">
                                      <p:cBhvr>
                                        <p:cTn id="18"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92162">
                                            <p:txEl>
                                              <p:pRg st="1" end="1"/>
                                            </p:txEl>
                                          </p:spTgt>
                                        </p:tgtEl>
                                        <p:attrNameLst>
                                          <p:attrName>ppt_y</p:attrName>
                                        </p:attrNameLst>
                                      </p:cBhvr>
                                      <p:tavLst>
                                        <p:tav tm="0">
                                          <p:val>
                                            <p:strVal val="#ppt_y+.05"/>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3175"/>
            <a:ext cx="9144000" cy="1143000"/>
          </a:xfrm>
        </p:spPr>
        <p:txBody>
          <a:bodyPr/>
          <a:lstStyle/>
          <a:p>
            <a:pPr>
              <a:defRPr/>
            </a:pPr>
            <a:r>
              <a:rPr lang="en-US" b="1" dirty="0" smtClean="0">
                <a:solidFill>
                  <a:srgbClr val="FFFF00"/>
                </a:solidFill>
              </a:rPr>
              <a:t>What’s the extent of the bullying problem in our state?</a:t>
            </a:r>
          </a:p>
        </p:txBody>
      </p:sp>
      <p:sp>
        <p:nvSpPr>
          <p:cNvPr id="28675" name="Content Placeholder 2"/>
          <p:cNvSpPr>
            <a:spLocks noGrp="1"/>
          </p:cNvSpPr>
          <p:nvPr>
            <p:ph idx="1"/>
          </p:nvPr>
        </p:nvSpPr>
        <p:spPr>
          <a:xfrm>
            <a:off x="0" y="1219200"/>
            <a:ext cx="9144000" cy="4906963"/>
          </a:xfrm>
        </p:spPr>
        <p:txBody>
          <a:bodyPr/>
          <a:lstStyle/>
          <a:p>
            <a:pPr marL="514350" indent="-514350">
              <a:buFontTx/>
              <a:buAutoNum type="arabicPeriod"/>
              <a:defRPr/>
            </a:pPr>
            <a:r>
              <a:rPr lang="en-US" b="1" dirty="0" smtClean="0"/>
              <a:t>The #1 problem </a:t>
            </a:r>
          </a:p>
          <a:p>
            <a:pPr marL="514350" indent="-514350">
              <a:buFontTx/>
              <a:buAutoNum type="arabicPeriod"/>
              <a:defRPr/>
            </a:pPr>
            <a:endParaRPr lang="en-US" b="1" dirty="0" smtClean="0"/>
          </a:p>
          <a:p>
            <a:pPr marL="514350" indent="-514350">
              <a:buFontTx/>
              <a:buAutoNum type="arabicPeriod"/>
              <a:defRPr/>
            </a:pPr>
            <a:r>
              <a:rPr lang="en-US" b="1" dirty="0" smtClean="0"/>
              <a:t>80% occurs electronically and usually goes undetected by adults (texting and Facebook…)</a:t>
            </a:r>
          </a:p>
          <a:p>
            <a:pPr marL="514350" indent="-514350">
              <a:buFontTx/>
              <a:buAutoNum type="arabicPeriod"/>
              <a:defRPr/>
            </a:pPr>
            <a:r>
              <a:rPr lang="en-US" b="1" dirty="0" smtClean="0"/>
              <a:t>The # of girls bullying other girls has increased significantly</a:t>
            </a:r>
          </a:p>
          <a:p>
            <a:pPr marL="514350" indent="-514350">
              <a:buFontTx/>
              <a:buAutoNum type="arabicPeriod"/>
              <a:defRPr/>
            </a:pPr>
            <a:r>
              <a:rPr lang="en-US" b="1" dirty="0" smtClean="0"/>
              <a:t>It seems as though schools are being asked to handle this “community problem.”</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95400"/>
            <a:ext cx="13033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7338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8135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amond(in)">
                                      <p:cBhvr>
                                        <p:cTn id="12" dur="500"/>
                                        <p:tgtEl>
                                          <p:spTgt spid="28675">
                                            <p:txEl>
                                              <p:pRg st="0" end="0"/>
                                            </p:txEl>
                                          </p:spTgt>
                                        </p:tgtEl>
                                      </p:cBhvr>
                                    </p:animEffect>
                                  </p:childTnLst>
                                </p:cTn>
                              </p:par>
                            </p:childTnLst>
                          </p:cTn>
                        </p:par>
                        <p:par>
                          <p:cTn id="13" fill="hold" nodeType="afterGroup">
                            <p:stCondLst>
                              <p:cond delay="500"/>
                            </p:stCondLst>
                            <p:childTnLst>
                              <p:par>
                                <p:cTn id="14" presetID="6" presetClass="entr" presetSubtype="16" fill="hold"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circle(in)">
                                      <p:cBhvr>
                                        <p:cTn id="16" dur="2000"/>
                                        <p:tgtEl>
                                          <p:spTgt spid="11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diamond(in)">
                                      <p:cBhvr>
                                        <p:cTn id="21" dur="500"/>
                                        <p:tgtEl>
                                          <p:spTgt spid="286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28675">
                                            <p:txEl>
                                              <p:pRg st="3" end="3"/>
                                            </p:txEl>
                                          </p:spTgt>
                                        </p:tgtEl>
                                        <p:attrNameLst>
                                          <p:attrName>style.visibility</p:attrName>
                                        </p:attrNameLst>
                                      </p:cBhvr>
                                      <p:to>
                                        <p:strVal val="visible"/>
                                      </p:to>
                                    </p:set>
                                    <p:animEffect transition="in" filter="diamond(in)">
                                      <p:cBhvr>
                                        <p:cTn id="26" dur="500"/>
                                        <p:tgtEl>
                                          <p:spTgt spid="28675">
                                            <p:txEl>
                                              <p:pRg st="3" end="3"/>
                                            </p:txEl>
                                          </p:spTgt>
                                        </p:tgtEl>
                                      </p:cBhvr>
                                    </p:animEffect>
                                  </p:childTnLst>
                                </p:cTn>
                              </p:par>
                            </p:childTnLst>
                          </p:cTn>
                        </p:par>
                        <p:par>
                          <p:cTn id="27" fill="hold" nodeType="afterGroup">
                            <p:stCondLst>
                              <p:cond delay="500"/>
                            </p:stCondLst>
                            <p:childTnLst>
                              <p:par>
                                <p:cTn id="28" presetID="31" presetClass="entr" presetSubtype="0" fill="hold" nodeType="afterEffect">
                                  <p:stCondLst>
                                    <p:cond delay="0"/>
                                  </p:stCondLst>
                                  <p:childTnLst>
                                    <p:set>
                                      <p:cBhvr>
                                        <p:cTn id="29" dur="1" fill="hold">
                                          <p:stCondLst>
                                            <p:cond delay="0"/>
                                          </p:stCondLst>
                                        </p:cTn>
                                        <p:tgtEl>
                                          <p:spTgt spid="11270"/>
                                        </p:tgtEl>
                                        <p:attrNameLst>
                                          <p:attrName>style.visibility</p:attrName>
                                        </p:attrNameLst>
                                      </p:cBhvr>
                                      <p:to>
                                        <p:strVal val="visible"/>
                                      </p:to>
                                    </p:set>
                                    <p:anim calcmode="lin" valueType="num">
                                      <p:cBhvr>
                                        <p:cTn id="30" dur="800" fill="hold"/>
                                        <p:tgtEl>
                                          <p:spTgt spid="11270"/>
                                        </p:tgtEl>
                                        <p:attrNameLst>
                                          <p:attrName>ppt_w</p:attrName>
                                        </p:attrNameLst>
                                      </p:cBhvr>
                                      <p:tavLst>
                                        <p:tav tm="0">
                                          <p:val>
                                            <p:fltVal val="0"/>
                                          </p:val>
                                        </p:tav>
                                        <p:tav tm="100000">
                                          <p:val>
                                            <p:strVal val="#ppt_w"/>
                                          </p:val>
                                        </p:tav>
                                      </p:tavLst>
                                    </p:anim>
                                    <p:anim calcmode="lin" valueType="num">
                                      <p:cBhvr>
                                        <p:cTn id="31" dur="800" fill="hold"/>
                                        <p:tgtEl>
                                          <p:spTgt spid="11270"/>
                                        </p:tgtEl>
                                        <p:attrNameLst>
                                          <p:attrName>ppt_h</p:attrName>
                                        </p:attrNameLst>
                                      </p:cBhvr>
                                      <p:tavLst>
                                        <p:tav tm="0">
                                          <p:val>
                                            <p:fltVal val="0"/>
                                          </p:val>
                                        </p:tav>
                                        <p:tav tm="100000">
                                          <p:val>
                                            <p:strVal val="#ppt_h"/>
                                          </p:val>
                                        </p:tav>
                                      </p:tavLst>
                                    </p:anim>
                                    <p:anim calcmode="lin" valueType="num">
                                      <p:cBhvr>
                                        <p:cTn id="32" dur="800" fill="hold"/>
                                        <p:tgtEl>
                                          <p:spTgt spid="11270"/>
                                        </p:tgtEl>
                                        <p:attrNameLst>
                                          <p:attrName>style.rotation</p:attrName>
                                        </p:attrNameLst>
                                      </p:cBhvr>
                                      <p:tavLst>
                                        <p:tav tm="0">
                                          <p:val>
                                            <p:fltVal val="90"/>
                                          </p:val>
                                        </p:tav>
                                        <p:tav tm="100000">
                                          <p:val>
                                            <p:fltVal val="0"/>
                                          </p:val>
                                        </p:tav>
                                      </p:tavLst>
                                    </p:anim>
                                    <p:animEffect transition="in" filter="fade">
                                      <p:cBhvr>
                                        <p:cTn id="33" dur="800"/>
                                        <p:tgtEl>
                                          <p:spTgt spid="112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Effect transition="in" filter="diamond(in)">
                                      <p:cBhvr>
                                        <p:cTn id="38"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513" y="304800"/>
            <a:ext cx="8229600" cy="609600"/>
          </a:xfrm>
        </p:spPr>
        <p:txBody>
          <a:bodyPr/>
          <a:lstStyle/>
          <a:p>
            <a:pPr>
              <a:defRPr/>
            </a:pPr>
            <a:r>
              <a:rPr lang="en-US" dirty="0" smtClean="0"/>
              <a:t>        </a:t>
            </a:r>
            <a:r>
              <a:rPr lang="en-US" b="1" dirty="0" smtClean="0"/>
              <a:t>Who’s problem is this?</a:t>
            </a:r>
          </a:p>
        </p:txBody>
      </p:sp>
      <p:sp>
        <p:nvSpPr>
          <p:cNvPr id="29699" name="Content Placeholder 2"/>
          <p:cNvSpPr>
            <a:spLocks noGrp="1"/>
          </p:cNvSpPr>
          <p:nvPr>
            <p:ph idx="1"/>
          </p:nvPr>
        </p:nvSpPr>
        <p:spPr>
          <a:xfrm>
            <a:off x="0" y="1295400"/>
            <a:ext cx="9144000" cy="4983163"/>
          </a:xfrm>
        </p:spPr>
        <p:txBody>
          <a:bodyPr/>
          <a:lstStyle/>
          <a:p>
            <a:pPr>
              <a:defRPr/>
            </a:pPr>
            <a:r>
              <a:rPr lang="en-US" sz="2400" b="1" dirty="0" smtClean="0"/>
              <a:t>Bullying is </a:t>
            </a:r>
            <a:r>
              <a:rPr lang="en-US" sz="2400" b="1" u="sng" dirty="0" smtClean="0">
                <a:solidFill>
                  <a:srgbClr val="FF0000"/>
                </a:solidFill>
              </a:rPr>
              <a:t>everyone’s</a:t>
            </a:r>
            <a:r>
              <a:rPr lang="en-US" sz="2400" b="1" dirty="0" smtClean="0"/>
              <a:t> problem.</a:t>
            </a:r>
          </a:p>
          <a:p>
            <a:pPr>
              <a:defRPr/>
            </a:pPr>
            <a:r>
              <a:rPr lang="en-US" sz="2400" b="1" dirty="0" smtClean="0"/>
              <a:t>We are all in this together and it’s going to take “The Village” to effectively address this problem: parents, school officials, students, private sector, churches, governmental agencies, just to name a few.</a:t>
            </a:r>
          </a:p>
          <a:p>
            <a:pPr>
              <a:defRPr/>
            </a:pPr>
            <a:r>
              <a:rPr lang="en-US" sz="2400" b="1" dirty="0">
                <a:effectLst/>
              </a:rPr>
              <a:t>Let’s </a:t>
            </a:r>
            <a:r>
              <a:rPr lang="en-US" sz="2400" b="1" dirty="0" smtClean="0">
                <a:effectLst/>
              </a:rPr>
              <a:t>do </a:t>
            </a:r>
            <a:r>
              <a:rPr lang="en-US" sz="2400" b="1" dirty="0">
                <a:effectLst/>
              </a:rPr>
              <a:t>the math:  </a:t>
            </a:r>
            <a:endParaRPr lang="en-US" sz="2400" b="1" dirty="0" smtClean="0">
              <a:effectLst/>
            </a:endParaRPr>
          </a:p>
          <a:p>
            <a:pPr>
              <a:defRPr/>
            </a:pPr>
            <a:r>
              <a:rPr lang="en-US" sz="2400" b="1" dirty="0" smtClean="0">
                <a:effectLst/>
              </a:rPr>
              <a:t>24 hrs. </a:t>
            </a:r>
            <a:r>
              <a:rPr lang="en-US" sz="2400" b="1" dirty="0">
                <a:effectLst/>
              </a:rPr>
              <a:t>in a day X 365 days= 8,760 hours</a:t>
            </a:r>
          </a:p>
          <a:p>
            <a:pPr>
              <a:defRPr/>
            </a:pPr>
            <a:r>
              <a:rPr lang="en-US" sz="2400" b="1" dirty="0">
                <a:effectLst/>
              </a:rPr>
              <a:t>Schools are in session for 7 hrs. X 180 days= 1,260 hours</a:t>
            </a:r>
          </a:p>
          <a:p>
            <a:pPr>
              <a:defRPr/>
            </a:pPr>
            <a:r>
              <a:rPr lang="en-US" sz="2400" b="1" dirty="0">
                <a:effectLst/>
              </a:rPr>
              <a:t>This leaves 7,500 hrs. per year (or 86% of the child’s time per year) “</a:t>
            </a:r>
            <a:r>
              <a:rPr lang="en-US" sz="2400" b="1" dirty="0" smtClean="0">
                <a:effectLst/>
              </a:rPr>
              <a:t>someone </a:t>
            </a:r>
            <a:r>
              <a:rPr lang="en-US" sz="2400" b="1" dirty="0">
                <a:effectLst/>
              </a:rPr>
              <a:t>else” must </a:t>
            </a:r>
            <a:r>
              <a:rPr lang="en-US" sz="2400" b="1" dirty="0" smtClean="0">
                <a:effectLst/>
              </a:rPr>
              <a:t>model acceptable behavior and </a:t>
            </a:r>
            <a:r>
              <a:rPr lang="en-US" sz="2400" b="1" dirty="0">
                <a:effectLst/>
              </a:rPr>
              <a:t>monitor the behavior of kids other than the schools.   </a:t>
            </a:r>
          </a:p>
          <a:p>
            <a:pPr>
              <a:defRPr/>
            </a:pPr>
            <a:endParaRPr lang="en-US" sz="2800" b="1" dirty="0" smtClean="0"/>
          </a:p>
        </p:txBody>
      </p:sp>
    </p:spTree>
    <p:extLst>
      <p:ext uri="{BB962C8B-B14F-4D97-AF65-F5344CB8AC3E}">
        <p14:creationId xmlns:p14="http://schemas.microsoft.com/office/powerpoint/2010/main" val="5755658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additive="base">
                                        <p:cTn id="25"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 calcmode="lin" valueType="num">
                                      <p:cBhvr additive="base">
                                        <p:cTn id="31"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 calcmode="lin" valueType="num">
                                      <p:cBhvr additive="base">
                                        <p:cTn id="37"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nodeType="clickEffect">
                                  <p:stCondLst>
                                    <p:cond delay="0"/>
                                  </p:stCondLst>
                                  <p:childTnLst>
                                    <p:set>
                                      <p:cBhvr>
                                        <p:cTn id="42" dur="1" fill="hold">
                                          <p:stCondLst>
                                            <p:cond delay="0"/>
                                          </p:stCondLst>
                                        </p:cTn>
                                        <p:tgtEl>
                                          <p:spTgt spid="29699">
                                            <p:txEl>
                                              <p:pRg st="5" end="5"/>
                                            </p:txEl>
                                          </p:spTgt>
                                        </p:tgtEl>
                                        <p:attrNameLst>
                                          <p:attrName>style.visibility</p:attrName>
                                        </p:attrNameLst>
                                      </p:cBhvr>
                                      <p:to>
                                        <p:strVal val="visible"/>
                                      </p:to>
                                    </p:set>
                                    <p:anim calcmode="lin" valueType="num">
                                      <p:cBhvr additive="base">
                                        <p:cTn id="43"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Tip Line</a:t>
            </a:r>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Kentucky Center for School Safety</a:t>
            </a:r>
            <a:endParaRPr lang="en-US"/>
          </a:p>
        </p:txBody>
      </p:sp>
      <p:pic>
        <p:nvPicPr>
          <p:cNvPr id="26626" name="Picture 2" descr="C:\Users\akersj\Pictures\STOP tip 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556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Hot topics</a:t>
            </a:r>
            <a:endParaRPr lang="en-US" dirty="0"/>
          </a:p>
        </p:txBody>
      </p:sp>
      <p:sp>
        <p:nvSpPr>
          <p:cNvPr id="3" name="Content Placeholder 2"/>
          <p:cNvSpPr>
            <a:spLocks noGrp="1"/>
          </p:cNvSpPr>
          <p:nvPr>
            <p:ph idx="1"/>
          </p:nvPr>
        </p:nvSpPr>
        <p:spPr>
          <a:xfrm>
            <a:off x="457200" y="1219200"/>
            <a:ext cx="8229600" cy="4906963"/>
          </a:xfrm>
        </p:spPr>
        <p:txBody>
          <a:bodyPr/>
          <a:lstStyle/>
          <a:p>
            <a:pPr>
              <a:defRPr/>
            </a:pPr>
            <a:r>
              <a:rPr lang="en-US" sz="2800" dirty="0" smtClean="0"/>
              <a:t>Parental aggression</a:t>
            </a:r>
          </a:p>
          <a:p>
            <a:pPr>
              <a:defRPr/>
            </a:pPr>
            <a:r>
              <a:rPr lang="en-US" sz="2800" dirty="0" smtClean="0"/>
              <a:t>2004 &amp; 2012 studies</a:t>
            </a:r>
          </a:p>
          <a:p>
            <a:pPr>
              <a:defRPr/>
            </a:pPr>
            <a:r>
              <a:rPr lang="en-US" sz="2800" dirty="0" smtClean="0"/>
              <a:t>20% of elementary and secondary teachers in the first 5 years of their tenure wanted to quit teaching because of parent aggression.</a:t>
            </a:r>
          </a:p>
          <a:p>
            <a:pPr>
              <a:defRPr/>
            </a:pPr>
            <a:r>
              <a:rPr lang="en-US" sz="2800" dirty="0" smtClean="0"/>
              <a:t>Most parents are adhering to Board Policies (civility standards) however, some are still harassing staff.</a:t>
            </a:r>
          </a:p>
          <a:p>
            <a:pPr>
              <a:defRPr/>
            </a:pPr>
            <a:r>
              <a:rPr lang="en-US" sz="2800" dirty="0" smtClean="0"/>
              <a:t>Parent groups and educators need to address this for the benefit of the student.</a:t>
            </a:r>
            <a:endParaRPr lang="en-US" sz="2800" dirty="0"/>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r>
              <a:rPr lang="en-US" altLang="en-US" smtClean="0">
                <a:solidFill>
                  <a:srgbClr val="FFFF00"/>
                </a:solidFill>
                <a:latin typeface="Bradley Hand ITC" pitchFamily="66" charset="0"/>
              </a:rPr>
              <a:t>Kentucky Center for School Safety</a:t>
            </a: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3278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smtClean="0"/>
              <a:t>A great technology that has created many problems!</a:t>
            </a:r>
            <a:endParaRPr lang="en-US" sz="2400" b="1" i="1" dirty="0"/>
          </a:p>
        </p:txBody>
      </p:sp>
      <p:sp>
        <p:nvSpPr>
          <p:cNvPr id="3" name="Content Placeholder 2"/>
          <p:cNvSpPr>
            <a:spLocks noGrp="1"/>
          </p:cNvSpPr>
          <p:nvPr>
            <p:ph idx="1"/>
          </p:nvPr>
        </p:nvSpPr>
        <p:spPr>
          <a:xfrm>
            <a:off x="457200" y="1219200"/>
            <a:ext cx="8229600" cy="4906963"/>
          </a:xfrm>
        </p:spPr>
        <p:txBody>
          <a:bodyPr/>
          <a:lstStyle/>
          <a:p>
            <a:pPr>
              <a:defRPr/>
            </a:pPr>
            <a:r>
              <a:rPr lang="en-US" dirty="0" smtClean="0"/>
              <a:t>Cell phones</a:t>
            </a:r>
          </a:p>
          <a:p>
            <a:pPr>
              <a:defRPr/>
            </a:pPr>
            <a:r>
              <a:rPr lang="en-US" dirty="0" smtClean="0"/>
              <a:t>Are the focal point to most student/student behavioral issues.</a:t>
            </a:r>
          </a:p>
          <a:p>
            <a:pPr>
              <a:defRPr/>
            </a:pPr>
            <a:r>
              <a:rPr lang="en-US" dirty="0" smtClean="0"/>
              <a:t>Has created the number issue in secondary schools…because of misuse.</a:t>
            </a:r>
          </a:p>
          <a:p>
            <a:pPr>
              <a:defRPr/>
            </a:pPr>
            <a:r>
              <a:rPr lang="en-US" dirty="0" smtClean="0"/>
              <a:t>Principals and teachers are extremely frustrated…and do not feel supported in enforcing regulations that are intended to control this device.</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r>
              <a:rPr lang="en-US" altLang="en-US" smtClean="0">
                <a:solidFill>
                  <a:srgbClr val="FFFF00"/>
                </a:solidFill>
                <a:latin typeface="Bradley Hand ITC" pitchFamily="66" charset="0"/>
              </a:rPr>
              <a:t>Kentucky Center for School Safety</a:t>
            </a:r>
          </a:p>
        </p:txBody>
      </p:sp>
    </p:spTree>
    <p:extLst>
      <p:ext uri="{BB962C8B-B14F-4D97-AF65-F5344CB8AC3E}">
        <p14:creationId xmlns:p14="http://schemas.microsoft.com/office/powerpoint/2010/main" val="25847556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5"/>
          <p:cNvSpPr>
            <a:spLocks noGrp="1"/>
          </p:cNvSpPr>
          <p:nvPr>
            <p:ph type="ftr" sz="quarter" idx="11"/>
          </p:nvPr>
        </p:nvSpPr>
        <p:spPr>
          <a:noFill/>
        </p:spPr>
        <p:txBody>
          <a:bodyPr/>
          <a:lstStyle/>
          <a:p>
            <a:r>
              <a:rPr lang="en-US" smtClean="0"/>
              <a:t>Kentucky Center for School Safety</a:t>
            </a:r>
          </a:p>
        </p:txBody>
      </p:sp>
      <p:sp>
        <p:nvSpPr>
          <p:cNvPr id="36866" name="Rectangle 2"/>
          <p:cNvSpPr>
            <a:spLocks noGrp="1" noChangeArrowheads="1"/>
          </p:cNvSpPr>
          <p:nvPr>
            <p:ph type="title"/>
          </p:nvPr>
        </p:nvSpPr>
        <p:spPr/>
        <p:txBody>
          <a:bodyPr/>
          <a:lstStyle/>
          <a:p>
            <a:pPr eaLnBrk="1" hangingPunct="1">
              <a:defRPr/>
            </a:pPr>
            <a:r>
              <a:rPr lang="en-US" smtClean="0"/>
              <a:t>Where Are We Now?</a:t>
            </a:r>
          </a:p>
        </p:txBody>
      </p:sp>
      <p:sp>
        <p:nvSpPr>
          <p:cNvPr id="36867" name="Rectangle 3"/>
          <p:cNvSpPr>
            <a:spLocks noGrp="1" noChangeArrowheads="1"/>
          </p:cNvSpPr>
          <p:nvPr>
            <p:ph type="body" sz="half" idx="1"/>
          </p:nvPr>
        </p:nvSpPr>
        <p:spPr>
          <a:xfrm>
            <a:off x="457200" y="1524000"/>
            <a:ext cx="4038600" cy="4572000"/>
          </a:xfrm>
        </p:spPr>
        <p:txBody>
          <a:bodyPr/>
          <a:lstStyle/>
          <a:p>
            <a:pPr marL="533400" indent="-533400" eaLnBrk="1" hangingPunct="1">
              <a:lnSpc>
                <a:spcPct val="90000"/>
              </a:lnSpc>
            </a:pPr>
            <a:r>
              <a:rPr lang="en-US" sz="2400" b="1" smtClean="0"/>
              <a:t>Our primary audience remains our state’s educators.</a:t>
            </a:r>
          </a:p>
          <a:p>
            <a:pPr marL="533400" indent="-533400" eaLnBrk="1" hangingPunct="1">
              <a:lnSpc>
                <a:spcPct val="90000"/>
              </a:lnSpc>
            </a:pPr>
            <a:r>
              <a:rPr lang="en-US" sz="2400" b="1" smtClean="0"/>
              <a:t>We continue to provide expertise and support to our fellow state agencies as they, in turn, do for us. </a:t>
            </a:r>
          </a:p>
          <a:p>
            <a:pPr marL="533400" indent="-533400" eaLnBrk="1" hangingPunct="1">
              <a:lnSpc>
                <a:spcPct val="90000"/>
              </a:lnSpc>
            </a:pPr>
            <a:r>
              <a:rPr lang="en-US" sz="2400" b="1" smtClean="0"/>
              <a:t>To continue to identify and address school safety concerns as they evolve.</a:t>
            </a:r>
            <a:endParaRPr lang="en-US" sz="2400" b="1" i="1" smtClean="0"/>
          </a:p>
          <a:p>
            <a:pPr marL="533400" indent="-533400" eaLnBrk="1" hangingPunct="1">
              <a:lnSpc>
                <a:spcPct val="90000"/>
              </a:lnSpc>
            </a:pPr>
            <a:endParaRPr lang="en-US" sz="2400" b="1" smtClean="0"/>
          </a:p>
          <a:p>
            <a:pPr marL="533400" indent="-533400" eaLnBrk="1" hangingPunct="1">
              <a:lnSpc>
                <a:spcPct val="90000"/>
              </a:lnSpc>
            </a:pPr>
            <a:endParaRPr lang="en-US" sz="2400" b="1" smtClean="0"/>
          </a:p>
        </p:txBody>
      </p:sp>
      <p:pic>
        <p:nvPicPr>
          <p:cNvPr id="36868" name="Picture 4" descr="datateleconf1"/>
          <p:cNvPicPr>
            <a:picLocks noGrp="1" noChangeAspect="1" noChangeArrowheads="1"/>
          </p:cNvPicPr>
          <p:nvPr>
            <p:ph sz="half" idx="2"/>
          </p:nvPr>
        </p:nvPicPr>
        <p:blipFill>
          <a:blip r:embed="rId3"/>
          <a:srcRect/>
          <a:stretch>
            <a:fillRect/>
          </a:stretch>
        </p:blipFill>
        <p:spPr>
          <a:xfrm>
            <a:off x="4724400" y="2286000"/>
            <a:ext cx="4038600" cy="3028950"/>
          </a:xfrm>
          <a:noFill/>
          <a:ln>
            <a:solidFill>
              <a:srgbClr val="000000"/>
            </a:solidFill>
          </a:ln>
        </p:spPr>
      </p:pic>
    </p:spTree>
    <p:extLst>
      <p:ext uri="{BB962C8B-B14F-4D97-AF65-F5344CB8AC3E}">
        <p14:creationId xmlns:p14="http://schemas.microsoft.com/office/powerpoint/2010/main" val="107506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ppt_x</p:attrName>
                                        </p:attrNameLst>
                                      </p:cBhvr>
                                      <p:tavLst>
                                        <p:tav tm="0">
                                          <p:val>
                                            <p:strVal val="#ppt_x-.2"/>
                                          </p:val>
                                        </p:tav>
                                        <p:tav tm="100000">
                                          <p:val>
                                            <p:strVal val="#ppt_x"/>
                                          </p:val>
                                        </p:tav>
                                      </p:tavLst>
                                    </p:anim>
                                    <p:anim calcmode="lin" valueType="num">
                                      <p:cBhvr>
                                        <p:cTn id="8" dur="1000" fill="hold"/>
                                        <p:tgtEl>
                                          <p:spTgt spid="36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6"/>
                                        </p:tgtEl>
                                      </p:cBhvr>
                                    </p:animEffect>
                                  </p:childTnLst>
                                </p:cTn>
                              </p:par>
                            </p:childTnLst>
                          </p:cTn>
                        </p:par>
                        <p:par>
                          <p:cTn id="10" fill="hold">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6868">
                                            <p:bg/>
                                          </p:spTgt>
                                        </p:tgtEl>
                                        <p:attrNameLst>
                                          <p:attrName>style.visibility</p:attrName>
                                        </p:attrNameLst>
                                      </p:cBhvr>
                                      <p:to>
                                        <p:strVal val="visible"/>
                                      </p:to>
                                    </p:set>
                                    <p:animEffect transition="in" filter="fade">
                                      <p:cBhvr>
                                        <p:cTn id="13" dur="500"/>
                                        <p:tgtEl>
                                          <p:spTgt spid="36868">
                                            <p:bg/>
                                          </p:spTgt>
                                        </p:tgtEl>
                                      </p:cBhvr>
                                    </p:animEffect>
                                    <p:anim calcmode="lin" valueType="num">
                                      <p:cBhvr>
                                        <p:cTn id="14" dur="500" fill="hold"/>
                                        <p:tgtEl>
                                          <p:spTgt spid="36868">
                                            <p:bg/>
                                          </p:spTgt>
                                        </p:tgtEl>
                                        <p:attrNameLst>
                                          <p:attrName>ppt_x</p:attrName>
                                        </p:attrNameLst>
                                      </p:cBhvr>
                                      <p:tavLst>
                                        <p:tav tm="0">
                                          <p:val>
                                            <p:strVal val="#ppt_x"/>
                                          </p:val>
                                        </p:tav>
                                        <p:tav tm="100000">
                                          <p:val>
                                            <p:strVal val="#ppt_x"/>
                                          </p:val>
                                        </p:tav>
                                      </p:tavLst>
                                    </p:anim>
                                    <p:anim calcmode="lin" valueType="num">
                                      <p:cBhvr>
                                        <p:cTn id="15" dur="500" fill="hold"/>
                                        <p:tgtEl>
                                          <p:spTgt spid="36868">
                                            <p:bg/>
                                          </p:spTgt>
                                        </p:tgtEl>
                                        <p:attrNameLst>
                                          <p:attrName>ppt_y</p:attrName>
                                        </p:attrNameLst>
                                      </p:cBhvr>
                                      <p:tavLst>
                                        <p:tav tm="0">
                                          <p:val>
                                            <p:strVal val="#ppt_y+.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36867">
                                            <p:txEl>
                                              <p:pRg st="0" end="0"/>
                                            </p:txEl>
                                          </p:spTgt>
                                        </p:tgtEl>
                                        <p:attrNameLst>
                                          <p:attrName>style.visibility</p:attrName>
                                        </p:attrNameLst>
                                      </p:cBhvr>
                                      <p:to>
                                        <p:strVal val="visible"/>
                                      </p:to>
                                    </p:set>
                                    <p:animEffect transition="in" filter="fade">
                                      <p:cBhvr>
                                        <p:cTn id="20" dur="500"/>
                                        <p:tgtEl>
                                          <p:spTgt spid="36867">
                                            <p:txEl>
                                              <p:pRg st="0" end="0"/>
                                            </p:txEl>
                                          </p:spTgt>
                                        </p:tgtEl>
                                      </p:cBhvr>
                                    </p:animEffect>
                                    <p:anim calcmode="lin" valueType="num">
                                      <p:cBhvr>
                                        <p:cTn id="21"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368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36867">
                                            <p:txEl>
                                              <p:pRg st="1" end="1"/>
                                            </p:txEl>
                                          </p:spTgt>
                                        </p:tgtEl>
                                        <p:attrNameLst>
                                          <p:attrName>style.visibility</p:attrName>
                                        </p:attrNameLst>
                                      </p:cBhvr>
                                      <p:to>
                                        <p:strVal val="visible"/>
                                      </p:to>
                                    </p:set>
                                    <p:animEffect transition="in" filter="fade">
                                      <p:cBhvr>
                                        <p:cTn id="27" dur="500"/>
                                        <p:tgtEl>
                                          <p:spTgt spid="36867">
                                            <p:txEl>
                                              <p:pRg st="1" end="1"/>
                                            </p:txEl>
                                          </p:spTgt>
                                        </p:tgtEl>
                                      </p:cBhvr>
                                    </p:animEffect>
                                    <p:anim calcmode="lin" valueType="num">
                                      <p:cBhvr>
                                        <p:cTn id="2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368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36867">
                                            <p:txEl>
                                              <p:pRg st="2" end="2"/>
                                            </p:txEl>
                                          </p:spTgt>
                                        </p:tgtEl>
                                        <p:attrNameLst>
                                          <p:attrName>style.visibility</p:attrName>
                                        </p:attrNameLst>
                                      </p:cBhvr>
                                      <p:to>
                                        <p:strVal val="visible"/>
                                      </p:to>
                                    </p:set>
                                    <p:animEffect transition="in" filter="fade">
                                      <p:cBhvr>
                                        <p:cTn id="34" dur="500"/>
                                        <p:tgtEl>
                                          <p:spTgt spid="36867">
                                            <p:txEl>
                                              <p:pRg st="2" end="2"/>
                                            </p:txEl>
                                          </p:spTgt>
                                        </p:tgtEl>
                                      </p:cBhvr>
                                    </p:animEffect>
                                    <p:anim calcmode="lin" valueType="num">
                                      <p:cBhvr>
                                        <p:cTn id="35"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686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6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6"/>
          <p:cNvSpPr>
            <a:spLocks noGrp="1"/>
          </p:cNvSpPr>
          <p:nvPr>
            <p:ph type="ftr" sz="quarter" idx="11"/>
          </p:nvPr>
        </p:nvSpPr>
        <p:spPr>
          <a:noFill/>
        </p:spPr>
        <p:txBody>
          <a:bodyPr/>
          <a:lstStyle/>
          <a:p>
            <a:r>
              <a:rPr lang="en-US" smtClean="0"/>
              <a:t>Kentucky Center for School Safety</a:t>
            </a:r>
          </a:p>
        </p:txBody>
      </p:sp>
      <p:sp>
        <p:nvSpPr>
          <p:cNvPr id="47106" name="Rectangle 2"/>
          <p:cNvSpPr>
            <a:spLocks noGrp="1" noChangeArrowheads="1"/>
          </p:cNvSpPr>
          <p:nvPr>
            <p:ph type="title"/>
          </p:nvPr>
        </p:nvSpPr>
        <p:spPr/>
        <p:txBody>
          <a:bodyPr/>
          <a:lstStyle/>
          <a:p>
            <a:pPr eaLnBrk="1" hangingPunct="1">
              <a:defRPr/>
            </a:pPr>
            <a:r>
              <a:rPr lang="en-US" smtClean="0"/>
              <a:t>Conclusion</a:t>
            </a:r>
          </a:p>
        </p:txBody>
      </p:sp>
      <p:sp>
        <p:nvSpPr>
          <p:cNvPr id="47107" name="Rectangle 3"/>
          <p:cNvSpPr>
            <a:spLocks noGrp="1" noChangeArrowheads="1"/>
          </p:cNvSpPr>
          <p:nvPr>
            <p:ph type="body" sz="half" idx="1"/>
          </p:nvPr>
        </p:nvSpPr>
        <p:spPr>
          <a:xfrm>
            <a:off x="381000" y="1524000"/>
            <a:ext cx="5486400" cy="4572000"/>
          </a:xfrm>
        </p:spPr>
        <p:txBody>
          <a:bodyPr/>
          <a:lstStyle/>
          <a:p>
            <a:pPr eaLnBrk="1" hangingPunct="1">
              <a:buFont typeface="Wingdings" pitchFamily="2" charset="2"/>
              <a:buChar char="§"/>
              <a:defRPr/>
            </a:pPr>
            <a:r>
              <a:rPr lang="en-US" sz="2000" b="1" dirty="0" smtClean="0"/>
              <a:t>We know that safe and healthy learning environments are best achieved through the promotion of strong partnerships, (i.e., it takes educators, parents, lawmakers, community agencies and the business community to make this happen.)</a:t>
            </a:r>
          </a:p>
          <a:p>
            <a:pPr eaLnBrk="1" hangingPunct="1">
              <a:buFont typeface="Wingdings" pitchFamily="2" charset="2"/>
              <a:buChar char="§"/>
              <a:defRPr/>
            </a:pPr>
            <a:endParaRPr lang="en-US" sz="2000" b="1" dirty="0" smtClean="0"/>
          </a:p>
          <a:p>
            <a:pPr eaLnBrk="1" hangingPunct="1">
              <a:buFont typeface="Wingdings" pitchFamily="2" charset="2"/>
              <a:buChar char="§"/>
              <a:defRPr/>
            </a:pPr>
            <a:r>
              <a:rPr lang="en-US" sz="2000" b="1" dirty="0" smtClean="0"/>
              <a:t>With your continued support, we, your Kentucky Center for School Safety, are here to support that effort -- one student (perhaps your loved one), one staff member and one school at a time. </a:t>
            </a:r>
          </a:p>
        </p:txBody>
      </p:sp>
      <p:pic>
        <p:nvPicPr>
          <p:cNvPr id="47119" name="Picture 15" descr="j0178633"/>
          <p:cNvPicPr>
            <a:picLocks noGrp="1" noChangeAspect="1" noChangeArrowheads="1"/>
          </p:cNvPicPr>
          <p:nvPr>
            <p:ph sz="quarter" idx="2"/>
          </p:nvPr>
        </p:nvPicPr>
        <p:blipFill>
          <a:blip r:embed="rId3"/>
          <a:srcRect/>
          <a:stretch>
            <a:fillRect/>
          </a:stretch>
        </p:blipFill>
        <p:spPr>
          <a:xfrm>
            <a:off x="6096000" y="1295400"/>
            <a:ext cx="2792413" cy="1843088"/>
          </a:xfrm>
          <a:noFill/>
        </p:spPr>
      </p:pic>
      <p:pic>
        <p:nvPicPr>
          <p:cNvPr id="47122" name="Picture 18" descr="j0409046"/>
          <p:cNvPicPr>
            <a:picLocks noChangeAspect="1" noChangeArrowheads="1"/>
          </p:cNvPicPr>
          <p:nvPr/>
        </p:nvPicPr>
        <p:blipFill>
          <a:blip r:embed="rId4"/>
          <a:srcRect t="25807"/>
          <a:stretch>
            <a:fillRect/>
          </a:stretch>
        </p:blipFill>
        <p:spPr bwMode="auto">
          <a:xfrm>
            <a:off x="6324600" y="2971800"/>
            <a:ext cx="2362200" cy="1752600"/>
          </a:xfrm>
          <a:prstGeom prst="rect">
            <a:avLst/>
          </a:prstGeom>
          <a:noFill/>
          <a:ln w="9525">
            <a:solidFill>
              <a:srgbClr val="000000"/>
            </a:solidFill>
            <a:miter lim="800000"/>
            <a:headEnd/>
            <a:tailEnd/>
          </a:ln>
        </p:spPr>
      </p:pic>
      <p:pic>
        <p:nvPicPr>
          <p:cNvPr id="47115" name="Picture 11" descr="slideHHS"/>
          <p:cNvPicPr>
            <a:picLocks noGrp="1" noChangeAspect="1" noChangeArrowheads="1"/>
          </p:cNvPicPr>
          <p:nvPr>
            <p:ph sz="quarter" idx="3"/>
          </p:nvPr>
        </p:nvPicPr>
        <p:blipFill>
          <a:blip r:embed="rId5"/>
          <a:srcRect l="32076"/>
          <a:stretch>
            <a:fillRect/>
          </a:stretch>
        </p:blipFill>
        <p:spPr>
          <a:xfrm>
            <a:off x="6172200" y="4419600"/>
            <a:ext cx="2714625" cy="1898650"/>
          </a:xfrm>
          <a:noFill/>
          <a:ln>
            <a:solidFill>
              <a:srgbClr val="000000"/>
            </a:solidFill>
          </a:ln>
        </p:spPr>
      </p:pic>
    </p:spTree>
    <p:extLst>
      <p:ext uri="{BB962C8B-B14F-4D97-AF65-F5344CB8AC3E}">
        <p14:creationId xmlns:p14="http://schemas.microsoft.com/office/powerpoint/2010/main" val="3893272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ppt_x</p:attrName>
                                        </p:attrNameLst>
                                      </p:cBhvr>
                                      <p:tavLst>
                                        <p:tav tm="0">
                                          <p:val>
                                            <p:strVal val="#ppt_x-.2"/>
                                          </p:val>
                                        </p:tav>
                                        <p:tav tm="100000">
                                          <p:val>
                                            <p:strVal val="#ppt_x"/>
                                          </p:val>
                                        </p:tav>
                                      </p:tavLst>
                                    </p:anim>
                                    <p:anim calcmode="lin" valueType="num">
                                      <p:cBhvr>
                                        <p:cTn id="8" dur="1000" fill="hold"/>
                                        <p:tgtEl>
                                          <p:spTgt spid="471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7107">
                                            <p:txEl>
                                              <p:pRg st="0" end="0"/>
                                            </p:txEl>
                                          </p:spTgt>
                                        </p:tgtEl>
                                        <p:attrNameLst>
                                          <p:attrName>style.visibility</p:attrName>
                                        </p:attrNameLst>
                                      </p:cBhvr>
                                      <p:to>
                                        <p:strVal val="visible"/>
                                      </p:to>
                                    </p:set>
                                    <p:animEffect transition="in" filter="fade">
                                      <p:cBhvr>
                                        <p:cTn id="14" dur="500"/>
                                        <p:tgtEl>
                                          <p:spTgt spid="47107">
                                            <p:txEl>
                                              <p:pRg st="0" end="0"/>
                                            </p:txEl>
                                          </p:spTgt>
                                        </p:tgtEl>
                                      </p:cBhvr>
                                    </p:animEffect>
                                    <p:anim calcmode="lin" valueType="num">
                                      <p:cBhvr>
                                        <p:cTn id="15"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71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fade">
                                      <p:cBhvr>
                                        <p:cTn id="21" dur="500"/>
                                        <p:tgtEl>
                                          <p:spTgt spid="47107">
                                            <p:txEl>
                                              <p:pRg st="2" end="2"/>
                                            </p:txEl>
                                          </p:spTgt>
                                        </p:tgtEl>
                                      </p:cBhvr>
                                    </p:animEffect>
                                    <p:anim calcmode="lin" valueType="num">
                                      <p:cBhvr>
                                        <p:cTn id="22"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7107">
                                            <p:txEl>
                                              <p:pRg st="2" end="2"/>
                                            </p:txEl>
                                          </p:spTgt>
                                        </p:tgtEl>
                                        <p:attrNameLst>
                                          <p:attrName>ppt_y</p:attrName>
                                        </p:attrNameLst>
                                      </p:cBhvr>
                                      <p:tavLst>
                                        <p:tav tm="0">
                                          <p:val>
                                            <p:strVal val="#ppt_y+.05"/>
                                          </p:val>
                                        </p:tav>
                                        <p:tav tm="100000">
                                          <p:val>
                                            <p:strVal val="#ppt_y"/>
                                          </p:val>
                                        </p:tav>
                                      </p:tavLst>
                                    </p:anim>
                                  </p:childTnLst>
                                </p:cTn>
                              </p:par>
                            </p:childTnLst>
                          </p:cTn>
                        </p:par>
                        <p:par>
                          <p:cTn id="24" fill="hold">
                            <p:stCondLst>
                              <p:cond delay="500"/>
                            </p:stCondLst>
                            <p:childTnLst>
                              <p:par>
                                <p:cTn id="25" presetID="1" presetClass="entr" presetSubtype="0" fill="hold" nodeType="afterEffect">
                                  <p:stCondLst>
                                    <p:cond delay="1500"/>
                                  </p:stCondLst>
                                  <p:childTnLst>
                                    <p:set>
                                      <p:cBhvr>
                                        <p:cTn id="26" dur="1" fill="hold">
                                          <p:stCondLst>
                                            <p:cond delay="0"/>
                                          </p:stCondLst>
                                        </p:cTn>
                                        <p:tgtEl>
                                          <p:spTgt spid="47119"/>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1500"/>
                                  </p:stCondLst>
                                  <p:childTnLst>
                                    <p:set>
                                      <p:cBhvr>
                                        <p:cTn id="29" dur="1" fill="hold">
                                          <p:stCondLst>
                                            <p:cond delay="0"/>
                                          </p:stCondLst>
                                        </p:cTn>
                                        <p:tgtEl>
                                          <p:spTgt spid="47122"/>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1500"/>
                                  </p:stCondLst>
                                  <p:childTnLst>
                                    <p:set>
                                      <p:cBhvr>
                                        <p:cTn id="32"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rgbClr val="FFFF00"/>
                </a:solidFill>
                <a:latin typeface="Bradley Hand ITC" pitchFamily="66" charset="0"/>
              </a:rPr>
              <a:t>Kentucky Center for School Safety</a:t>
            </a:r>
          </a:p>
        </p:txBody>
      </p:sp>
      <p:sp>
        <p:nvSpPr>
          <p:cNvPr id="54275" name="Text Box 2"/>
          <p:cNvSpPr txBox="1">
            <a:spLocks noChangeArrowheads="1"/>
          </p:cNvSpPr>
          <p:nvPr/>
        </p:nvSpPr>
        <p:spPr bwMode="auto">
          <a:xfrm>
            <a:off x="1524000" y="304800"/>
            <a:ext cx="7315200" cy="59451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573088"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spcBef>
                <a:spcPct val="10000"/>
              </a:spcBef>
            </a:pPr>
            <a:endParaRPr lang="en-US" altLang="en-US" sz="3200" b="1" i="1">
              <a:solidFill>
                <a:srgbClr val="FFFFFF"/>
              </a:solidFill>
            </a:endParaRPr>
          </a:p>
          <a:p>
            <a:pPr lvl="1" algn="ctr" eaLnBrk="1" hangingPunct="1">
              <a:spcBef>
                <a:spcPct val="10000"/>
              </a:spcBef>
            </a:pPr>
            <a:endParaRPr lang="en-US" altLang="en-US" sz="3200" b="1" i="1">
              <a:solidFill>
                <a:srgbClr val="FFFFFF"/>
              </a:solidFill>
            </a:endParaRPr>
          </a:p>
          <a:p>
            <a:pPr lvl="1" algn="ctr" eaLnBrk="1" hangingPunct="1">
              <a:spcBef>
                <a:spcPct val="10000"/>
              </a:spcBef>
            </a:pPr>
            <a:r>
              <a:rPr lang="en-US" altLang="en-US" sz="3200" b="1" i="1">
                <a:solidFill>
                  <a:srgbClr val="FFFFFF"/>
                </a:solidFill>
              </a:rPr>
              <a:t>Call or Write</a:t>
            </a:r>
          </a:p>
          <a:p>
            <a:pPr lvl="1" algn="ctr" eaLnBrk="1" hangingPunct="1">
              <a:spcBef>
                <a:spcPct val="10000"/>
              </a:spcBef>
            </a:pPr>
            <a:r>
              <a:rPr lang="en-US" altLang="en-US" sz="3200" b="1" i="1">
                <a:solidFill>
                  <a:srgbClr val="FFFFFF"/>
                </a:solidFill>
              </a:rPr>
              <a:t>Jon Akers</a:t>
            </a:r>
          </a:p>
          <a:p>
            <a:pPr lvl="1" algn="ctr" eaLnBrk="1" hangingPunct="1">
              <a:spcBef>
                <a:spcPct val="10000"/>
              </a:spcBef>
            </a:pPr>
            <a:r>
              <a:rPr lang="en-US" altLang="en-US" sz="3200" b="1" i="1">
                <a:solidFill>
                  <a:srgbClr val="FFFFFF"/>
                </a:solidFill>
              </a:rPr>
              <a:t>Eastern Kentucky University</a:t>
            </a:r>
          </a:p>
          <a:p>
            <a:pPr lvl="1" algn="ctr" eaLnBrk="1" hangingPunct="1">
              <a:spcBef>
                <a:spcPct val="10000"/>
              </a:spcBef>
            </a:pPr>
            <a:r>
              <a:rPr lang="en-US" altLang="en-US" sz="3200" b="1" i="1">
                <a:solidFill>
                  <a:srgbClr val="FFFFFF"/>
                </a:solidFill>
              </a:rPr>
              <a:t>105 Stratton Building</a:t>
            </a:r>
          </a:p>
          <a:p>
            <a:pPr lvl="1" algn="ctr" eaLnBrk="1" hangingPunct="1">
              <a:spcBef>
                <a:spcPct val="10000"/>
              </a:spcBef>
            </a:pPr>
            <a:r>
              <a:rPr lang="en-US" altLang="en-US" sz="3200" b="1" i="1">
                <a:solidFill>
                  <a:srgbClr val="FFFFFF"/>
                </a:solidFill>
              </a:rPr>
              <a:t>521 Lancaster Ave.</a:t>
            </a:r>
          </a:p>
          <a:p>
            <a:pPr lvl="1" algn="ctr" eaLnBrk="1" hangingPunct="1">
              <a:spcBef>
                <a:spcPct val="10000"/>
              </a:spcBef>
            </a:pPr>
            <a:r>
              <a:rPr lang="en-US" altLang="en-US" sz="3200" b="1" i="1">
                <a:solidFill>
                  <a:srgbClr val="FFFFFF"/>
                </a:solidFill>
              </a:rPr>
              <a:t>Richmond, KY 40475</a:t>
            </a:r>
          </a:p>
          <a:p>
            <a:pPr lvl="1" algn="ctr" eaLnBrk="1" hangingPunct="1">
              <a:spcBef>
                <a:spcPct val="10000"/>
              </a:spcBef>
            </a:pPr>
            <a:r>
              <a:rPr lang="en-US" altLang="en-US" sz="3200" b="1" i="1">
                <a:solidFill>
                  <a:srgbClr val="FFFF00"/>
                </a:solidFill>
              </a:rPr>
              <a:t>Toll Free 1-877-805-4277</a:t>
            </a:r>
          </a:p>
          <a:p>
            <a:pPr lvl="1" algn="ctr" eaLnBrk="1" hangingPunct="1">
              <a:spcBef>
                <a:spcPct val="10000"/>
              </a:spcBef>
            </a:pPr>
            <a:r>
              <a:rPr lang="en-US" altLang="en-US" sz="3200" b="1">
                <a:solidFill>
                  <a:srgbClr val="FFFF00"/>
                </a:solidFill>
              </a:rPr>
              <a:t>jon.akers@eku.edu</a:t>
            </a:r>
          </a:p>
          <a:p>
            <a:pPr lvl="1" algn="ctr" eaLnBrk="1" hangingPunct="1">
              <a:spcBef>
                <a:spcPct val="10000"/>
              </a:spcBef>
            </a:pPr>
            <a:endParaRPr lang="en-US" altLang="en-US" sz="3200" b="1">
              <a:solidFill>
                <a:srgbClr val="FFFF00"/>
              </a:solidFill>
            </a:endParaRPr>
          </a:p>
        </p:txBody>
      </p:sp>
      <p:sp>
        <p:nvSpPr>
          <p:cNvPr id="54276" name="Rectangle 3"/>
          <p:cNvSpPr>
            <a:spLocks noChangeArrowheads="1"/>
          </p:cNvSpPr>
          <p:nvPr/>
        </p:nvSpPr>
        <p:spPr bwMode="auto">
          <a:xfrm>
            <a:off x="3124200" y="6400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200" b="1">
                <a:solidFill>
                  <a:schemeClr val="bg1"/>
                </a:solidFill>
              </a:rPr>
              <a:t>Kentucky Center for School Safety</a:t>
            </a:r>
          </a:p>
        </p:txBody>
      </p:sp>
    </p:spTree>
    <p:extLst>
      <p:ext uri="{BB962C8B-B14F-4D97-AF65-F5344CB8AC3E}">
        <p14:creationId xmlns:p14="http://schemas.microsoft.com/office/powerpoint/2010/main" val="35381694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rgbClr val="FFFF00"/>
                </a:solidFill>
                <a:latin typeface="Bradley Hand ITC" pitchFamily="66" charset="0"/>
              </a:rPr>
              <a:t>Kentucky Center for School Safety</a:t>
            </a:r>
          </a:p>
        </p:txBody>
      </p:sp>
      <p:sp>
        <p:nvSpPr>
          <p:cNvPr id="241666" name="Rectangle 2"/>
          <p:cNvSpPr>
            <a:spLocks noGrp="1" noChangeArrowheads="1"/>
          </p:cNvSpPr>
          <p:nvPr>
            <p:ph type="ctrTitle"/>
          </p:nvPr>
        </p:nvSpPr>
        <p:spPr/>
        <p:txBody>
          <a:bodyPr/>
          <a:lstStyle/>
          <a:p>
            <a:pPr eaLnBrk="1" hangingPunct="1">
              <a:defRPr/>
            </a:pPr>
            <a:r>
              <a:rPr lang="en-US" sz="6600" smtClean="0">
                <a:solidFill>
                  <a:srgbClr val="800000"/>
                </a:solidFill>
                <a:latin typeface="Lucida Handwriting" pitchFamily="66" charset="0"/>
              </a:rPr>
              <a:t>COME VISIT US AT</a:t>
            </a:r>
          </a:p>
        </p:txBody>
      </p:sp>
      <p:sp>
        <p:nvSpPr>
          <p:cNvPr id="241667" name="Rectangle 3"/>
          <p:cNvSpPr>
            <a:spLocks noGrp="1" noChangeArrowheads="1"/>
          </p:cNvSpPr>
          <p:nvPr>
            <p:ph type="subTitle" idx="1"/>
          </p:nvPr>
        </p:nvSpPr>
        <p:spPr>
          <a:xfrm>
            <a:off x="0" y="3276600"/>
            <a:ext cx="9144000" cy="2362200"/>
          </a:xfrm>
        </p:spPr>
        <p:txBody>
          <a:bodyPr/>
          <a:lstStyle/>
          <a:p>
            <a:pPr eaLnBrk="1" hangingPunct="1">
              <a:defRPr/>
            </a:pPr>
            <a:endParaRPr lang="en-US" smtClean="0">
              <a:solidFill>
                <a:schemeClr val="bg1"/>
              </a:solidFill>
              <a:effectLst>
                <a:outerShdw blurRad="38100" dist="38100" dir="2700000" algn="tl">
                  <a:srgbClr val="000000"/>
                </a:outerShdw>
              </a:effectLst>
            </a:endParaRPr>
          </a:p>
          <a:p>
            <a:pPr eaLnBrk="1" hangingPunct="1">
              <a:defRPr/>
            </a:pPr>
            <a:endParaRPr lang="en-US" smtClean="0">
              <a:solidFill>
                <a:schemeClr val="bg1"/>
              </a:solidFill>
              <a:effectLst>
                <a:outerShdw blurRad="38100" dist="38100" dir="2700000" algn="tl">
                  <a:srgbClr val="000000"/>
                </a:outerShdw>
              </a:effectLst>
            </a:endParaRPr>
          </a:p>
          <a:p>
            <a:pPr eaLnBrk="1" hangingPunct="1">
              <a:defRPr/>
            </a:pPr>
            <a:r>
              <a:rPr lang="en-US" sz="4800" smtClean="0">
                <a:solidFill>
                  <a:srgbClr val="FFFFFF"/>
                </a:solidFill>
                <a:effectLst>
                  <a:outerShdw blurRad="38100" dist="38100" dir="2700000" algn="tl">
                    <a:srgbClr val="000000"/>
                  </a:outerShdw>
                </a:effectLst>
              </a:rPr>
              <a:t>   </a:t>
            </a:r>
            <a:r>
              <a:rPr lang="en-US" sz="4800" smtClean="0">
                <a:solidFill>
                  <a:srgbClr val="DE1702"/>
                </a:solidFill>
                <a:effectLst>
                  <a:outerShdw blurRad="38100" dist="38100" dir="2700000" algn="tl">
                    <a:srgbClr val="000000"/>
                  </a:outerShdw>
                </a:effectLst>
              </a:rPr>
              <a:t>WWW.KYSAFESCHOOLS.ORG</a:t>
            </a:r>
          </a:p>
        </p:txBody>
      </p:sp>
      <p:pic>
        <p:nvPicPr>
          <p:cNvPr id="241668" name="Picture 4" descr="AG0017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90800"/>
            <a:ext cx="2819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8421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241668"/>
                                        </p:tgtEl>
                                        <p:attrNameLst>
                                          <p:attrName>style.visibility</p:attrName>
                                        </p:attrNameLst>
                                      </p:cBhvr>
                                      <p:to>
                                        <p:strVal val="visible"/>
                                      </p:to>
                                    </p:set>
                                    <p:animEffect transition="in" filter="dissolve">
                                      <p:cBhvr>
                                        <p:cTn id="7" dur="500"/>
                                        <p:tgtEl>
                                          <p:spTgt spid="24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Footer Placeholder 6"/>
          <p:cNvSpPr>
            <a:spLocks noGrp="1"/>
          </p:cNvSpPr>
          <p:nvPr>
            <p:ph type="ftr" sz="quarter" idx="11"/>
          </p:nvPr>
        </p:nvSpPr>
        <p:spPr>
          <a:noFill/>
        </p:spPr>
        <p:txBody>
          <a:bodyPr/>
          <a:lstStyle/>
          <a:p>
            <a:r>
              <a:rPr lang="en-US" smtClean="0"/>
              <a:t>Kentucky Center for School Safety</a:t>
            </a:r>
          </a:p>
        </p:txBody>
      </p:sp>
      <p:sp>
        <p:nvSpPr>
          <p:cNvPr id="24578" name="Rectangle 2"/>
          <p:cNvSpPr>
            <a:spLocks noGrp="1" noChangeArrowheads="1"/>
          </p:cNvSpPr>
          <p:nvPr>
            <p:ph type="title"/>
          </p:nvPr>
        </p:nvSpPr>
        <p:spPr/>
        <p:txBody>
          <a:bodyPr/>
          <a:lstStyle/>
          <a:p>
            <a:pPr eaLnBrk="1" hangingPunct="1">
              <a:defRPr/>
            </a:pPr>
            <a:r>
              <a:rPr lang="en-US" smtClean="0"/>
              <a:t>Past</a:t>
            </a:r>
            <a:br>
              <a:rPr lang="en-US" smtClean="0"/>
            </a:br>
            <a:r>
              <a:rPr lang="en-US" sz="2800" i="1" smtClean="0"/>
              <a:t>A Brief History</a:t>
            </a:r>
          </a:p>
        </p:txBody>
      </p:sp>
      <p:sp>
        <p:nvSpPr>
          <p:cNvPr id="24579" name="Rectangle 3"/>
          <p:cNvSpPr>
            <a:spLocks noGrp="1" noChangeArrowheads="1"/>
          </p:cNvSpPr>
          <p:nvPr>
            <p:ph type="body" sz="half" idx="1"/>
          </p:nvPr>
        </p:nvSpPr>
        <p:spPr>
          <a:xfrm>
            <a:off x="152400" y="1371600"/>
            <a:ext cx="5410200" cy="4953000"/>
          </a:xfrm>
        </p:spPr>
        <p:txBody>
          <a:bodyPr/>
          <a:lstStyle/>
          <a:p>
            <a:pPr eaLnBrk="1" hangingPunct="1">
              <a:defRPr/>
            </a:pPr>
            <a:r>
              <a:rPr lang="en-US" sz="2400" b="1" dirty="0" smtClean="0"/>
              <a:t>House Bill 330 </a:t>
            </a:r>
          </a:p>
          <a:p>
            <a:pPr lvl="1" eaLnBrk="1" hangingPunct="1">
              <a:defRPr/>
            </a:pPr>
            <a:r>
              <a:rPr lang="en-US" sz="2000" b="1" i="1" dirty="0" smtClean="0"/>
              <a:t>Kentucky’s school children and educators say, “Thank you.”</a:t>
            </a:r>
          </a:p>
          <a:p>
            <a:pPr eaLnBrk="1" hangingPunct="1">
              <a:defRPr/>
            </a:pPr>
            <a:r>
              <a:rPr lang="en-US" sz="2400" b="1" dirty="0" smtClean="0"/>
              <a:t>Governed by a Board of Directors</a:t>
            </a:r>
          </a:p>
          <a:p>
            <a:pPr eaLnBrk="1" hangingPunct="1">
              <a:defRPr/>
            </a:pPr>
            <a:r>
              <a:rPr lang="en-US" sz="2400" b="1" dirty="0" smtClean="0"/>
              <a:t>A unique model</a:t>
            </a:r>
          </a:p>
          <a:p>
            <a:pPr lvl="1" eaLnBrk="1" hangingPunct="1">
              <a:buFont typeface="Wingdings" pitchFamily="2" charset="2"/>
              <a:buChar char="Ø"/>
              <a:defRPr/>
            </a:pPr>
            <a:r>
              <a:rPr lang="en-US" sz="2000" b="1" dirty="0" smtClean="0"/>
              <a:t>EKU-Contract agency and central operations</a:t>
            </a:r>
          </a:p>
          <a:p>
            <a:pPr lvl="1" eaLnBrk="1" hangingPunct="1">
              <a:buFont typeface="Wingdings" pitchFamily="2" charset="2"/>
              <a:buChar char="Ø"/>
              <a:defRPr/>
            </a:pPr>
            <a:r>
              <a:rPr lang="en-US" sz="2000" b="1" dirty="0" smtClean="0"/>
              <a:t>KSBA-Training and conferences</a:t>
            </a:r>
          </a:p>
          <a:p>
            <a:pPr lvl="1" eaLnBrk="1" hangingPunct="1">
              <a:buFont typeface="Wingdings" pitchFamily="2" charset="2"/>
              <a:buChar char="Ø"/>
              <a:defRPr/>
            </a:pPr>
            <a:r>
              <a:rPr lang="en-US" sz="2000" b="1" dirty="0" err="1" smtClean="0"/>
              <a:t>MuSU</a:t>
            </a:r>
            <a:r>
              <a:rPr lang="en-US" sz="2000" b="1" dirty="0" smtClean="0"/>
              <a:t>-Post-Secondary/pre-service training, resource center (research, best practices) and website</a:t>
            </a:r>
          </a:p>
          <a:p>
            <a:pPr lvl="1" eaLnBrk="1" hangingPunct="1">
              <a:buFont typeface="Wingdings" pitchFamily="2" charset="2"/>
              <a:buChar char="Ø"/>
              <a:defRPr/>
            </a:pPr>
            <a:r>
              <a:rPr lang="en-US" sz="2000" b="1" dirty="0" smtClean="0"/>
              <a:t>University of Kentucky- research and grant writing</a:t>
            </a:r>
          </a:p>
        </p:txBody>
      </p:sp>
      <p:graphicFrame>
        <p:nvGraphicFramePr>
          <p:cNvPr id="24580" name="Object 4"/>
          <p:cNvGraphicFramePr>
            <a:graphicFrameLocks noGrp="1" noChangeAspect="1"/>
          </p:cNvGraphicFramePr>
          <p:nvPr>
            <p:ph sz="quarter" idx="2"/>
          </p:nvPr>
        </p:nvGraphicFramePr>
        <p:xfrm>
          <a:off x="6553200" y="3119438"/>
          <a:ext cx="1238250" cy="800100"/>
        </p:xfrm>
        <a:graphic>
          <a:graphicData uri="http://schemas.openxmlformats.org/presentationml/2006/ole">
            <mc:AlternateContent xmlns:mc="http://schemas.openxmlformats.org/markup-compatibility/2006">
              <mc:Choice xmlns:v="urn:schemas-microsoft-com:vml" Requires="v">
                <p:oleObj spid="_x0000_s1278" name="Photo Editor Photo" r:id="rId4" imgW="781159" imgH="504762" progId="">
                  <p:embed/>
                </p:oleObj>
              </mc:Choice>
              <mc:Fallback>
                <p:oleObj name="Photo Editor Photo" r:id="rId4" imgW="781159" imgH="50476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119438"/>
                        <a:ext cx="12382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5715000" y="1447800"/>
          <a:ext cx="3003550" cy="1308100"/>
        </p:xfrm>
        <a:graphic>
          <a:graphicData uri="http://schemas.openxmlformats.org/presentationml/2006/ole">
            <mc:AlternateContent xmlns:mc="http://schemas.openxmlformats.org/markup-compatibility/2006">
              <mc:Choice xmlns:v="urn:schemas-microsoft-com:vml" Requires="v">
                <p:oleObj spid="_x0000_s1279" name="Photo Editor Photo" r:id="rId6" imgW="14761905" imgH="5714286" progId="">
                  <p:embed/>
                </p:oleObj>
              </mc:Choice>
              <mc:Fallback>
                <p:oleObj name="Photo Editor Photo" r:id="rId6" imgW="14761905" imgH="5714286"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447800"/>
                        <a:ext cx="30035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6324600" y="4648200"/>
          <a:ext cx="1779588" cy="725488"/>
        </p:xfrm>
        <a:graphic>
          <a:graphicData uri="http://schemas.openxmlformats.org/presentationml/2006/ole">
            <mc:AlternateContent xmlns:mc="http://schemas.openxmlformats.org/markup-compatibility/2006">
              <mc:Choice xmlns:v="urn:schemas-microsoft-com:vml" Requires="v">
                <p:oleObj spid="_x0000_s1280" name="Photo Editor Photo" r:id="rId8" imgW="8573697" imgH="3495238" progId="">
                  <p:embed/>
                </p:oleObj>
              </mc:Choice>
              <mc:Fallback>
                <p:oleObj name="Photo Editor Photo" r:id="rId8" imgW="8573697" imgH="3495238"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648200"/>
                        <a:ext cx="1779588"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6096000" y="3990975"/>
          <a:ext cx="2557463" cy="590550"/>
        </p:xfrm>
        <a:graphic>
          <a:graphicData uri="http://schemas.openxmlformats.org/presentationml/2006/ole">
            <mc:AlternateContent xmlns:mc="http://schemas.openxmlformats.org/markup-compatibility/2006">
              <mc:Choice xmlns:v="urn:schemas-microsoft-com:vml" Requires="v">
                <p:oleObj spid="_x0000_s1281" name="Photo Editor Photo" r:id="rId10" imgW="3591426" imgH="828791" progId="">
                  <p:embed/>
                </p:oleObj>
              </mc:Choice>
              <mc:Fallback>
                <p:oleObj name="Photo Editor Photo" r:id="rId10" imgW="3591426" imgH="828791" progId="">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990975"/>
                        <a:ext cx="2557463"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2"/>
          <p:cNvPicPr>
            <a:picLocks noChangeAspect="1" noChangeArrowheads="1"/>
          </p:cNvPicPr>
          <p:nvPr/>
        </p:nvPicPr>
        <p:blipFill>
          <a:blip r:embed="rId12"/>
          <a:srcRect l="41510" t="46518" r="30188" b="30223"/>
          <a:stretch>
            <a:fillRect/>
          </a:stretch>
        </p:blipFill>
        <p:spPr bwMode="auto">
          <a:xfrm>
            <a:off x="6705600" y="5567363"/>
            <a:ext cx="1219200" cy="6508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500"/>
                                        <p:tgtEl>
                                          <p:spTgt spid="24579">
                                            <p:txEl>
                                              <p:pRg st="0" end="0"/>
                                            </p:txEl>
                                          </p:spTgt>
                                        </p:tgtEl>
                                      </p:cBhvr>
                                    </p:animEffect>
                                    <p:anim calcmode="lin" valueType="num">
                                      <p:cBhvr>
                                        <p:cTn id="15"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500"/>
                                        <p:tgtEl>
                                          <p:spTgt spid="24579">
                                            <p:txEl>
                                              <p:pRg st="1" end="1"/>
                                            </p:txEl>
                                          </p:spTgt>
                                        </p:tgtEl>
                                      </p:cBhvr>
                                    </p:animEffect>
                                    <p:anim calcmode="lin" valueType="num">
                                      <p:cBhvr>
                                        <p:cTn id="20"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5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fade">
                                      <p:cBhvr>
                                        <p:cTn id="26" dur="500"/>
                                        <p:tgtEl>
                                          <p:spTgt spid="24579">
                                            <p:txEl>
                                              <p:pRg st="2" end="2"/>
                                            </p:txEl>
                                          </p:spTgt>
                                        </p:tgtEl>
                                      </p:cBhvr>
                                    </p:animEffect>
                                    <p:anim calcmode="lin" valueType="num">
                                      <p:cBhvr>
                                        <p:cTn id="2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45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500"/>
                                        <p:tgtEl>
                                          <p:spTgt spid="24579">
                                            <p:txEl>
                                              <p:pRg st="3" end="3"/>
                                            </p:txEl>
                                          </p:spTgt>
                                        </p:tgtEl>
                                      </p:cBhvr>
                                    </p:animEffect>
                                    <p:anim calcmode="lin" valueType="num">
                                      <p:cBhvr>
                                        <p:cTn id="34"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4579">
                                            <p:txEl>
                                              <p:pRg st="3" end="3"/>
                                            </p:txEl>
                                          </p:spTgt>
                                        </p:tgtEl>
                                        <p:attrNameLst>
                                          <p:attrName>ppt_y</p:attrName>
                                        </p:attrNameLst>
                                      </p:cBhvr>
                                      <p:tavLst>
                                        <p:tav tm="0">
                                          <p:val>
                                            <p:strVal val="#ppt_y+.05"/>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24585"/>
                                        </p:tgtEl>
                                        <p:attrNameLst>
                                          <p:attrName>style.visibility</p:attrName>
                                        </p:attrNameLst>
                                      </p:cBhvr>
                                      <p:to>
                                        <p:strVal val="visible"/>
                                      </p:to>
                                    </p:set>
                                    <p:animEffect transition="in" filter="fade">
                                      <p:cBhvr>
                                        <p:cTn id="38" dur="2000"/>
                                        <p:tgtEl>
                                          <p:spTgt spid="2458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579">
                                            <p:txEl>
                                              <p:pRg st="4" end="4"/>
                                            </p:txEl>
                                          </p:spTgt>
                                        </p:tgtEl>
                                        <p:attrNameLst>
                                          <p:attrName>style.visibility</p:attrName>
                                        </p:attrNameLst>
                                      </p:cBhvr>
                                      <p:to>
                                        <p:strVal val="visible"/>
                                      </p:to>
                                    </p:set>
                                    <p:anim calcmode="lin" valueType="num">
                                      <p:cBhvr additive="base">
                                        <p:cTn id="43"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79">
                                            <p:txEl>
                                              <p:pRg st="4" end="4"/>
                                            </p:txEl>
                                          </p:spTgt>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24580"/>
                                        </p:tgtEl>
                                        <p:attrNameLst>
                                          <p:attrName>style.visibility</p:attrName>
                                        </p:attrNameLst>
                                      </p:cBhvr>
                                      <p:to>
                                        <p:strVal val="visible"/>
                                      </p:to>
                                    </p:set>
                                    <p:animEffect transition="in" filter="fade">
                                      <p:cBhvr>
                                        <p:cTn id="47" dur="2000"/>
                                        <p:tgtEl>
                                          <p:spTgt spid="2458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4579">
                                            <p:txEl>
                                              <p:pRg st="5" end="5"/>
                                            </p:txEl>
                                          </p:spTgt>
                                        </p:tgtEl>
                                        <p:attrNameLst>
                                          <p:attrName>style.visibility</p:attrName>
                                        </p:attrNameLst>
                                      </p:cBhvr>
                                      <p:to>
                                        <p:strVal val="visible"/>
                                      </p:to>
                                    </p:set>
                                    <p:anim calcmode="lin" valueType="num">
                                      <p:cBhvr additive="base">
                                        <p:cTn id="52"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4579">
                                            <p:txEl>
                                              <p:pRg st="5" end="5"/>
                                            </p:txEl>
                                          </p:spTgt>
                                        </p:tgtEl>
                                        <p:attrNameLst>
                                          <p:attrName>ppt_y</p:attrName>
                                        </p:attrNameLst>
                                      </p:cBhvr>
                                      <p:tavLst>
                                        <p:tav tm="0">
                                          <p:val>
                                            <p:strVal val="#ppt_y"/>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24587"/>
                                        </p:tgtEl>
                                        <p:attrNameLst>
                                          <p:attrName>style.visibility</p:attrName>
                                        </p:attrNameLst>
                                      </p:cBhvr>
                                      <p:to>
                                        <p:strVal val="visible"/>
                                      </p:to>
                                    </p:set>
                                    <p:animEffect transition="in" filter="fade">
                                      <p:cBhvr>
                                        <p:cTn id="56" dur="2000"/>
                                        <p:tgtEl>
                                          <p:spTgt spid="2458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4579">
                                            <p:txEl>
                                              <p:pRg st="6" end="6"/>
                                            </p:txEl>
                                          </p:spTgt>
                                        </p:tgtEl>
                                        <p:attrNameLst>
                                          <p:attrName>style.visibility</p:attrName>
                                        </p:attrNameLst>
                                      </p:cBhvr>
                                      <p:to>
                                        <p:strVal val="visible"/>
                                      </p:to>
                                    </p:set>
                                    <p:anim calcmode="lin" valueType="num">
                                      <p:cBhvr additive="base">
                                        <p:cTn id="61"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4579">
                                            <p:txEl>
                                              <p:pRg st="6" end="6"/>
                                            </p:txEl>
                                          </p:spTgt>
                                        </p:tgtEl>
                                        <p:attrNameLst>
                                          <p:attrName>ppt_y</p:attrName>
                                        </p:attrNameLst>
                                      </p:cBhvr>
                                      <p:tavLst>
                                        <p:tav tm="0">
                                          <p:val>
                                            <p:strVal val="#ppt_y"/>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24586"/>
                                        </p:tgtEl>
                                        <p:attrNameLst>
                                          <p:attrName>style.visibility</p:attrName>
                                        </p:attrNameLst>
                                      </p:cBhvr>
                                      <p:to>
                                        <p:strVal val="visible"/>
                                      </p:to>
                                    </p:set>
                                    <p:animEffect transition="in" filter="fade">
                                      <p:cBhvr>
                                        <p:cTn id="65" dur="2000"/>
                                        <p:tgtEl>
                                          <p:spTgt spid="2458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4579">
                                            <p:txEl>
                                              <p:pRg st="7" end="7"/>
                                            </p:txEl>
                                          </p:spTgt>
                                        </p:tgtEl>
                                        <p:attrNameLst>
                                          <p:attrName>style.visibility</p:attrName>
                                        </p:attrNameLst>
                                      </p:cBhvr>
                                      <p:to>
                                        <p:strVal val="visible"/>
                                      </p:to>
                                    </p:set>
                                    <p:anim calcmode="lin" valueType="num">
                                      <p:cBhvr additive="base">
                                        <p:cTn id="70" dur="500" fill="hold"/>
                                        <p:tgtEl>
                                          <p:spTgt spid="24579">
                                            <p:txEl>
                                              <p:pRg st="7" end="7"/>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9"/>
                                        </p:tgtEl>
                                        <p:attrNameLst>
                                          <p:attrName>style.visibility</p:attrName>
                                        </p:attrNameLst>
                                      </p:cBhvr>
                                      <p:to>
                                        <p:strVal val="visible"/>
                                      </p:to>
                                    </p:set>
                                    <p:animEffect transition="in" filter="fade">
                                      <p:cBhvr>
                                        <p:cTn id="7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5"/>
          <p:cNvSpPr>
            <a:spLocks noGrp="1"/>
          </p:cNvSpPr>
          <p:nvPr>
            <p:ph type="ftr" sz="quarter" idx="11"/>
          </p:nvPr>
        </p:nvSpPr>
        <p:spPr>
          <a:noFill/>
        </p:spPr>
        <p:txBody>
          <a:bodyPr/>
          <a:lstStyle/>
          <a:p>
            <a:r>
              <a:rPr lang="en-US" smtClean="0"/>
              <a:t>Kentucky Center for School Safety</a:t>
            </a:r>
          </a:p>
        </p:txBody>
      </p:sp>
      <p:sp>
        <p:nvSpPr>
          <p:cNvPr id="18434" name="Rectangle 2"/>
          <p:cNvSpPr>
            <a:spLocks noGrp="1" noChangeArrowheads="1"/>
          </p:cNvSpPr>
          <p:nvPr>
            <p:ph type="title"/>
          </p:nvPr>
        </p:nvSpPr>
        <p:spPr/>
        <p:txBody>
          <a:bodyPr/>
          <a:lstStyle/>
          <a:p>
            <a:pPr eaLnBrk="1" hangingPunct="1">
              <a:defRPr/>
            </a:pPr>
            <a:r>
              <a:rPr lang="en-US" smtClean="0"/>
              <a:t>Definition of School Safety</a:t>
            </a:r>
            <a:br>
              <a:rPr lang="en-US" smtClean="0"/>
            </a:br>
            <a:r>
              <a:rPr lang="en-US" sz="2800" i="1" smtClean="0"/>
              <a:t>Multi-faceted Issue</a:t>
            </a:r>
          </a:p>
        </p:txBody>
      </p:sp>
      <p:sp>
        <p:nvSpPr>
          <p:cNvPr id="18435" name="Rectangle 3"/>
          <p:cNvSpPr>
            <a:spLocks noGrp="1" noChangeArrowheads="1"/>
          </p:cNvSpPr>
          <p:nvPr>
            <p:ph type="body" sz="half" idx="1"/>
          </p:nvPr>
        </p:nvSpPr>
        <p:spPr>
          <a:xfrm>
            <a:off x="457200" y="1371600"/>
            <a:ext cx="5029200" cy="4724400"/>
          </a:xfrm>
        </p:spPr>
        <p:txBody>
          <a:bodyPr/>
          <a:lstStyle/>
          <a:p>
            <a:pPr eaLnBrk="1" hangingPunct="1">
              <a:lnSpc>
                <a:spcPct val="90000"/>
              </a:lnSpc>
              <a:defRPr/>
            </a:pPr>
            <a:r>
              <a:rPr lang="en-US" sz="2400" b="1" i="1" smtClean="0"/>
              <a:t>To continually address the needs of educators and students as it relates to the  provision and enhancement of providing safe and healthy learning environments for both.</a:t>
            </a:r>
          </a:p>
          <a:p>
            <a:pPr eaLnBrk="1" hangingPunct="1">
              <a:lnSpc>
                <a:spcPct val="90000"/>
              </a:lnSpc>
              <a:defRPr/>
            </a:pPr>
            <a:r>
              <a:rPr lang="en-US" sz="2400" b="1" smtClean="0"/>
              <a:t>These needs generally fall into one of the four  following categories: </a:t>
            </a:r>
          </a:p>
          <a:p>
            <a:pPr lvl="1" eaLnBrk="1" hangingPunct="1">
              <a:lnSpc>
                <a:spcPct val="90000"/>
              </a:lnSpc>
              <a:defRPr/>
            </a:pPr>
            <a:r>
              <a:rPr lang="en-US" sz="2000" b="1" smtClean="0">
                <a:solidFill>
                  <a:srgbClr val="DE1702"/>
                </a:solidFill>
                <a:effectLst>
                  <a:outerShdw blurRad="38100" dist="38100" dir="2700000" algn="tl">
                    <a:srgbClr val="000000"/>
                  </a:outerShdw>
                </a:effectLst>
              </a:rPr>
              <a:t>Physical Safety</a:t>
            </a:r>
          </a:p>
          <a:p>
            <a:pPr lvl="1" eaLnBrk="1" hangingPunct="1">
              <a:lnSpc>
                <a:spcPct val="90000"/>
              </a:lnSpc>
              <a:defRPr/>
            </a:pPr>
            <a:r>
              <a:rPr lang="en-US" sz="2000" b="1" smtClean="0">
                <a:solidFill>
                  <a:srgbClr val="DE1702"/>
                </a:solidFill>
                <a:effectLst>
                  <a:outerShdw blurRad="38100" dist="38100" dir="2700000" algn="tl">
                    <a:srgbClr val="000000"/>
                  </a:outerShdw>
                </a:effectLst>
              </a:rPr>
              <a:t>Relationships (staff and students) </a:t>
            </a:r>
          </a:p>
          <a:p>
            <a:pPr lvl="1" eaLnBrk="1" hangingPunct="1">
              <a:lnSpc>
                <a:spcPct val="90000"/>
              </a:lnSpc>
              <a:defRPr/>
            </a:pPr>
            <a:r>
              <a:rPr lang="en-US" sz="2000" b="1" smtClean="0">
                <a:solidFill>
                  <a:srgbClr val="DE1702"/>
                </a:solidFill>
                <a:effectLst>
                  <a:outerShdw blurRad="38100" dist="38100" dir="2700000" algn="tl">
                    <a:srgbClr val="000000"/>
                  </a:outerShdw>
                </a:effectLst>
              </a:rPr>
              <a:t>Personal Safety </a:t>
            </a:r>
          </a:p>
          <a:p>
            <a:pPr lvl="1" eaLnBrk="1" hangingPunct="1">
              <a:lnSpc>
                <a:spcPct val="90000"/>
              </a:lnSpc>
              <a:defRPr/>
            </a:pPr>
            <a:r>
              <a:rPr lang="en-US" sz="2000" b="1" smtClean="0">
                <a:solidFill>
                  <a:srgbClr val="DE1702"/>
                </a:solidFill>
                <a:effectLst>
                  <a:outerShdw blurRad="38100" dist="38100" dir="2700000" algn="tl">
                    <a:srgbClr val="000000"/>
                  </a:outerShdw>
                </a:effectLst>
              </a:rPr>
              <a:t>Behavioral Expectations </a:t>
            </a:r>
          </a:p>
        </p:txBody>
      </p:sp>
      <p:pic>
        <p:nvPicPr>
          <p:cNvPr id="18436" name="Picture 4" descr="Jeremy2-SimonsMS"/>
          <p:cNvPicPr>
            <a:picLocks noGrp="1" noChangeAspect="1" noChangeArrowheads="1"/>
          </p:cNvPicPr>
          <p:nvPr>
            <p:ph sz="half" idx="2"/>
          </p:nvPr>
        </p:nvPicPr>
        <p:blipFill>
          <a:blip r:embed="rId3"/>
          <a:srcRect/>
          <a:stretch>
            <a:fillRect/>
          </a:stretch>
        </p:blipFill>
        <p:spPr>
          <a:xfrm>
            <a:off x="5562600" y="2514600"/>
            <a:ext cx="3200400" cy="2400300"/>
          </a:xfrm>
          <a:noFill/>
          <a:ln w="12700">
            <a:solidFill>
              <a:srgbClr val="000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500"/>
                                        <p:tgtEl>
                                          <p:spTgt spid="18435">
                                            <p:txEl>
                                              <p:pRg st="0" end="0"/>
                                            </p:txEl>
                                          </p:spTgt>
                                        </p:tgtEl>
                                      </p:cBhvr>
                                    </p:animEffect>
                                    <p:anim calcmode="lin" valueType="num">
                                      <p:cBhvr>
                                        <p:cTn id="1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0" end="0"/>
                                            </p:txEl>
                                          </p:spTgt>
                                        </p:tgtEl>
                                        <p:attrNameLst>
                                          <p:attrName>ppt_y</p:attrName>
                                        </p:attrNameLst>
                                      </p:cBhvr>
                                      <p:tavLst>
                                        <p:tav tm="0">
                                          <p:val>
                                            <p:strVal val="#ppt_y+.05"/>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4" presetClass="entr" presetSubtype="0" fill="hold" grpId="0" nodeType="click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Effect transition="in" filter="fade">
                                      <p:cBhvr>
                                        <p:cTn id="23" dur="500"/>
                                        <p:tgtEl>
                                          <p:spTgt spid="18435">
                                            <p:txEl>
                                              <p:pRg st="1" end="1"/>
                                            </p:txEl>
                                          </p:spTgt>
                                        </p:tgtEl>
                                      </p:cBhvr>
                                    </p:animEffect>
                                    <p:anim calcmode="lin" valueType="num">
                                      <p:cBhvr>
                                        <p:cTn id="24"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84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8435">
                                            <p:txEl>
                                              <p:pRg st="2" end="2"/>
                                            </p:txEl>
                                          </p:spTgt>
                                        </p:tgtEl>
                                        <p:attrNameLst>
                                          <p:attrName>style.visibility</p:attrName>
                                        </p:attrNameLst>
                                      </p:cBhvr>
                                      <p:to>
                                        <p:strVal val="visible"/>
                                      </p:to>
                                    </p:set>
                                    <p:anim calcmode="lin" valueType="num">
                                      <p:cBhvr additive="base">
                                        <p:cTn id="30"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 calcmode="lin" valueType="num">
                                      <p:cBhvr additive="base">
                                        <p:cTn id="36"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 calcmode="lin" valueType="num">
                                      <p:cBhvr additive="base">
                                        <p:cTn id="42"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8435">
                                            <p:txEl>
                                              <p:pRg st="5" end="5"/>
                                            </p:txEl>
                                          </p:spTgt>
                                        </p:tgtEl>
                                        <p:attrNameLst>
                                          <p:attrName>style.visibility</p:attrName>
                                        </p:attrNameLst>
                                      </p:cBhvr>
                                      <p:to>
                                        <p:strVal val="visible"/>
                                      </p:to>
                                    </p:set>
                                    <p:anim calcmode="lin" valueType="num">
                                      <p:cBhvr additive="base">
                                        <p:cTn id="48"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6"/>
          <p:cNvSpPr>
            <a:spLocks noGrp="1"/>
          </p:cNvSpPr>
          <p:nvPr>
            <p:ph type="ftr" sz="quarter" idx="11"/>
          </p:nvPr>
        </p:nvSpPr>
        <p:spPr>
          <a:noFill/>
        </p:spPr>
        <p:txBody>
          <a:bodyPr/>
          <a:lstStyle/>
          <a:p>
            <a:r>
              <a:rPr lang="en-US" smtClean="0"/>
              <a:t>Kentucky Center for School Safety</a:t>
            </a:r>
          </a:p>
        </p:txBody>
      </p:sp>
      <p:sp>
        <p:nvSpPr>
          <p:cNvPr id="19458" name="Rectangle 2"/>
          <p:cNvSpPr>
            <a:spLocks noGrp="1" noChangeArrowheads="1"/>
          </p:cNvSpPr>
          <p:nvPr>
            <p:ph type="title"/>
          </p:nvPr>
        </p:nvSpPr>
        <p:spPr/>
        <p:txBody>
          <a:bodyPr/>
          <a:lstStyle/>
          <a:p>
            <a:pPr eaLnBrk="1" hangingPunct="1">
              <a:defRPr/>
            </a:pPr>
            <a:r>
              <a:rPr lang="en-US" smtClean="0"/>
              <a:t>Physical Safety</a:t>
            </a:r>
            <a:br>
              <a:rPr lang="en-US" smtClean="0"/>
            </a:br>
            <a:r>
              <a:rPr lang="en-US" smtClean="0"/>
              <a:t>(campus and building safety)</a:t>
            </a:r>
          </a:p>
        </p:txBody>
      </p:sp>
      <p:sp>
        <p:nvSpPr>
          <p:cNvPr id="19459" name="Rectangle 3"/>
          <p:cNvSpPr>
            <a:spLocks noGrp="1" noChangeArrowheads="1"/>
          </p:cNvSpPr>
          <p:nvPr>
            <p:ph type="body" sz="half" idx="1"/>
          </p:nvPr>
        </p:nvSpPr>
        <p:spPr>
          <a:xfrm>
            <a:off x="457200" y="1524000"/>
            <a:ext cx="5334000" cy="4800600"/>
          </a:xfrm>
        </p:spPr>
        <p:txBody>
          <a:bodyPr/>
          <a:lstStyle/>
          <a:p>
            <a:pPr eaLnBrk="1" hangingPunct="1">
              <a:defRPr/>
            </a:pPr>
            <a:r>
              <a:rPr lang="en-US" sz="2800" b="1" smtClean="0"/>
              <a:t>Crime Prevention Through Environmental Design (CPTED)</a:t>
            </a:r>
          </a:p>
          <a:p>
            <a:pPr eaLnBrk="1" hangingPunct="1">
              <a:defRPr/>
            </a:pPr>
            <a:r>
              <a:rPr lang="en-US" sz="2800" b="1" smtClean="0"/>
              <a:t>Physical Plant Safety</a:t>
            </a:r>
          </a:p>
          <a:p>
            <a:pPr eaLnBrk="1" hangingPunct="1">
              <a:defRPr/>
            </a:pPr>
            <a:r>
              <a:rPr lang="en-US" sz="2800" b="1" smtClean="0"/>
              <a:t>Bus Safety</a:t>
            </a:r>
          </a:p>
          <a:p>
            <a:pPr eaLnBrk="1" hangingPunct="1">
              <a:defRPr/>
            </a:pPr>
            <a:r>
              <a:rPr lang="en-US" sz="2800" b="1" smtClean="0"/>
              <a:t>Parking Lot Safety</a:t>
            </a:r>
          </a:p>
          <a:p>
            <a:pPr eaLnBrk="1" hangingPunct="1">
              <a:defRPr/>
            </a:pPr>
            <a:r>
              <a:rPr lang="en-US" sz="2800" b="1" smtClean="0"/>
              <a:t>Hazardous Materials – deteriorating lab chemicals, mercury, asbestos--etc.</a:t>
            </a:r>
          </a:p>
          <a:p>
            <a:pPr eaLnBrk="1" hangingPunct="1">
              <a:buFontTx/>
              <a:buNone/>
              <a:defRPr/>
            </a:pPr>
            <a:endParaRPr lang="en-US" sz="2800" b="1" smtClean="0">
              <a:solidFill>
                <a:srgbClr val="DE1702"/>
              </a:solidFill>
              <a:effectLst>
                <a:outerShdw blurRad="38100" dist="38100" dir="2700000" algn="tl">
                  <a:srgbClr val="000000"/>
                </a:outerShdw>
              </a:effectLst>
            </a:endParaRPr>
          </a:p>
        </p:txBody>
      </p:sp>
      <p:pic>
        <p:nvPicPr>
          <p:cNvPr id="19460" name="Picture 4" descr="j0399419"/>
          <p:cNvPicPr>
            <a:picLocks noGrp="1" noChangeAspect="1" noChangeArrowheads="1"/>
          </p:cNvPicPr>
          <p:nvPr>
            <p:ph sz="quarter" idx="2"/>
          </p:nvPr>
        </p:nvPicPr>
        <p:blipFill>
          <a:blip r:embed="rId3"/>
          <a:srcRect/>
          <a:stretch>
            <a:fillRect/>
          </a:stretch>
        </p:blipFill>
        <p:spPr>
          <a:xfrm>
            <a:off x="5867400" y="3962400"/>
            <a:ext cx="1843088" cy="1843088"/>
          </a:xfrm>
          <a:noFill/>
          <a:ln>
            <a:solidFill>
              <a:srgbClr val="000000"/>
            </a:solidFill>
          </a:ln>
        </p:spPr>
      </p:pic>
      <p:pic>
        <p:nvPicPr>
          <p:cNvPr id="19465" name="Picture 9"/>
          <p:cNvPicPr>
            <a:picLocks noGrp="1" noChangeAspect="1" noChangeArrowheads="1"/>
          </p:cNvPicPr>
          <p:nvPr>
            <p:ph sz="quarter" idx="3"/>
          </p:nvPr>
        </p:nvPicPr>
        <p:blipFill>
          <a:blip r:embed="rId4"/>
          <a:srcRect/>
          <a:stretch>
            <a:fillRect/>
          </a:stretch>
        </p:blipFill>
        <p:spPr>
          <a:xfrm>
            <a:off x="5791200" y="1295400"/>
            <a:ext cx="2362200" cy="23923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500"/>
                                        <p:tgtEl>
                                          <p:spTgt spid="19459">
                                            <p:txEl>
                                              <p:pRg st="0" end="0"/>
                                            </p:txEl>
                                          </p:spTgt>
                                        </p:tgtEl>
                                      </p:cBhvr>
                                    </p:animEffect>
                                    <p:anim calcmode="lin" valueType="num">
                                      <p:cBhvr>
                                        <p:cTn id="15"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Effect transition="in" filter="fade">
                                      <p:cBhvr>
                                        <p:cTn id="21" dur="500"/>
                                        <p:tgtEl>
                                          <p:spTgt spid="19459">
                                            <p:txEl>
                                              <p:pRg st="1" end="1"/>
                                            </p:txEl>
                                          </p:spTgt>
                                        </p:tgtEl>
                                      </p:cBhvr>
                                    </p:animEffect>
                                    <p:anim calcmode="lin" valueType="num">
                                      <p:cBhvr>
                                        <p:cTn id="22"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1" end="1"/>
                                            </p:txEl>
                                          </p:spTgt>
                                        </p:tgtEl>
                                        <p:attrNameLst>
                                          <p:attrName>ppt_y</p:attrName>
                                        </p:attrNameLst>
                                      </p:cBhvr>
                                      <p:tavLst>
                                        <p:tav tm="0">
                                          <p:val>
                                            <p:strVal val="#ppt_y+.05"/>
                                          </p:val>
                                        </p:tav>
                                        <p:tav tm="100000">
                                          <p:val>
                                            <p:strVal val="#ppt_y"/>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dissolve">
                                      <p:cBhvr>
                                        <p:cTn id="27" dur="500"/>
                                        <p:tgtEl>
                                          <p:spTgt spid="19465"/>
                                        </p:tgtEl>
                                      </p:cBhvr>
                                    </p:animEffect>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19459">
                                            <p:txEl>
                                              <p:pRg st="2" end="2"/>
                                            </p:txEl>
                                          </p:spTgt>
                                        </p:tgtEl>
                                        <p:attrNameLst>
                                          <p:attrName>style.visibility</p:attrName>
                                        </p:attrNameLst>
                                      </p:cBhvr>
                                      <p:to>
                                        <p:strVal val="visible"/>
                                      </p:to>
                                    </p:set>
                                    <p:animEffect transition="in" filter="fade">
                                      <p:cBhvr>
                                        <p:cTn id="32" dur="500"/>
                                        <p:tgtEl>
                                          <p:spTgt spid="19459">
                                            <p:txEl>
                                              <p:pRg st="2" end="2"/>
                                            </p:txEl>
                                          </p:spTgt>
                                        </p:tgtEl>
                                      </p:cBhvr>
                                    </p:animEffect>
                                    <p:anim calcmode="lin" valueType="num">
                                      <p:cBhvr>
                                        <p:cTn id="3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9459">
                                            <p:txEl>
                                              <p:pRg st="2" end="2"/>
                                            </p:txEl>
                                          </p:spTgt>
                                        </p:tgtEl>
                                        <p:attrNameLst>
                                          <p:attrName>ppt_y</p:attrName>
                                        </p:attrNameLst>
                                      </p:cBhvr>
                                      <p:tavLst>
                                        <p:tav tm="0">
                                          <p:val>
                                            <p:strVal val="#ppt_y+.05"/>
                                          </p:val>
                                        </p:tav>
                                        <p:tav tm="100000">
                                          <p:val>
                                            <p:strVal val="#ppt_y"/>
                                          </p:val>
                                        </p:tav>
                                      </p:tavLst>
                                    </p:anim>
                                  </p:childTnLst>
                                </p:cTn>
                              </p:par>
                            </p:childTnLst>
                          </p:cTn>
                        </p:par>
                        <p:par>
                          <p:cTn id="35" fill="hold">
                            <p:stCondLst>
                              <p:cond delay="500"/>
                            </p:stCondLst>
                            <p:childTnLst>
                              <p:par>
                                <p:cTn id="36" presetID="44" presetClass="entr" presetSubtype="0" fill="hold" grpId="0" nodeType="afterEffect">
                                  <p:stCondLst>
                                    <p:cond delay="0"/>
                                  </p:stCondLst>
                                  <p:childTnLst>
                                    <p:set>
                                      <p:cBhvr>
                                        <p:cTn id="37" dur="1" fill="hold">
                                          <p:stCondLst>
                                            <p:cond delay="0"/>
                                          </p:stCondLst>
                                        </p:cTn>
                                        <p:tgtEl>
                                          <p:spTgt spid="19460">
                                            <p:bg/>
                                          </p:spTgt>
                                        </p:tgtEl>
                                        <p:attrNameLst>
                                          <p:attrName>style.visibility</p:attrName>
                                        </p:attrNameLst>
                                      </p:cBhvr>
                                      <p:to>
                                        <p:strVal val="visible"/>
                                      </p:to>
                                    </p:set>
                                    <p:animEffect transition="in" filter="fade">
                                      <p:cBhvr>
                                        <p:cTn id="38" dur="500"/>
                                        <p:tgtEl>
                                          <p:spTgt spid="19460">
                                            <p:bg/>
                                          </p:spTgt>
                                        </p:tgtEl>
                                      </p:cBhvr>
                                    </p:animEffect>
                                    <p:anim calcmode="lin" valueType="num">
                                      <p:cBhvr>
                                        <p:cTn id="39" dur="500" fill="hold"/>
                                        <p:tgtEl>
                                          <p:spTgt spid="19460">
                                            <p:bg/>
                                          </p:spTgt>
                                        </p:tgtEl>
                                        <p:attrNameLst>
                                          <p:attrName>ppt_x</p:attrName>
                                        </p:attrNameLst>
                                      </p:cBhvr>
                                      <p:tavLst>
                                        <p:tav tm="0">
                                          <p:val>
                                            <p:strVal val="#ppt_x"/>
                                          </p:val>
                                        </p:tav>
                                        <p:tav tm="100000">
                                          <p:val>
                                            <p:strVal val="#ppt_x"/>
                                          </p:val>
                                        </p:tav>
                                      </p:tavLst>
                                    </p:anim>
                                    <p:anim calcmode="lin" valueType="num">
                                      <p:cBhvr>
                                        <p:cTn id="40" dur="500" fill="hold"/>
                                        <p:tgtEl>
                                          <p:spTgt spid="19460">
                                            <p:bg/>
                                          </p:spTgt>
                                        </p:tgtEl>
                                        <p:attrNameLst>
                                          <p:attrName>ppt_y</p:attrName>
                                        </p:attrNameLst>
                                      </p:cBhvr>
                                      <p:tavLst>
                                        <p:tav tm="0">
                                          <p:val>
                                            <p:strVal val="#ppt_y+.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19459">
                                            <p:txEl>
                                              <p:pRg st="3" end="3"/>
                                            </p:txEl>
                                          </p:spTgt>
                                        </p:tgtEl>
                                        <p:attrNameLst>
                                          <p:attrName>style.visibility</p:attrName>
                                        </p:attrNameLst>
                                      </p:cBhvr>
                                      <p:to>
                                        <p:strVal val="visible"/>
                                      </p:to>
                                    </p:set>
                                    <p:animEffect transition="in" filter="fade">
                                      <p:cBhvr>
                                        <p:cTn id="45" dur="500"/>
                                        <p:tgtEl>
                                          <p:spTgt spid="19459">
                                            <p:txEl>
                                              <p:pRg st="3" end="3"/>
                                            </p:txEl>
                                          </p:spTgt>
                                        </p:tgtEl>
                                      </p:cBhvr>
                                    </p:animEffect>
                                    <p:anim calcmode="lin" valueType="num">
                                      <p:cBhvr>
                                        <p:cTn id="46"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47" dur="500" fill="hold"/>
                                        <p:tgtEl>
                                          <p:spTgt spid="194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4" presetClass="entr" presetSubtype="0" fill="hold" grpId="0" nodeType="clickEffect">
                                  <p:stCondLst>
                                    <p:cond delay="0"/>
                                  </p:stCondLst>
                                  <p:childTnLst>
                                    <p:set>
                                      <p:cBhvr>
                                        <p:cTn id="51" dur="1" fill="hold">
                                          <p:stCondLst>
                                            <p:cond delay="0"/>
                                          </p:stCondLst>
                                        </p:cTn>
                                        <p:tgtEl>
                                          <p:spTgt spid="19459">
                                            <p:txEl>
                                              <p:pRg st="4" end="4"/>
                                            </p:txEl>
                                          </p:spTgt>
                                        </p:tgtEl>
                                        <p:attrNameLst>
                                          <p:attrName>style.visibility</p:attrName>
                                        </p:attrNameLst>
                                      </p:cBhvr>
                                      <p:to>
                                        <p:strVal val="visible"/>
                                      </p:to>
                                    </p:set>
                                    <p:animEffect transition="in" filter="fade">
                                      <p:cBhvr>
                                        <p:cTn id="52" dur="500"/>
                                        <p:tgtEl>
                                          <p:spTgt spid="19459">
                                            <p:txEl>
                                              <p:pRg st="4" end="4"/>
                                            </p:txEl>
                                          </p:spTgt>
                                        </p:tgtEl>
                                      </p:cBhvr>
                                    </p:animEffect>
                                    <p:anim calcmode="lin" valueType="num">
                                      <p:cBhvr>
                                        <p:cTn id="53"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54" dur="500" fill="hold"/>
                                        <p:tgtEl>
                                          <p:spTgt spid="194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0"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6"/>
          <p:cNvSpPr>
            <a:spLocks noGrp="1"/>
          </p:cNvSpPr>
          <p:nvPr>
            <p:ph type="ftr" sz="quarter" idx="11"/>
          </p:nvPr>
        </p:nvSpPr>
        <p:spPr>
          <a:noFill/>
        </p:spPr>
        <p:txBody>
          <a:bodyPr/>
          <a:lstStyle/>
          <a:p>
            <a:r>
              <a:rPr lang="en-US" smtClean="0"/>
              <a:t>Kentucky Center for School Safety</a:t>
            </a:r>
          </a:p>
        </p:txBody>
      </p:sp>
      <p:sp>
        <p:nvSpPr>
          <p:cNvPr id="20482" name="Rectangle 2"/>
          <p:cNvSpPr>
            <a:spLocks noGrp="1" noChangeArrowheads="1"/>
          </p:cNvSpPr>
          <p:nvPr>
            <p:ph type="title"/>
          </p:nvPr>
        </p:nvSpPr>
        <p:spPr>
          <a:xfrm>
            <a:off x="533400" y="304800"/>
            <a:ext cx="8305800" cy="914400"/>
          </a:xfrm>
        </p:spPr>
        <p:txBody>
          <a:bodyPr/>
          <a:lstStyle/>
          <a:p>
            <a:pPr eaLnBrk="1" hangingPunct="1">
              <a:defRPr/>
            </a:pPr>
            <a:r>
              <a:rPr lang="en-US" smtClean="0"/>
              <a:t>Relationships</a:t>
            </a:r>
            <a:r>
              <a:rPr lang="en-US" sz="3600" smtClean="0"/>
              <a:t> </a:t>
            </a:r>
            <a:br>
              <a:rPr lang="en-US" sz="3600" smtClean="0"/>
            </a:br>
            <a:r>
              <a:rPr lang="en-US" sz="2800" i="1" smtClean="0"/>
              <a:t>Between Staff and Students</a:t>
            </a:r>
            <a:r>
              <a:rPr lang="en-US" sz="2800" smtClean="0"/>
              <a:t> </a:t>
            </a:r>
            <a:br>
              <a:rPr lang="en-US" sz="2800" smtClean="0"/>
            </a:br>
            <a:endParaRPr lang="en-US" sz="2800" smtClean="0"/>
          </a:p>
        </p:txBody>
      </p:sp>
      <p:sp>
        <p:nvSpPr>
          <p:cNvPr id="20483" name="Rectangle 3"/>
          <p:cNvSpPr>
            <a:spLocks noGrp="1" noChangeArrowheads="1"/>
          </p:cNvSpPr>
          <p:nvPr>
            <p:ph type="body" sz="half" idx="1"/>
          </p:nvPr>
        </p:nvSpPr>
        <p:spPr>
          <a:xfrm>
            <a:off x="228600" y="1447800"/>
            <a:ext cx="4953000" cy="4724400"/>
          </a:xfrm>
        </p:spPr>
        <p:txBody>
          <a:bodyPr/>
          <a:lstStyle/>
          <a:p>
            <a:pPr eaLnBrk="1" hangingPunct="1">
              <a:defRPr/>
            </a:pPr>
            <a:r>
              <a:rPr lang="en-US" sz="2400" b="1" smtClean="0"/>
              <a:t>Teacher/student relationships</a:t>
            </a:r>
          </a:p>
          <a:p>
            <a:pPr eaLnBrk="1" hangingPunct="1">
              <a:defRPr/>
            </a:pPr>
            <a:r>
              <a:rPr lang="en-US" sz="2400" b="1" smtClean="0"/>
              <a:t>Building trust among school staff, students and parents</a:t>
            </a:r>
          </a:p>
          <a:p>
            <a:pPr eaLnBrk="1" hangingPunct="1">
              <a:defRPr/>
            </a:pPr>
            <a:r>
              <a:rPr lang="en-US" sz="2400" b="1" smtClean="0"/>
              <a:t>Finding ways for students to be “connected” to the school—during and after the school day</a:t>
            </a:r>
          </a:p>
          <a:p>
            <a:pPr eaLnBrk="1" hangingPunct="1">
              <a:defRPr/>
            </a:pPr>
            <a:r>
              <a:rPr lang="en-US" sz="2400" b="1" smtClean="0"/>
              <a:t>Establishing a welcoming school climate and culture</a:t>
            </a:r>
            <a:r>
              <a:rPr lang="en-US" sz="2400" smtClean="0"/>
              <a:t> </a:t>
            </a:r>
          </a:p>
        </p:txBody>
      </p:sp>
      <p:pic>
        <p:nvPicPr>
          <p:cNvPr id="20484" name="Picture 4" descr="glenrdg"/>
          <p:cNvPicPr>
            <a:picLocks noGrp="1" noChangeAspect="1" noChangeArrowheads="1"/>
          </p:cNvPicPr>
          <p:nvPr>
            <p:ph sz="quarter" idx="2"/>
          </p:nvPr>
        </p:nvPicPr>
        <p:blipFill>
          <a:blip r:embed="rId3"/>
          <a:srcRect/>
          <a:stretch>
            <a:fillRect/>
          </a:stretch>
        </p:blipFill>
        <p:spPr>
          <a:xfrm>
            <a:off x="5410200" y="1371600"/>
            <a:ext cx="3171825" cy="2379663"/>
          </a:xfrm>
          <a:noFill/>
          <a:ln w="6350">
            <a:solidFill>
              <a:srgbClr val="000000"/>
            </a:solidFill>
          </a:ln>
        </p:spPr>
      </p:pic>
      <p:pic>
        <p:nvPicPr>
          <p:cNvPr id="20486" name="Picture 6" descr="DSC00629"/>
          <p:cNvPicPr>
            <a:picLocks noGrp="1" noChangeAspect="1" noChangeArrowheads="1"/>
          </p:cNvPicPr>
          <p:nvPr>
            <p:ph sz="quarter" idx="3"/>
          </p:nvPr>
        </p:nvPicPr>
        <p:blipFill>
          <a:blip r:embed="rId4"/>
          <a:srcRect/>
          <a:stretch>
            <a:fillRect/>
          </a:stretch>
        </p:blipFill>
        <p:spPr>
          <a:xfrm>
            <a:off x="5410200" y="3886200"/>
            <a:ext cx="3173413" cy="2381250"/>
          </a:xfrm>
          <a:noFill/>
          <a:ln w="12700">
            <a:solidFill>
              <a:srgbClr val="000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500"/>
                                        <p:tgtEl>
                                          <p:spTgt spid="20483">
                                            <p:txEl>
                                              <p:pRg st="0" end="0"/>
                                            </p:txEl>
                                          </p:spTgt>
                                        </p:tgtEl>
                                      </p:cBhvr>
                                    </p:animEffect>
                                    <p:anim calcmode="lin" valueType="num">
                                      <p:cBhvr>
                                        <p:cTn id="15"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0484">
                                            <p:bg/>
                                          </p:spTgt>
                                        </p:tgtEl>
                                        <p:attrNameLst>
                                          <p:attrName>style.visibility</p:attrName>
                                        </p:attrNameLst>
                                      </p:cBhvr>
                                      <p:to>
                                        <p:strVal val="visible"/>
                                      </p:to>
                                    </p:set>
                                    <p:animEffect transition="in" filter="fade">
                                      <p:cBhvr>
                                        <p:cTn id="19" dur="500"/>
                                        <p:tgtEl>
                                          <p:spTgt spid="20484">
                                            <p:bg/>
                                          </p:spTgt>
                                        </p:tgtEl>
                                      </p:cBhvr>
                                    </p:animEffect>
                                    <p:anim calcmode="lin" valueType="num">
                                      <p:cBhvr>
                                        <p:cTn id="20" dur="500" fill="hold"/>
                                        <p:tgtEl>
                                          <p:spTgt spid="20484">
                                            <p:bg/>
                                          </p:spTgt>
                                        </p:tgtEl>
                                        <p:attrNameLst>
                                          <p:attrName>ppt_x</p:attrName>
                                        </p:attrNameLst>
                                      </p:cBhvr>
                                      <p:tavLst>
                                        <p:tav tm="0">
                                          <p:val>
                                            <p:strVal val="#ppt_x"/>
                                          </p:val>
                                        </p:tav>
                                        <p:tav tm="100000">
                                          <p:val>
                                            <p:strVal val="#ppt_x"/>
                                          </p:val>
                                        </p:tav>
                                      </p:tavLst>
                                    </p:anim>
                                    <p:anim calcmode="lin" valueType="num">
                                      <p:cBhvr>
                                        <p:cTn id="21" dur="500" fill="hold"/>
                                        <p:tgtEl>
                                          <p:spTgt spid="20484">
                                            <p:bg/>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0483">
                                            <p:txEl>
                                              <p:pRg st="1" end="1"/>
                                            </p:txEl>
                                          </p:spTgt>
                                        </p:tgtEl>
                                        <p:attrNameLst>
                                          <p:attrName>style.visibility</p:attrName>
                                        </p:attrNameLst>
                                      </p:cBhvr>
                                      <p:to>
                                        <p:strVal val="visible"/>
                                      </p:to>
                                    </p:set>
                                    <p:animEffect transition="in" filter="fade">
                                      <p:cBhvr>
                                        <p:cTn id="26" dur="500"/>
                                        <p:tgtEl>
                                          <p:spTgt spid="20483">
                                            <p:txEl>
                                              <p:pRg st="1" end="1"/>
                                            </p:txEl>
                                          </p:spTgt>
                                        </p:tgtEl>
                                      </p:cBhvr>
                                    </p:animEffect>
                                    <p:anim calcmode="lin" valueType="num">
                                      <p:cBhvr>
                                        <p:cTn id="2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0483">
                                            <p:txEl>
                                              <p:pRg st="1" end="1"/>
                                            </p:txEl>
                                          </p:spTgt>
                                        </p:tgtEl>
                                        <p:attrNameLst>
                                          <p:attrName>ppt_y</p:attrName>
                                        </p:attrNameLst>
                                      </p:cBhvr>
                                      <p:tavLst>
                                        <p:tav tm="0">
                                          <p:val>
                                            <p:strVal val="#ppt_y+.05"/>
                                          </p:val>
                                        </p:tav>
                                        <p:tav tm="100000">
                                          <p:val>
                                            <p:strVal val="#ppt_y"/>
                                          </p:val>
                                        </p:tav>
                                      </p:tavLst>
                                    </p:anim>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2048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20483">
                                            <p:txEl>
                                              <p:pRg st="2" end="2"/>
                                            </p:txEl>
                                          </p:spTgt>
                                        </p:tgtEl>
                                        <p:attrNameLst>
                                          <p:attrName>style.visibility</p:attrName>
                                        </p:attrNameLst>
                                      </p:cBhvr>
                                      <p:to>
                                        <p:strVal val="visible"/>
                                      </p:to>
                                    </p:set>
                                    <p:animEffect transition="in" filter="fade">
                                      <p:cBhvr>
                                        <p:cTn id="36" dur="500"/>
                                        <p:tgtEl>
                                          <p:spTgt spid="20483">
                                            <p:txEl>
                                              <p:pRg st="2" end="2"/>
                                            </p:txEl>
                                          </p:spTgt>
                                        </p:tgtEl>
                                      </p:cBhvr>
                                    </p:animEffect>
                                    <p:anim calcmode="lin" valueType="num">
                                      <p:cBhvr>
                                        <p:cTn id="37"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204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20483">
                                            <p:txEl>
                                              <p:pRg st="3" end="3"/>
                                            </p:txEl>
                                          </p:spTgt>
                                        </p:tgtEl>
                                        <p:attrNameLst>
                                          <p:attrName>style.visibility</p:attrName>
                                        </p:attrNameLst>
                                      </p:cBhvr>
                                      <p:to>
                                        <p:strVal val="visible"/>
                                      </p:to>
                                    </p:set>
                                    <p:animEffect transition="in" filter="fade">
                                      <p:cBhvr>
                                        <p:cTn id="43" dur="500"/>
                                        <p:tgtEl>
                                          <p:spTgt spid="20483">
                                            <p:txEl>
                                              <p:pRg st="3" end="3"/>
                                            </p:txEl>
                                          </p:spTgt>
                                        </p:tgtEl>
                                      </p:cBhvr>
                                    </p:animEffect>
                                    <p:anim calcmode="lin" valueType="num">
                                      <p:cBhvr>
                                        <p:cTn id="44"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2048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2048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5"/>
          <p:cNvSpPr>
            <a:spLocks noGrp="1"/>
          </p:cNvSpPr>
          <p:nvPr>
            <p:ph type="ftr" sz="quarter" idx="11"/>
          </p:nvPr>
        </p:nvSpPr>
        <p:spPr>
          <a:noFill/>
        </p:spPr>
        <p:txBody>
          <a:bodyPr/>
          <a:lstStyle/>
          <a:p>
            <a:r>
              <a:rPr lang="en-US" smtClean="0"/>
              <a:t>Kentucky Center for School Safety</a:t>
            </a:r>
          </a:p>
        </p:txBody>
      </p:sp>
      <p:sp>
        <p:nvSpPr>
          <p:cNvPr id="21506" name="Rectangle 2"/>
          <p:cNvSpPr>
            <a:spLocks noGrp="1" noChangeArrowheads="1"/>
          </p:cNvSpPr>
          <p:nvPr>
            <p:ph type="title"/>
          </p:nvPr>
        </p:nvSpPr>
        <p:spPr/>
        <p:txBody>
          <a:bodyPr/>
          <a:lstStyle/>
          <a:p>
            <a:pPr eaLnBrk="1" hangingPunct="1">
              <a:defRPr/>
            </a:pPr>
            <a:r>
              <a:rPr lang="en-US" dirty="0" smtClean="0"/>
              <a:t>Personal Safety</a:t>
            </a:r>
          </a:p>
        </p:txBody>
      </p:sp>
      <p:sp>
        <p:nvSpPr>
          <p:cNvPr id="21507" name="Rectangle 3"/>
          <p:cNvSpPr>
            <a:spLocks noGrp="1" noChangeArrowheads="1"/>
          </p:cNvSpPr>
          <p:nvPr>
            <p:ph type="body" sz="half" idx="1"/>
          </p:nvPr>
        </p:nvSpPr>
        <p:spPr>
          <a:xfrm>
            <a:off x="533400" y="1524000"/>
            <a:ext cx="4191000" cy="4678363"/>
          </a:xfrm>
        </p:spPr>
        <p:txBody>
          <a:bodyPr/>
          <a:lstStyle/>
          <a:p>
            <a:pPr eaLnBrk="1" hangingPunct="1">
              <a:defRPr/>
            </a:pPr>
            <a:r>
              <a:rPr lang="en-US" b="1" dirty="0" smtClean="0"/>
              <a:t>Emergency preparedness</a:t>
            </a:r>
          </a:p>
          <a:p>
            <a:pPr eaLnBrk="1" hangingPunct="1">
              <a:defRPr/>
            </a:pPr>
            <a:r>
              <a:rPr lang="en-US" b="1" dirty="0" smtClean="0"/>
              <a:t>Bullying</a:t>
            </a:r>
          </a:p>
          <a:p>
            <a:pPr eaLnBrk="1" hangingPunct="1">
              <a:defRPr/>
            </a:pPr>
            <a:r>
              <a:rPr lang="en-US" b="1" dirty="0" smtClean="0"/>
              <a:t>Outside aggression</a:t>
            </a:r>
          </a:p>
          <a:p>
            <a:pPr eaLnBrk="1" hangingPunct="1">
              <a:defRPr/>
            </a:pPr>
            <a:r>
              <a:rPr lang="en-US" b="1" dirty="0" smtClean="0"/>
              <a:t>Internet Safety</a:t>
            </a:r>
          </a:p>
          <a:p>
            <a:pPr eaLnBrk="1" hangingPunct="1">
              <a:defRPr/>
            </a:pPr>
            <a:r>
              <a:rPr lang="en-US" b="1" dirty="0" smtClean="0"/>
              <a:t>Gangs</a:t>
            </a:r>
          </a:p>
          <a:p>
            <a:pPr eaLnBrk="1" hangingPunct="1">
              <a:defRPr/>
            </a:pPr>
            <a:r>
              <a:rPr lang="en-US" b="1" dirty="0" smtClean="0"/>
              <a:t>School Resource Officers (SROs)</a:t>
            </a:r>
          </a:p>
          <a:p>
            <a:pPr eaLnBrk="1" hangingPunct="1">
              <a:buFontTx/>
              <a:buNone/>
              <a:defRPr/>
            </a:pPr>
            <a:endParaRPr lang="en-US" b="1" dirty="0" smtClean="0"/>
          </a:p>
          <a:p>
            <a:pPr eaLnBrk="1" hangingPunct="1">
              <a:defRPr/>
            </a:pPr>
            <a:endParaRPr lang="en-US" dirty="0" smtClean="0"/>
          </a:p>
        </p:txBody>
      </p:sp>
      <p:pic>
        <p:nvPicPr>
          <p:cNvPr id="21514" name="Picture 10"/>
          <p:cNvPicPr>
            <a:picLocks noChangeAspect="1" noChangeArrowheads="1"/>
          </p:cNvPicPr>
          <p:nvPr/>
        </p:nvPicPr>
        <p:blipFill>
          <a:blip r:embed="rId3" cstate="print"/>
          <a:srcRect/>
          <a:stretch>
            <a:fillRect/>
          </a:stretch>
        </p:blipFill>
        <p:spPr bwMode="auto">
          <a:xfrm>
            <a:off x="4343400" y="2286000"/>
            <a:ext cx="4495800"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ppt_x</p:attrName>
                                        </p:attrNameLst>
                                      </p:cBhvr>
                                      <p:tavLst>
                                        <p:tav tm="0">
                                          <p:val>
                                            <p:strVal val="#ppt_x-.2"/>
                                          </p:val>
                                        </p:tav>
                                        <p:tav tm="100000">
                                          <p:val>
                                            <p:strVal val="#ppt_x"/>
                                          </p:val>
                                        </p:tav>
                                      </p:tavLst>
                                    </p:anim>
                                    <p:anim calcmode="lin" valueType="num">
                                      <p:cBhvr>
                                        <p:cTn id="8"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anim calcmode="lin" valueType="num">
                                      <p:cBhvr>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500"/>
                                        <p:tgtEl>
                                          <p:spTgt spid="21507">
                                            <p:txEl>
                                              <p:pRg st="1" end="1"/>
                                            </p:txEl>
                                          </p:spTgt>
                                        </p:tgtEl>
                                      </p:cBhvr>
                                    </p:animEffect>
                                    <p:anim calcmode="lin" valueType="num">
                                      <p:cBhvr>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anim calcmode="lin" valueType="num">
                                      <p:cBhvr>
                                        <p:cTn id="2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Effect transition="in" filter="fade">
                                      <p:cBhvr>
                                        <p:cTn id="35" dur="500"/>
                                        <p:tgtEl>
                                          <p:spTgt spid="21507">
                                            <p:txEl>
                                              <p:pRg st="3" end="3"/>
                                            </p:txEl>
                                          </p:spTgt>
                                        </p:tgtEl>
                                      </p:cBhvr>
                                    </p:animEffect>
                                    <p:anim calcmode="lin" valueType="num">
                                      <p:cBhvr>
                                        <p:cTn id="36"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5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507">
                                            <p:txEl>
                                              <p:pRg st="4" end="4"/>
                                            </p:txEl>
                                          </p:spTgt>
                                        </p:tgtEl>
                                        <p:attrNameLst>
                                          <p:attrName>style.visibility</p:attrName>
                                        </p:attrNameLst>
                                      </p:cBhvr>
                                      <p:to>
                                        <p:strVal val="visible"/>
                                      </p:to>
                                    </p:set>
                                    <p:animEffect transition="in" filter="fade">
                                      <p:cBhvr>
                                        <p:cTn id="42" dur="500"/>
                                        <p:tgtEl>
                                          <p:spTgt spid="21507">
                                            <p:txEl>
                                              <p:pRg st="4" end="4"/>
                                            </p:txEl>
                                          </p:spTgt>
                                        </p:tgtEl>
                                      </p:cBhvr>
                                    </p:animEffect>
                                    <p:anim calcmode="lin" valueType="num">
                                      <p:cBhvr>
                                        <p:cTn id="4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15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507">
                                            <p:txEl>
                                              <p:pRg st="5" end="5"/>
                                            </p:txEl>
                                          </p:spTgt>
                                        </p:tgtEl>
                                        <p:attrNameLst>
                                          <p:attrName>style.visibility</p:attrName>
                                        </p:attrNameLst>
                                      </p:cBhvr>
                                      <p:to>
                                        <p:strVal val="visible"/>
                                      </p:to>
                                    </p:set>
                                    <p:animEffect transition="in" filter="fade">
                                      <p:cBhvr>
                                        <p:cTn id="49" dur="500"/>
                                        <p:tgtEl>
                                          <p:spTgt spid="21507">
                                            <p:txEl>
                                              <p:pRg st="5" end="5"/>
                                            </p:txEl>
                                          </p:spTgt>
                                        </p:tgtEl>
                                      </p:cBhvr>
                                    </p:animEffect>
                                    <p:anim calcmode="lin" valueType="num">
                                      <p:cBhvr>
                                        <p:cTn id="50"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1507">
                                            <p:txEl>
                                              <p:pRg st="5" end="5"/>
                                            </p:txEl>
                                          </p:spTgt>
                                        </p:tgtEl>
                                        <p:attrNameLst>
                                          <p:attrName>ppt_y</p:attrName>
                                        </p:attrNameLst>
                                      </p:cBhvr>
                                      <p:tavLst>
                                        <p:tav tm="0">
                                          <p:val>
                                            <p:strVal val="#ppt_y+.05"/>
                                          </p:val>
                                        </p:tav>
                                        <p:tav tm="100000">
                                          <p:val>
                                            <p:strVal val="#ppt_y"/>
                                          </p:val>
                                        </p:tav>
                                      </p:tavLst>
                                    </p:anim>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Kentucky Center for School Safety</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562305840"/>
              </p:ext>
            </p:extLst>
          </p:nvPr>
        </p:nvGraphicFramePr>
        <p:xfrm>
          <a:off x="228600" y="1219200"/>
          <a:ext cx="8763000" cy="5147866"/>
        </p:xfrm>
        <a:graphic>
          <a:graphicData uri="http://schemas.openxmlformats.org/presentationml/2006/ole">
            <mc:AlternateContent xmlns:mc="http://schemas.openxmlformats.org/markup-compatibility/2006">
              <mc:Choice xmlns:v="urn:schemas-microsoft-com:vml" Requires="v">
                <p:oleObj spid="_x0000_s25632" name="Acrobat Document" r:id="rId3" imgW="12588195" imgH="7977960" progId="AcroExch.Document.11">
                  <p:embed/>
                </p:oleObj>
              </mc:Choice>
              <mc:Fallback>
                <p:oleObj name="Acrobat Document" r:id="rId3" imgW="12588195" imgH="7977960" progId="AcroExch.Document.11">
                  <p:embed/>
                  <p:pic>
                    <p:nvPicPr>
                      <p:cNvPr id="0" name=""/>
                      <p:cNvPicPr/>
                      <p:nvPr/>
                    </p:nvPicPr>
                    <p:blipFill>
                      <a:blip r:embed="rId4"/>
                      <a:stretch>
                        <a:fillRect/>
                      </a:stretch>
                    </p:blipFill>
                    <p:spPr>
                      <a:xfrm>
                        <a:off x="228600" y="1219200"/>
                        <a:ext cx="8763000" cy="5147866"/>
                      </a:xfrm>
                      <a:prstGeom prst="rect">
                        <a:avLst/>
                      </a:prstGeom>
                    </p:spPr>
                  </p:pic>
                </p:oleObj>
              </mc:Fallback>
            </mc:AlternateContent>
          </a:graphicData>
        </a:graphic>
      </p:graphicFrame>
    </p:spTree>
    <p:extLst>
      <p:ext uri="{BB962C8B-B14F-4D97-AF65-F5344CB8AC3E}">
        <p14:creationId xmlns:p14="http://schemas.microsoft.com/office/powerpoint/2010/main" val="12661439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81000" y="0"/>
            <a:ext cx="8458200" cy="954088"/>
          </a:xfrm>
          <a:prstGeom prst="rect">
            <a:avLst/>
          </a:prstGeom>
          <a:noFill/>
          <a:ln w="9525">
            <a:noFill/>
            <a:miter lim="800000"/>
            <a:headEnd/>
            <a:tailEnd/>
          </a:ln>
        </p:spPr>
        <p:txBody>
          <a:bodyPr>
            <a:spAutoFit/>
          </a:bodyPr>
          <a:lstStyle/>
          <a:p>
            <a:pPr algn="ctr"/>
            <a:r>
              <a:rPr lang="en-US" sz="2800" b="1">
                <a:solidFill>
                  <a:srgbClr val="FFFF00"/>
                </a:solidFill>
              </a:rPr>
              <a:t>Services that the Kentucky Center for School Safety (KCSS) provides to SROs</a:t>
            </a:r>
          </a:p>
        </p:txBody>
      </p:sp>
      <p:sp>
        <p:nvSpPr>
          <p:cNvPr id="12291" name="TextBox 3"/>
          <p:cNvSpPr txBox="1">
            <a:spLocks noChangeArrowheads="1"/>
          </p:cNvSpPr>
          <p:nvPr/>
        </p:nvSpPr>
        <p:spPr bwMode="auto">
          <a:xfrm>
            <a:off x="3352800" y="0"/>
            <a:ext cx="5334000" cy="7510463"/>
          </a:xfrm>
          <a:prstGeom prst="rect">
            <a:avLst/>
          </a:prstGeom>
          <a:noFill/>
          <a:ln w="9525">
            <a:noFill/>
            <a:miter lim="800000"/>
            <a:headEnd/>
            <a:tailEnd/>
          </a:ln>
        </p:spPr>
        <p:txBody>
          <a:bodyPr>
            <a:spAutoFit/>
          </a:bodyPr>
          <a:lstStyle/>
          <a:p>
            <a:pPr algn="ctr"/>
            <a:endParaRPr lang="en-US"/>
          </a:p>
          <a:p>
            <a:pPr algn="ctr"/>
            <a:endParaRPr lang="en-US"/>
          </a:p>
          <a:p>
            <a:pPr algn="ctr"/>
            <a:endParaRPr lang="en-US"/>
          </a:p>
          <a:p>
            <a:pPr algn="ctr"/>
            <a:endParaRPr lang="en-US"/>
          </a:p>
          <a:p>
            <a:pPr>
              <a:buFont typeface="Arial" charset="0"/>
              <a:buChar char="•"/>
            </a:pPr>
            <a:endParaRPr lang="en-US"/>
          </a:p>
          <a:p>
            <a:pPr>
              <a:buFont typeface="Arial" charset="0"/>
              <a:buChar char="•"/>
            </a:pPr>
            <a:r>
              <a:rPr lang="en-US" sz="2000" b="1"/>
              <a:t>Training</a:t>
            </a:r>
          </a:p>
          <a:p>
            <a:pPr>
              <a:buFont typeface="Arial" charset="0"/>
              <a:buChar char="•"/>
            </a:pPr>
            <a:endParaRPr lang="en-US" sz="2000" b="1"/>
          </a:p>
          <a:p>
            <a:pPr>
              <a:buFont typeface="Arial" charset="0"/>
              <a:buChar char="•"/>
            </a:pPr>
            <a:r>
              <a:rPr lang="en-US" sz="2000" b="1"/>
              <a:t>Technical Assistance </a:t>
            </a:r>
          </a:p>
          <a:p>
            <a:pPr>
              <a:buFont typeface="Arial" charset="0"/>
              <a:buChar char="•"/>
            </a:pPr>
            <a:endParaRPr lang="en-US" sz="2000" b="1"/>
          </a:p>
          <a:p>
            <a:pPr>
              <a:buFont typeface="Arial" charset="0"/>
              <a:buChar char="•"/>
            </a:pPr>
            <a:r>
              <a:rPr lang="en-US" sz="2000" b="1"/>
              <a:t>Bi-annual survey of SROs</a:t>
            </a:r>
          </a:p>
          <a:p>
            <a:pPr>
              <a:buFont typeface="Arial" charset="0"/>
              <a:buChar char="•"/>
            </a:pPr>
            <a:endParaRPr lang="en-US" sz="2000" b="1"/>
          </a:p>
          <a:p>
            <a:pPr>
              <a:buFont typeface="Arial" charset="0"/>
              <a:buChar char="•"/>
            </a:pPr>
            <a:r>
              <a:rPr lang="en-US" sz="2000" b="1"/>
              <a:t>Funding announcements</a:t>
            </a:r>
          </a:p>
          <a:p>
            <a:pPr>
              <a:buFont typeface="Arial" charset="0"/>
              <a:buChar char="•"/>
            </a:pPr>
            <a:endParaRPr lang="en-US" sz="2000" b="1"/>
          </a:p>
          <a:p>
            <a:pPr>
              <a:buFont typeface="Arial" charset="0"/>
              <a:buChar char="•"/>
            </a:pPr>
            <a:r>
              <a:rPr lang="en-US" sz="2000" b="1"/>
              <a:t>Support the Kentucky Association of School Resource Officers</a:t>
            </a:r>
          </a:p>
          <a:p>
            <a:pPr>
              <a:buFont typeface="Arial" charset="0"/>
              <a:buChar char="•"/>
            </a:pPr>
            <a:endParaRPr lang="en-US" sz="2000" b="1"/>
          </a:p>
          <a:p>
            <a:pPr>
              <a:buFont typeface="Arial" charset="0"/>
              <a:buChar char="•"/>
            </a:pPr>
            <a:r>
              <a:rPr lang="en-US" sz="2000" b="1"/>
              <a:t>Master database of SROs in the State of Kentucky</a:t>
            </a:r>
          </a:p>
          <a:p>
            <a:pPr>
              <a:buFont typeface="Arial" charset="0"/>
              <a:buChar char="•"/>
            </a:pPr>
            <a:endParaRPr lang="en-US" sz="2000" b="1"/>
          </a:p>
          <a:p>
            <a:pPr>
              <a:buFont typeface="Arial" charset="0"/>
              <a:buChar char="•"/>
            </a:pPr>
            <a:r>
              <a:rPr lang="en-US" sz="2000" b="1"/>
              <a:t> Have met with various other states on how to organize a state SRO program.</a:t>
            </a:r>
          </a:p>
          <a:p>
            <a:pPr>
              <a:buFont typeface="Arial" charset="0"/>
              <a:buChar char="•"/>
            </a:pPr>
            <a:endParaRPr lang="en-US"/>
          </a:p>
          <a:p>
            <a:pPr>
              <a:buFont typeface="Arial" charset="0"/>
              <a:buChar char="•"/>
            </a:pPr>
            <a:endParaRPr lang="en-US"/>
          </a:p>
          <a:p>
            <a:endParaRPr lang="en-US"/>
          </a:p>
          <a:p>
            <a:endParaRPr lang="en-US"/>
          </a:p>
        </p:txBody>
      </p:sp>
      <p:pic>
        <p:nvPicPr>
          <p:cNvPr id="12292" name="Picture 2"/>
          <p:cNvPicPr>
            <a:picLocks noChangeAspect="1" noChangeArrowheads="1"/>
          </p:cNvPicPr>
          <p:nvPr/>
        </p:nvPicPr>
        <p:blipFill>
          <a:blip r:embed="rId3"/>
          <a:srcRect/>
          <a:stretch>
            <a:fillRect/>
          </a:stretch>
        </p:blipFill>
        <p:spPr bwMode="auto">
          <a:xfrm>
            <a:off x="228600" y="3048000"/>
            <a:ext cx="2667000" cy="1447800"/>
          </a:xfrm>
          <a:prstGeom prst="rect">
            <a:avLst/>
          </a:prstGeom>
          <a:noFill/>
          <a:ln w="9525" algn="ctr">
            <a:noFill/>
            <a:miter lim="800000"/>
            <a:headEnd/>
            <a:tailEnd/>
          </a:ln>
        </p:spPr>
      </p:pic>
      <p:pic>
        <p:nvPicPr>
          <p:cNvPr id="12293" name="Picture 4" descr="kcss logo title"/>
          <p:cNvPicPr>
            <a:picLocks noChangeAspect="1" noChangeArrowheads="1"/>
          </p:cNvPicPr>
          <p:nvPr/>
        </p:nvPicPr>
        <p:blipFill>
          <a:blip r:embed="rId4"/>
          <a:srcRect/>
          <a:stretch>
            <a:fillRect/>
          </a:stretch>
        </p:blipFill>
        <p:spPr bwMode="auto">
          <a:xfrm>
            <a:off x="381000" y="1371600"/>
            <a:ext cx="2746375"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angle"/>
        <a:ea typeface=""/>
        <a:cs typeface=""/>
      </a:majorFont>
      <a:minorFont>
        <a:latin typeface="Bang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952A2E6BE3AE4FA9E550A522748C81" ma:contentTypeVersion="1" ma:contentTypeDescription="Create a new document." ma:contentTypeScope="" ma:versionID="26648c2b5344d867b48b819ddb318b59">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BB8DF46-DE4A-44C1-979C-020E540443E7}"/>
</file>

<file path=customXml/itemProps2.xml><?xml version="1.0" encoding="utf-8"?>
<ds:datastoreItem xmlns:ds="http://schemas.openxmlformats.org/officeDocument/2006/customXml" ds:itemID="{74097C1C-CA10-473B-942E-E2EAA6CB61F7}"/>
</file>

<file path=customXml/itemProps3.xml><?xml version="1.0" encoding="utf-8"?>
<ds:datastoreItem xmlns:ds="http://schemas.openxmlformats.org/officeDocument/2006/customXml" ds:itemID="{8F6D5E23-4DAA-4076-9590-668DB236AEBB}"/>
</file>

<file path=docProps/app.xml><?xml version="1.0" encoding="utf-8"?>
<Properties xmlns="http://schemas.openxmlformats.org/officeDocument/2006/extended-properties" xmlns:vt="http://schemas.openxmlformats.org/officeDocument/2006/docPropsVTypes">
  <TotalTime>4496</TotalTime>
  <Words>1236</Words>
  <Application>Microsoft Office PowerPoint</Application>
  <PresentationFormat>On-screen Show (4:3)</PresentationFormat>
  <Paragraphs>214</Paragraphs>
  <Slides>28</Slides>
  <Notes>18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Default Design</vt:lpstr>
      <vt:lpstr>1_Default Design</vt:lpstr>
      <vt:lpstr>Photo Editor Photo</vt:lpstr>
      <vt:lpstr>Acrobat Document</vt:lpstr>
      <vt:lpstr>PowerPoint Presentation</vt:lpstr>
      <vt:lpstr>Overview</vt:lpstr>
      <vt:lpstr>Past A Brief History</vt:lpstr>
      <vt:lpstr>Definition of School Safety Multi-faceted Issue</vt:lpstr>
      <vt:lpstr>Physical Safety (campus and building safety)</vt:lpstr>
      <vt:lpstr>Relationships  Between Staff and Students  </vt:lpstr>
      <vt:lpstr>Personal Safety</vt:lpstr>
      <vt:lpstr>PowerPoint Presentation</vt:lpstr>
      <vt:lpstr>PowerPoint Presentation</vt:lpstr>
      <vt:lpstr>Behavioral Expectations</vt:lpstr>
      <vt:lpstr>Are Schools Safe?</vt:lpstr>
      <vt:lpstr>Technical Services</vt:lpstr>
      <vt:lpstr>Trainings</vt:lpstr>
      <vt:lpstr>Issues that we face in Kentucky</vt:lpstr>
      <vt:lpstr>PowerPoint Presentation</vt:lpstr>
      <vt:lpstr>Bullying in Kentucky Schools </vt:lpstr>
      <vt:lpstr>PowerPoint Presentation</vt:lpstr>
      <vt:lpstr>       Define Bullying  </vt:lpstr>
      <vt:lpstr>Who “owns” this and what about “zero tolerance?”</vt:lpstr>
      <vt:lpstr>What’s the extent of the bullying problem in our state?</vt:lpstr>
      <vt:lpstr>        Who’s problem is this?</vt:lpstr>
      <vt:lpstr>On-line Tip Line</vt:lpstr>
      <vt:lpstr>Hot topics</vt:lpstr>
      <vt:lpstr>A great technology that has created many problems!</vt:lpstr>
      <vt:lpstr>Where Are We Now?</vt:lpstr>
      <vt:lpstr>Conclusion</vt:lpstr>
      <vt:lpstr>PowerPoint Presentation</vt:lpstr>
      <vt:lpstr>COME VISIT US AT</vt:lpstr>
    </vt:vector>
  </TitlesOfParts>
  <Company>Educational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Center for School Safety</dc:title>
  <dc:creator>KMcCuiston</dc:creator>
  <cp:lastModifiedBy>Jo</cp:lastModifiedBy>
  <cp:revision>213</cp:revision>
  <cp:lastPrinted>2015-10-26T14:54:30Z</cp:lastPrinted>
  <dcterms:created xsi:type="dcterms:W3CDTF">2005-06-30T14:22:52Z</dcterms:created>
  <dcterms:modified xsi:type="dcterms:W3CDTF">2015-10-26T14:55:42Z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0x01010023952A2E6BE3AE4FA9E550A522748C81</vt:lpwstr>
  </property>
</Properties>
</file>