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4"/>
  </p:sldMasterIdLst>
  <p:notesMasterIdLst>
    <p:notesMasterId r:id="rId19"/>
  </p:notesMasterIdLst>
  <p:handoutMasterIdLst>
    <p:handoutMasterId r:id="rId20"/>
  </p:handoutMasterIdLst>
  <p:sldIdLst>
    <p:sldId id="266" r:id="rId5"/>
    <p:sldId id="271" r:id="rId6"/>
    <p:sldId id="273" r:id="rId7"/>
    <p:sldId id="269" r:id="rId8"/>
    <p:sldId id="270" r:id="rId9"/>
    <p:sldId id="274" r:id="rId10"/>
    <p:sldId id="276" r:id="rId11"/>
    <p:sldId id="278" r:id="rId12"/>
    <p:sldId id="279" r:id="rId13"/>
    <p:sldId id="277" r:id="rId14"/>
    <p:sldId id="281" r:id="rId15"/>
    <p:sldId id="282" r:id="rId16"/>
    <p:sldId id="275" r:id="rId17"/>
    <p:sldId id="26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04F"/>
    <a:srgbClr val="4EBE98"/>
    <a:srgbClr val="C9DE8F"/>
    <a:srgbClr val="FFFFFF"/>
    <a:srgbClr val="45AE5C"/>
    <a:srgbClr val="CDA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4877" autoAdjust="0"/>
  </p:normalViewPr>
  <p:slideViewPr>
    <p:cSldViewPr>
      <p:cViewPr>
        <p:scale>
          <a:sx n="51" d="100"/>
          <a:sy n="51" d="100"/>
        </p:scale>
        <p:origin x="-1882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294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0B7103A5-D81F-4292-BE1B-D2BF44D051BE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C54F7C5-6163-4061-B014-81ADDEF3A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20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C58AA83-B69C-410A-B8EE-743F1B05247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93711AC9-5891-4ACF-8D2D-62B15FE07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828800"/>
          </a:xfrm>
          <a:ln>
            <a:noFill/>
          </a:ln>
        </p:spPr>
        <p:txBody>
          <a:bodyPr vert="horz" tIns="0" rIns="18288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1D304F"/>
                </a:solidFill>
                <a:effectLst>
                  <a:outerShdw blurRad="38100" dist="25400" dir="5400000" algn="tl" rotWithShape="0">
                    <a:srgbClr val="C9DE8F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4478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rgbClr val="1D304F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pic>
        <p:nvPicPr>
          <p:cNvPr id="7" name="Picture 6" descr="public health 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1" y="5801501"/>
            <a:ext cx="1981200" cy="9802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22635"/>
            <a:ext cx="1467491" cy="112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 descr="public health 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85" y="5948597"/>
            <a:ext cx="1529915" cy="7570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05" y="5773035"/>
            <a:ext cx="12922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21"/>
          <p:cNvSpPr txBox="1">
            <a:spLocks/>
          </p:cNvSpPr>
          <p:nvPr userDrawn="1"/>
        </p:nvSpPr>
        <p:spPr>
          <a:xfrm>
            <a:off x="19594" y="30480"/>
            <a:ext cx="91694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81CE0B4-D7B7-4EC9-90E8-89DCFDB729B9}" type="slidenum">
              <a:rPr lang="en-US" smtClean="0">
                <a:solidFill>
                  <a:schemeClr val="tx2"/>
                </a:solidFill>
              </a:rPr>
              <a:pPr algn="l"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37CCBC-7BA6-4899-9BFC-3FA38F3C77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ublic health 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85" y="5948597"/>
            <a:ext cx="1529915" cy="75700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484"/>
            <a:ext cx="12922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21"/>
          <p:cNvSpPr txBox="1">
            <a:spLocks/>
          </p:cNvSpPr>
          <p:nvPr userDrawn="1"/>
        </p:nvSpPr>
        <p:spPr>
          <a:xfrm>
            <a:off x="19594" y="30480"/>
            <a:ext cx="91694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81CE0B4-D7B7-4EC9-90E8-89DCFDB729B9}" type="slidenum">
              <a:rPr lang="en-US" smtClean="0">
                <a:solidFill>
                  <a:schemeClr val="tx2"/>
                </a:solidFill>
              </a:rPr>
              <a:pPr algn="l"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Footer Placeholder 21"/>
          <p:cNvSpPr txBox="1">
            <a:spLocks/>
          </p:cNvSpPr>
          <p:nvPr userDrawn="1"/>
        </p:nvSpPr>
        <p:spPr>
          <a:xfrm>
            <a:off x="19594" y="30480"/>
            <a:ext cx="91694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81CE0B4-D7B7-4EC9-90E8-89DCFDB729B9}" type="slidenum">
              <a:rPr lang="en-US" smtClean="0">
                <a:solidFill>
                  <a:schemeClr val="tx2"/>
                </a:solidFill>
              </a:rPr>
              <a:pPr algn="l"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3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D304F"/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44211" y="0"/>
            <a:ext cx="4609314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C9DE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193119" y="-7144"/>
            <a:ext cx="2982111" cy="3119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D304F">
                  <a:shade val="30000"/>
                  <a:satMod val="115000"/>
                </a:srgbClr>
              </a:gs>
              <a:gs pos="50000">
                <a:srgbClr val="1D304F">
                  <a:shade val="67500"/>
                  <a:satMod val="115000"/>
                </a:srgbClr>
              </a:gs>
              <a:gs pos="100000">
                <a:srgbClr val="1D304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1D30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52400" y="188976"/>
            <a:ext cx="9448800" cy="725424"/>
            <a:chOff x="113157" y="142322"/>
            <a:chExt cx="9183276" cy="725424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13157" y="218522"/>
              <a:ext cx="9183276" cy="649224"/>
              <a:chOff x="113157" y="218522"/>
              <a:chExt cx="9183276" cy="649224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113157" y="218894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4EBE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 rot="21435692">
                <a:off x="133383" y="218522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CDA47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dirty="0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123072" y="142322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2700" cap="flat" cmpd="sng" algn="ctr">
              <a:solidFill>
                <a:srgbClr val="45AE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rgbClr val="1D304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e.thomas-cox@ky.gov" TargetMode="External"/><Relationship Id="rId2" Type="http://schemas.openxmlformats.org/officeDocument/2006/relationships/hyperlink" Target="http://chfs.ky.gov/dph/info/dpqi/c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neydisasters.org/" TargetMode="External"/><Relationship Id="rId2" Type="http://schemas.openxmlformats.org/officeDocument/2006/relationships/hyperlink" Target="http://links.govdelivery.com/track?type=click&amp;enid=ZWFzPTEmbWFpbGluZ2lkPTIwMTQxMDE3LjM3MTU2ODIxJm1lc3NhZ2VpZD1NREItUFJELUJVTC0yMDE0MTAxNy4zNzE1NjgyMSZkYXRhYmFzZWlkPTEwMDEmc2VyaWFsPTE2OTczOTgxJmVtYWlsaWQ9c3VlLnRob21hcy1jb3hAa3kuZ292JnVzZXJpZD1zdWUudGhvbWFzLWNveEBreS5nb3YmZmw9JmV4dHJhPU11bHRpdmFyaWF0ZUlkPSYmJg==&amp;&amp;&amp;103&amp;&amp;&amp;http://store.samhsa.gov/product/TAP-34-Disaster-Planning-Handbook-for-Behavioral-Health-Treatment-Programs/SMA13-4779?WT.mc_id=EB_20141017_SMA13-47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renalnetwork.org/home/disasterplan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Chronic Disease  Disaster Preparedness Patient Resource Manual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KOIN Meeting October 22, 2014 </a:t>
            </a:r>
          </a:p>
          <a:p>
            <a:r>
              <a:rPr lang="en-US" dirty="0" smtClean="0"/>
              <a:t>Kentucky Department for Public Health</a:t>
            </a:r>
          </a:p>
          <a:p>
            <a:r>
              <a:rPr lang="en-US" dirty="0" smtClean="0"/>
              <a:t>Chronic Disease Prevention Branch</a:t>
            </a:r>
          </a:p>
          <a:p>
            <a:r>
              <a:rPr lang="en-US" dirty="0" smtClean="0"/>
              <a:t>Sue Thomas-Cox, RN, Branch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dirty="0"/>
              <a:t>Patient Resource Manual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19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7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 Resource Manual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02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dirty="0" smtClean="0"/>
              <a:t>Patient Resource Manual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705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7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Resource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572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800" dirty="0"/>
              <a:t>Distribution</a:t>
            </a:r>
          </a:p>
          <a:p>
            <a:pPr marL="731520" lvl="2" indent="-45720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dirty="0"/>
              <a:t>Limited printed copies are </a:t>
            </a:r>
            <a:r>
              <a:rPr lang="en-US" dirty="0" smtClean="0"/>
              <a:t>available as a revision is planned for 2015.</a:t>
            </a:r>
          </a:p>
          <a:p>
            <a:pPr marL="731520" lvl="2" indent="-45720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dirty="0" smtClean="0"/>
              <a:t>Copies </a:t>
            </a:r>
            <a:r>
              <a:rPr lang="en-US" dirty="0"/>
              <a:t>are available on the website </a:t>
            </a:r>
            <a:r>
              <a:rPr lang="en-US" dirty="0">
                <a:hlinkClick r:id="rId2"/>
              </a:rPr>
              <a:t>http://chfs.ky.gov/dph/info/dpqi/cd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731520" lvl="2" indent="-45720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endParaRPr lang="en-US" dirty="0" smtClean="0">
              <a:hlinkClick r:id="rId3"/>
            </a:endParaRPr>
          </a:p>
          <a:p>
            <a:pPr marL="731520" lvl="2" indent="-45720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dirty="0" smtClean="0">
                <a:hlinkClick r:id="rId3"/>
              </a:rPr>
              <a:t>sue.thomas-cox@ky.gov</a:t>
            </a:r>
            <a:endParaRPr lang="en-US" dirty="0" smtClean="0"/>
          </a:p>
          <a:p>
            <a:pPr marL="274320" lvl="2" indent="0">
              <a:buClr>
                <a:schemeClr val="accent3"/>
              </a:buClr>
              <a:buSzPct val="9500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79520"/>
          </a:xfrm>
        </p:spPr>
        <p:txBody>
          <a:bodyPr>
            <a:normAutofit/>
          </a:bodyPr>
          <a:lstStyle/>
          <a:p>
            <a:r>
              <a:rPr lang="en-US" sz="2000" b="1" dirty="0"/>
              <a:t>Disaster Planning Handbook for Behavioral Health Treatment Programs </a:t>
            </a:r>
            <a:r>
              <a:rPr lang="en-US" sz="2000" b="1" dirty="0" smtClean="0"/>
              <a:t>  SAMSHA TAP 34      </a:t>
            </a:r>
            <a:r>
              <a:rPr lang="en-US" sz="2000" u="sng" dirty="0">
                <a:hlinkClick r:id="rId2"/>
              </a:rPr>
              <a:t>Get Your Copy of TAP 34 </a:t>
            </a:r>
            <a:endParaRPr lang="en-US" sz="2000" u="sng" dirty="0" smtClean="0"/>
          </a:p>
          <a:p>
            <a:endParaRPr lang="en-US" sz="2000" u="sng" dirty="0" smtClean="0"/>
          </a:p>
          <a:p>
            <a:r>
              <a:rPr lang="en-US" sz="2000" u="sng" dirty="0">
                <a:hlinkClick r:id="rId3"/>
              </a:rPr>
              <a:t>http://www.kidneydisasters.org</a:t>
            </a:r>
            <a:r>
              <a:rPr lang="en-US" sz="2000" u="sng" dirty="0" smtClean="0">
                <a:hlinkClick r:id="rId3"/>
              </a:rPr>
              <a:t>/</a:t>
            </a:r>
            <a:endParaRPr lang="en-US" sz="2000" u="sng" dirty="0" smtClean="0"/>
          </a:p>
          <a:p>
            <a:endParaRPr lang="en-US" sz="2000" u="sng" dirty="0"/>
          </a:p>
          <a:p>
            <a:r>
              <a:rPr lang="en-US" sz="2000" u="sng" dirty="0">
                <a:hlinkClick r:id="rId4"/>
              </a:rPr>
              <a:t>http://</a:t>
            </a:r>
            <a:r>
              <a:rPr lang="en-US" sz="2000" u="sng" dirty="0" smtClean="0">
                <a:hlinkClick r:id="rId4"/>
              </a:rPr>
              <a:t>www.therenalnetwork.org/home/disasterplan.php</a:t>
            </a:r>
            <a:endParaRPr lang="en-US" sz="2000" u="sng" dirty="0" smtClean="0"/>
          </a:p>
          <a:p>
            <a:endParaRPr lang="en-US" sz="2000" u="sng" dirty="0"/>
          </a:p>
          <a:p>
            <a:pPr marL="0" indent="0">
              <a:buNone/>
            </a:pPr>
            <a:r>
              <a:rPr lang="en-US" sz="2000" dirty="0" smtClean="0"/>
              <a:t>Many more resources</a:t>
            </a:r>
          </a:p>
          <a:p>
            <a:pPr marL="0" indent="0">
              <a:buNone/>
            </a:pPr>
            <a:r>
              <a:rPr lang="en-US" sz="2000" dirty="0" smtClean="0"/>
              <a:t>			         Thank you</a:t>
            </a:r>
          </a:p>
          <a:p>
            <a:pPr marL="0" indent="0">
              <a:buNone/>
            </a:pPr>
            <a:r>
              <a:rPr lang="en-US" sz="2000" dirty="0" smtClean="0"/>
              <a:t>						Questions?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Patient </a:t>
            </a:r>
            <a:r>
              <a:rPr lang="en-US" dirty="0"/>
              <a:t>Resource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000" dirty="0"/>
              <a:t>The Kentucky Department for Public </a:t>
            </a:r>
            <a:r>
              <a:rPr lang="en-US" sz="3000" dirty="0" smtClean="0"/>
              <a:t>Health through a grant from CDC developed a curriculum </a:t>
            </a:r>
            <a:r>
              <a:rPr lang="en-US" sz="3000" dirty="0"/>
              <a:t>in coordination with the University of </a:t>
            </a:r>
            <a:r>
              <a:rPr lang="en-US" sz="3000" dirty="0" smtClean="0"/>
              <a:t>Louisville in 2008 “ Disaster </a:t>
            </a:r>
            <a:r>
              <a:rPr lang="en-US" sz="3000" dirty="0"/>
              <a:t>Preparedness for Persons with Chronic </a:t>
            </a:r>
            <a:r>
              <a:rPr lang="en-US" sz="3000" dirty="0" smtClean="0"/>
              <a:t>Disease”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/>
              <a:t>R</a:t>
            </a:r>
            <a:r>
              <a:rPr lang="en-US" dirty="0" smtClean="0"/>
              <a:t>eleased </a:t>
            </a:r>
            <a:r>
              <a:rPr lang="en-US" dirty="0"/>
              <a:t>the first edition December 1, </a:t>
            </a:r>
            <a:r>
              <a:rPr lang="en-US" dirty="0" smtClean="0"/>
              <a:t>2008 which included instructors manual and training power point, participant manual, patient resource manual and a DVD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Originally distributed to BT coordinators and also placed on the Kentucky Medical Association Website 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sz="3000" dirty="0" smtClean="0"/>
              <a:t>Updated only the Patient Resource Manual in 2013 and reprinted  limited copies</a:t>
            </a:r>
          </a:p>
          <a:p>
            <a:pPr lvl="1">
              <a:buFont typeface="Wingdings" pitchFamily="2" charset="2"/>
              <a:buChar char="Ø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515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63" y="762000"/>
            <a:ext cx="86868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Patient </a:t>
            </a:r>
            <a:r>
              <a:rPr lang="en-US" dirty="0"/>
              <a:t>Resource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Uses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People with chronic diseases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Caregivers of people with chronic diseases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Volunteers at shelters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Trainers in communities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52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4400" dirty="0"/>
              <a:t>Patient Resource Manual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579985"/>
            <a:ext cx="4343400" cy="42112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TABLE OF CONTENTS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PREFACE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WHY PREPARE?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WHAT YOU NEED TO DO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IF DISASTER STRIKES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ADDITIONAL RESOURCES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DISEASE SPECIFIC INFORMATION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437CCBC-7BA6-4899-9BFC-3FA38F3C77F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79985"/>
            <a:ext cx="3124200" cy="421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0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Patient Resource Manual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 lnSpcReduction="10000"/>
          </a:bodyPr>
          <a:lstStyle/>
          <a:p>
            <a:pPr marL="660400" indent="-660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DISEASE SPECIFIC INFORMATION:</a:t>
            </a:r>
          </a:p>
          <a:p>
            <a:pPr marL="1026160" lvl="1" indent="-660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Asthma, </a:t>
            </a:r>
            <a:r>
              <a:rPr lang="en-US" sz="2800" dirty="0"/>
              <a:t>Chronic Obstructive Pulmonary Disease (COPD) and Other Lung </a:t>
            </a:r>
            <a:r>
              <a:rPr lang="en-US" sz="2800" dirty="0" smtClean="0"/>
              <a:t>Diseases</a:t>
            </a:r>
          </a:p>
          <a:p>
            <a:pPr marL="1026160" lvl="1" indent="-660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Cancer</a:t>
            </a:r>
          </a:p>
          <a:p>
            <a:pPr marL="1026160" lvl="1" indent="-660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Dementia and Memory Loss</a:t>
            </a:r>
          </a:p>
          <a:p>
            <a:pPr marL="1026160" lvl="1" indent="-660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Diabetes</a:t>
            </a:r>
          </a:p>
          <a:p>
            <a:pPr marL="1026160" lvl="1" indent="-660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Heart Disease, High Blood Pressure and Stroke</a:t>
            </a:r>
          </a:p>
          <a:p>
            <a:pPr marL="1026160" lvl="1" indent="-660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Kidney Disease/Dialysis</a:t>
            </a:r>
          </a:p>
          <a:p>
            <a:pPr marL="1026160" lvl="1" indent="-660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Osteoporosis, Arthritis and Bone Disease</a:t>
            </a:r>
          </a:p>
          <a:p>
            <a:pPr marL="1026160" lvl="1" indent="-660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Parkinson’s </a:t>
            </a:r>
            <a:r>
              <a:rPr lang="en-US" sz="2800" dirty="0"/>
              <a:t>Disease, Alzheimer’s Disease and Other Neurological Disorders</a:t>
            </a:r>
          </a:p>
          <a:p>
            <a:pPr marL="1026160" lvl="1" indent="-660400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/>
          </a:p>
          <a:p>
            <a:pPr marL="1026160" lvl="1" indent="-660400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Patient </a:t>
            </a:r>
            <a:r>
              <a:rPr lang="en-US" dirty="0"/>
              <a:t>Resource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Forms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Basic disaster kit </a:t>
            </a:r>
            <a:r>
              <a:rPr lang="en-US" dirty="0" smtClean="0"/>
              <a:t>preparation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Basic disease specific information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Basic information on equipment and supplies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Basic information on medication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Basic restricted diet information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Links to 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22302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/>
              <a:t>Patient Resource Manual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867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6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 Resource Manual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876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9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dirty="0"/>
              <a:t>Patient Resource Manual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922269"/>
            <a:ext cx="6476999" cy="357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0F6FC6"/>
      </a:accent1>
      <a:accent2>
        <a:srgbClr val="073763"/>
      </a:accent2>
      <a:accent3>
        <a:srgbClr val="0B5394"/>
      </a:accent3>
      <a:accent4>
        <a:srgbClr val="05686C"/>
      </a:accent4>
      <a:accent5>
        <a:srgbClr val="3ECCB4"/>
      </a:accent5>
      <a:accent6>
        <a:srgbClr val="248D7B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52A2E6BE3AE4FA9E550A522748C81" ma:contentTypeVersion="1" ma:contentTypeDescription="Create a new document." ma:contentTypeScope="" ma:versionID="26648c2b5344d867b48b819ddb318b5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ae8053387f972404f5ef1c4bc0980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F7761F-80BC-41A0-90AA-B1552D5A19D1}"/>
</file>

<file path=customXml/itemProps2.xml><?xml version="1.0" encoding="utf-8"?>
<ds:datastoreItem xmlns:ds="http://schemas.openxmlformats.org/officeDocument/2006/customXml" ds:itemID="{DB128BF8-9915-4776-8224-AAC3604333FD}"/>
</file>

<file path=customXml/itemProps3.xml><?xml version="1.0" encoding="utf-8"?>
<ds:datastoreItem xmlns:ds="http://schemas.openxmlformats.org/officeDocument/2006/customXml" ds:itemID="{548BBEDD-7B39-4788-8B59-8A9420CA8810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1100</TotalTime>
  <Words>316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Chronic Disease  Disaster Preparedness Patient Resource Manual</vt:lpstr>
      <vt:lpstr>Patient Resource Manual</vt:lpstr>
      <vt:lpstr>Patient Resource Manual</vt:lpstr>
      <vt:lpstr>Patient Resource Manual </vt:lpstr>
      <vt:lpstr>Patient Resource Manual </vt:lpstr>
      <vt:lpstr>Patient Resource Manual</vt:lpstr>
      <vt:lpstr>Patient Resource Manual</vt:lpstr>
      <vt:lpstr>Patient Resource Manual</vt:lpstr>
      <vt:lpstr>Patient Resource Manual</vt:lpstr>
      <vt:lpstr>Patient Resource Manual</vt:lpstr>
      <vt:lpstr>Patient Resource Manual</vt:lpstr>
      <vt:lpstr>Patient Resource Manual</vt:lpstr>
      <vt:lpstr>Patient Resource Manual</vt:lpstr>
      <vt:lpstr>Additional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Brandon.Hurley@ky.gov</dc:creator>
  <cp:lastModifiedBy>Jo</cp:lastModifiedBy>
  <cp:revision>130</cp:revision>
  <cp:lastPrinted>2014-10-21T12:12:38Z</cp:lastPrinted>
  <dcterms:created xsi:type="dcterms:W3CDTF">2012-03-09T18:35:37Z</dcterms:created>
  <dcterms:modified xsi:type="dcterms:W3CDTF">2014-10-21T12:12:42Z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0x01010023952A2E6BE3AE4FA9E550A522748C81</vt:lpwstr>
  </property>
  <property fmtid="{D5CDD505-2E9C-101B-9397-08002B2CF9AE}" pid="5" name="globalResourceTagsChoiceMulti">
    <vt:lpwstr>2-340. Template</vt:lpwstr>
  </property>
</Properties>
</file>