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31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38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41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5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61" r:id="rId2"/>
    <p:sldMasterId id="2147484513" r:id="rId3"/>
  </p:sldMasterIdLst>
  <p:notesMasterIdLst>
    <p:notesMasterId r:id="rId46"/>
  </p:notesMasterIdLst>
  <p:handoutMasterIdLst>
    <p:handoutMasterId r:id="rId47"/>
  </p:handoutMasterIdLst>
  <p:sldIdLst>
    <p:sldId id="605" r:id="rId4"/>
    <p:sldId id="479" r:id="rId5"/>
    <p:sldId id="483" r:id="rId6"/>
    <p:sldId id="669" r:id="rId7"/>
    <p:sldId id="619" r:id="rId8"/>
    <p:sldId id="613" r:id="rId9"/>
    <p:sldId id="670" r:id="rId10"/>
    <p:sldId id="671" r:id="rId11"/>
    <p:sldId id="672" r:id="rId12"/>
    <p:sldId id="673" r:id="rId13"/>
    <p:sldId id="674" r:id="rId14"/>
    <p:sldId id="614" r:id="rId15"/>
    <p:sldId id="612" r:id="rId16"/>
    <p:sldId id="609" r:id="rId17"/>
    <p:sldId id="615" r:id="rId18"/>
    <p:sldId id="676" r:id="rId19"/>
    <p:sldId id="663" r:id="rId20"/>
    <p:sldId id="632" r:id="rId21"/>
    <p:sldId id="610" r:id="rId22"/>
    <p:sldId id="622" r:id="rId23"/>
    <p:sldId id="623" r:id="rId24"/>
    <p:sldId id="639" r:id="rId25"/>
    <p:sldId id="641" r:id="rId26"/>
    <p:sldId id="624" r:id="rId27"/>
    <p:sldId id="642" r:id="rId28"/>
    <p:sldId id="627" r:id="rId29"/>
    <p:sldId id="629" r:id="rId30"/>
    <p:sldId id="648" r:id="rId31"/>
    <p:sldId id="646" r:id="rId32"/>
    <p:sldId id="649" r:id="rId33"/>
    <p:sldId id="630" r:id="rId34"/>
    <p:sldId id="650" r:id="rId35"/>
    <p:sldId id="657" r:id="rId36"/>
    <p:sldId id="645" r:id="rId37"/>
    <p:sldId id="631" r:id="rId38"/>
    <p:sldId id="638" r:id="rId39"/>
    <p:sldId id="635" r:id="rId40"/>
    <p:sldId id="662" r:id="rId41"/>
    <p:sldId id="653" r:id="rId42"/>
    <p:sldId id="661" r:id="rId43"/>
    <p:sldId id="636" r:id="rId44"/>
    <p:sldId id="675" r:id="rId45"/>
  </p:sldIdLst>
  <p:sldSz cx="9144000" cy="6858000" type="screen4x3"/>
  <p:notesSz cx="6894513" cy="9180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5B506F13-A9D9-4568-9CA7-66E5EC1DAE7B}">
          <p14:sldIdLst>
            <p14:sldId id="605"/>
            <p14:sldId id="479"/>
            <p14:sldId id="483"/>
            <p14:sldId id="669"/>
            <p14:sldId id="619"/>
            <p14:sldId id="613"/>
            <p14:sldId id="670"/>
            <p14:sldId id="671"/>
            <p14:sldId id="672"/>
            <p14:sldId id="673"/>
            <p14:sldId id="674"/>
          </p14:sldIdLst>
        </p14:section>
        <p14:section name="Clinical Features" id="{E9775E3E-3AAC-4AEA-87D2-02248043E028}">
          <p14:sldIdLst>
            <p14:sldId id="614"/>
            <p14:sldId id="612"/>
            <p14:sldId id="609"/>
            <p14:sldId id="615"/>
            <p14:sldId id="676"/>
            <p14:sldId id="663"/>
            <p14:sldId id="632"/>
            <p14:sldId id="610"/>
          </p14:sldIdLst>
        </p14:section>
        <p14:section name="Identification &amp; Counseling" id="{0FA88291-378D-461B-9E0E-088D8EEECA32}">
          <p14:sldIdLst>
            <p14:sldId id="622"/>
            <p14:sldId id="623"/>
            <p14:sldId id="639"/>
            <p14:sldId id="641"/>
            <p14:sldId id="624"/>
            <p14:sldId id="642"/>
          </p14:sldIdLst>
        </p14:section>
        <p14:section name="Laboratory Testing &amp; Reporting" id="{A53C1142-19D6-4949-A4B7-7A030EE4B821}">
          <p14:sldIdLst>
            <p14:sldId id="627"/>
            <p14:sldId id="629"/>
            <p14:sldId id="648"/>
            <p14:sldId id="646"/>
            <p14:sldId id="649"/>
            <p14:sldId id="630"/>
            <p14:sldId id="650"/>
            <p14:sldId id="657"/>
            <p14:sldId id="645"/>
            <p14:sldId id="631"/>
            <p14:sldId id="638"/>
          </p14:sldIdLst>
        </p14:section>
        <p14:section name="Resources" id="{5ECFE4C2-51DF-421C-AE06-8737EF9DB3A8}">
          <p14:sldIdLst>
            <p14:sldId id="635"/>
            <p14:sldId id="662"/>
            <p14:sldId id="653"/>
            <p14:sldId id="661"/>
            <p14:sldId id="636"/>
            <p14:sldId id="67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6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24" autoAdjust="0"/>
    <p:restoredTop sz="89435" autoAdjust="0"/>
  </p:normalViewPr>
  <p:slideViewPr>
    <p:cSldViewPr>
      <p:cViewPr varScale="1">
        <p:scale>
          <a:sx n="86" d="100"/>
          <a:sy n="86" d="100"/>
        </p:scale>
        <p:origin x="-10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47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50" Type="http://schemas.openxmlformats.org/officeDocument/2006/relationships/viewProps" Target="viewProps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55" Type="http://schemas.openxmlformats.org/officeDocument/2006/relationships/customXml" Target="../customXml/item3.xml"/><Relationship Id="rId7" Type="http://schemas.openxmlformats.org/officeDocument/2006/relationships/slide" Target="slides/slide4.xml"/><Relationship Id="rId29" Type="http://schemas.openxmlformats.org/officeDocument/2006/relationships/slide" Target="slides/slide2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11" Type="http://schemas.openxmlformats.org/officeDocument/2006/relationships/slide" Target="slides/slide8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customXml" Target="../customXml/item1.xml"/><Relationship Id="rId5" Type="http://schemas.openxmlformats.org/officeDocument/2006/relationships/slide" Target="slides/slide2.xml"/><Relationship Id="rId52" Type="http://schemas.openxmlformats.org/officeDocument/2006/relationships/tableStyles" Target="tableStyles.xml"/><Relationship Id="rId31" Type="http://schemas.openxmlformats.org/officeDocument/2006/relationships/slide" Target="slides/slide2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4" Type="http://schemas.openxmlformats.org/officeDocument/2006/relationships/slide" Target="slides/slide41.xml"/><Relationship Id="rId48" Type="http://schemas.openxmlformats.org/officeDocument/2006/relationships/printerSettings" Target="printerSettings/printerSettings1.bin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" Type="http://schemas.openxmlformats.org/officeDocument/2006/relationships/slide" Target="slides/slide1.xml"/><Relationship Id="rId30" Type="http://schemas.openxmlformats.org/officeDocument/2006/relationships/slide" Target="slides/slide27.xml"/><Relationship Id="rId9" Type="http://schemas.openxmlformats.org/officeDocument/2006/relationships/slide" Target="slides/slide6.xml"/><Relationship Id="rId35" Type="http://schemas.openxmlformats.org/officeDocument/2006/relationships/slide" Target="slides/slide32.xml"/><Relationship Id="rId14" Type="http://schemas.openxmlformats.org/officeDocument/2006/relationships/slide" Target="slides/slide11.xml"/><Relationship Id="rId43" Type="http://schemas.openxmlformats.org/officeDocument/2006/relationships/slide" Target="slides/slide40.xml"/><Relationship Id="rId51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46" Type="http://schemas.openxmlformats.org/officeDocument/2006/relationships/notesMaster" Target="notesMasters/notesMaster1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49" Type="http://schemas.openxmlformats.org/officeDocument/2006/relationships/presProps" Target="presProps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5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87938" cy="45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38" tIns="45918" rIns="91838" bIns="459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4997" y="2"/>
            <a:ext cx="2987938" cy="45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38" tIns="45918" rIns="91838" bIns="459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0541"/>
            <a:ext cx="2987938" cy="45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38" tIns="45918" rIns="91838" bIns="4591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4997" y="8720541"/>
            <a:ext cx="2987938" cy="45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38" tIns="45918" rIns="91838" bIns="459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E7C1D4D-DA84-46DB-A3A0-E8A137AD1D4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1126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7938" cy="458393"/>
          </a:xfrm>
          <a:prstGeom prst="rect">
            <a:avLst/>
          </a:prstGeom>
        </p:spPr>
        <p:txBody>
          <a:bodyPr vert="horz" lIns="91838" tIns="45918" rIns="91838" bIns="45918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4997" y="2"/>
            <a:ext cx="2987938" cy="458393"/>
          </a:xfrm>
          <a:prstGeom prst="rect">
            <a:avLst/>
          </a:prstGeom>
        </p:spPr>
        <p:txBody>
          <a:bodyPr vert="horz" lIns="91838" tIns="45918" rIns="91838" bIns="45918" rtlCol="0"/>
          <a:lstStyle>
            <a:lvl1pPr algn="r">
              <a:defRPr sz="1200"/>
            </a:lvl1pPr>
          </a:lstStyle>
          <a:p>
            <a:pPr>
              <a:defRPr/>
            </a:pPr>
            <a:fld id="{C9A401A0-0569-467A-94C8-5F2F0DDA1646}" type="datetimeFigureOut">
              <a:rPr lang="en-US"/>
              <a:pPr>
                <a:defRPr/>
              </a:pPr>
              <a:t>5/10/17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688975"/>
            <a:ext cx="4589463" cy="3443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8" tIns="45918" rIns="91838" bIns="45918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9769" y="4361061"/>
            <a:ext cx="5514979" cy="4130282"/>
          </a:xfrm>
          <a:prstGeom prst="rect">
            <a:avLst/>
          </a:prstGeom>
        </p:spPr>
        <p:txBody>
          <a:bodyPr vert="horz" lIns="91838" tIns="45918" rIns="91838" bIns="45918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20541"/>
            <a:ext cx="2987938" cy="458393"/>
          </a:xfrm>
          <a:prstGeom prst="rect">
            <a:avLst/>
          </a:prstGeom>
        </p:spPr>
        <p:txBody>
          <a:bodyPr vert="horz" lIns="91838" tIns="45918" rIns="91838" bIns="4591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4997" y="8720541"/>
            <a:ext cx="2987938" cy="458393"/>
          </a:xfrm>
          <a:prstGeom prst="rect">
            <a:avLst/>
          </a:prstGeom>
        </p:spPr>
        <p:txBody>
          <a:bodyPr vert="horz" wrap="square" lIns="91838" tIns="45918" rIns="91838" bIns="45918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DCCF16C-C9FF-473B-9CAF-351FE58BD86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61537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Relationship Id="rId3" Type="http://schemas.openxmlformats.org/officeDocument/2006/relationships/hyperlink" Target="https://www.cdc.gov/westnile/faq/repellent.html" TargetMode="Externa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CF16C-C9FF-473B-9CAF-351FE58BD86D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7382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200"/>
              </a:spcBef>
              <a:spcAft>
                <a:spcPts val="0"/>
              </a:spcAft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CCF16C-C9FF-473B-9CAF-351FE58BD86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819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CCF16C-C9FF-473B-9CAF-351FE58BD86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722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CF16C-C9FF-473B-9CAF-351FE58BD86D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8157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CF16C-C9FF-473B-9CAF-351FE58BD86D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8238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chart lists the symptoms of Zika virus infection and the number and percentage of cases reported with each symptom in a study conducted in Yap Island during the 2007 outbreak.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Among 31 confirmed cases, the most common symptom was rash. 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than half also reported subjective fever, arthralgia or conjunctivitis.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clinical signs and symptoms reported included myalgia, headache, retro-orbital pain, edema and vomiting.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616B6-223B-D342-8ABD-3E59DD8B7D5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047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CF16C-C9FF-473B-9CAF-351FE58BD86D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6379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CF16C-C9FF-473B-9CAF-351FE58BD86D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17311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CF16C-C9FF-473B-9CAF-351FE58BD86D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0569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CF16C-C9FF-473B-9CAF-351FE58BD86D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45779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may be challenging to distinguish infections with Zika virus from those with dengue and chikungunya viruses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They're transmitted by the same mosquitoes with similar ecologies and they can circulate in the same areas. 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all have similar clinical features.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chart compares the symptoms.  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number of plus signs indicates the frequency at which symptoms have been reported. A dash indicates the virus is not characterized by that symptom.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comparison to dengue and chikungunya: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Zika is more likely to cause a rash.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Fever is common but not invariably present. 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Cases are more likely to present with conjunctivitis.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Arthralgia, although common, is not as prominent as in chikungunya. 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616B6-223B-D342-8ABD-3E59DD8B7D5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7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CF16C-C9FF-473B-9CAF-351FE58BD86D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25026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CF16C-C9FF-473B-9CAF-351FE58BD86D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48337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CF16C-C9FF-473B-9CAF-351FE58BD86D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45871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CF16C-C9FF-473B-9CAF-351FE58BD86D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93557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CF16C-C9FF-473B-9CAF-351FE58BD86D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56262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CF16C-C9FF-473B-9CAF-351FE58BD86D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95026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CF16C-C9FF-473B-9CAF-351FE58BD86D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40840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CF16C-C9FF-473B-9CAF-351FE58BD86D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78883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CF16C-C9FF-473B-9CAF-351FE58BD86D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92652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CF16C-C9FF-473B-9CAF-351FE58BD86D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81823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CF16C-C9FF-473B-9CAF-351FE58BD86D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7545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CF16C-C9FF-473B-9CAF-351FE58BD86D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38006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CF16C-C9FF-473B-9CAF-351FE58BD86D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75156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CF16C-C9FF-473B-9CAF-351FE58BD86D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89690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CF16C-C9FF-473B-9CAF-351FE58BD86D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00610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CF16C-C9FF-473B-9CAF-351FE58BD86D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67017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CF16C-C9FF-473B-9CAF-351FE58BD86D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30605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CF16C-C9FF-473B-9CAF-351FE58BD86D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69742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CF16C-C9FF-473B-9CAF-351FE58BD86D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89986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CF16C-C9FF-473B-9CAF-351FE58BD86D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0157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CF16C-C9FF-473B-9CAF-351FE58BD86D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69745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CF16C-C9FF-473B-9CAF-351FE58BD86D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9957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/>
              <a:t>Approximate known distribution of Zika virus, 1947–2007. Red circle represents Yap Island. Yellow indicates human serologic evidence; red indicates virus isolated from humans; green represents mosquito isolates.</a:t>
            </a:r>
          </a:p>
          <a:p>
            <a:pPr lvl="0"/>
            <a:endParaRPr lang="en-US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CF16C-C9FF-473B-9CAF-351FE58BD86D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56065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CF16C-C9FF-473B-9CAF-351FE58BD86D}" type="slidenum">
              <a:rPr lang="en-US" altLang="en-US" smtClean="0"/>
              <a:pPr>
                <a:defRPr/>
              </a:pPr>
              <a:t>40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81820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CF16C-C9FF-473B-9CAF-351FE58BD86D}" type="slidenum">
              <a:rPr lang="en-US" altLang="en-US" smtClean="0"/>
              <a:pPr>
                <a:defRPr/>
              </a:pPr>
              <a:t>41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76279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CF16C-C9FF-473B-9CAF-351FE58BD86D}" type="slidenum">
              <a:rPr lang="en-US" altLang="en-US" smtClean="0"/>
              <a:pPr>
                <a:defRPr/>
              </a:pPr>
              <a:t>42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16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CF16C-C9FF-473B-9CAF-351FE58BD86D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2263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CF16C-C9FF-473B-9CAF-351FE58BD86D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7927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 smtClean="0"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CF16C-C9FF-473B-9CAF-351FE58BD86D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2462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CF16C-C9FF-473B-9CAF-351FE58BD86D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7207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CF16C-C9FF-473B-9CAF-351FE58BD86D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9326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E8F56-4C19-45F8-B2C9-B3EA5D38C89F}" type="datetimeFigureOut">
              <a:rPr lang="en-US"/>
              <a:pPr>
                <a:defRPr/>
              </a:pPr>
              <a:t>5/10/17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1FB79-370F-4471-A6A9-33CDBD4C36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8424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81F7A-3D1D-4BAC-9C60-E35F984655E6}" type="datetimeFigureOut">
              <a:rPr lang="en-US"/>
              <a:pPr>
                <a:defRPr/>
              </a:pPr>
              <a:t>5/10/17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B8D49-BE7D-409B-8E93-7C9B435F775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8838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E7911-5715-4D0B-8A3F-FEC447E992E0}" type="datetimeFigureOut">
              <a:rPr lang="en-US"/>
              <a:pPr>
                <a:defRPr/>
              </a:pPr>
              <a:t>5/10/17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84063-A4FB-4CB5-ACC8-420B51F234A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8817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C9729-6403-48A3-86EE-5C06CB7363DC}" type="datetimeFigureOut">
              <a:rPr lang="en-US"/>
              <a:pPr>
                <a:defRPr/>
              </a:pPr>
              <a:t>5/10/17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32770-58B4-433F-BC15-AF2AB17947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2523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98E5C-E592-47F8-A0EF-F90CCBA453A4}" type="datetimeFigureOut">
              <a:rPr lang="en-US"/>
              <a:pPr>
                <a:defRPr/>
              </a:pPr>
              <a:t>5/10/17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91B04-A43F-46B1-A0A1-8E19B1314A7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3000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DEE04-0ABF-4632-A918-FA895BA53EFE}" type="datetimeFigureOut">
              <a:rPr lang="en-US"/>
              <a:pPr>
                <a:defRPr/>
              </a:pPr>
              <a:t>5/10/17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FBAEF-ABB2-45BA-8C61-94F05DEE85B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6729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5573-ADD9-4F99-A5D4-9622648D589F}" type="datetimeFigureOut">
              <a:rPr lang="en-US"/>
              <a:pPr>
                <a:defRPr/>
              </a:pPr>
              <a:t>5/10/17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24398-78F6-4B97-BFF1-32F40F03C5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2744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B8966-2CD9-4652-89EF-B924E59A6A21}" type="datetimeFigureOut">
              <a:rPr lang="en-US"/>
              <a:pPr>
                <a:defRPr/>
              </a:pPr>
              <a:t>5/10/17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17273-8110-47F2-9F80-86504C8D94A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0753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63857-E4B3-48AE-A69F-333836C54B44}" type="datetimeFigureOut">
              <a:rPr lang="en-US"/>
              <a:pPr>
                <a:defRPr/>
              </a:pPr>
              <a:t>5/10/17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2192A-F5DD-49C7-B9D7-C609FA46D22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7012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383A9-959A-4F84-B6C6-B30C9B9C0ABA}" type="datetimeFigureOut">
              <a:rPr lang="en-US"/>
              <a:pPr>
                <a:defRPr/>
              </a:pPr>
              <a:t>5/10/17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B09F1-36C4-4754-AFE6-4EC2B9DCBFE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2209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A1563-1341-4576-818F-68641F7A3C21}" type="datetimeFigureOut">
              <a:rPr lang="en-US"/>
              <a:pPr>
                <a:defRPr/>
              </a:pPr>
              <a:t>5/10/17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85AD6-6252-4AD3-B3EB-2AFBE97D66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29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99A05-08C9-4F9A-9BE6-B6A56F0D7CA1}" type="datetimeFigureOut">
              <a:rPr lang="en-US"/>
              <a:pPr>
                <a:defRPr/>
              </a:pPr>
              <a:t>5/10/17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F3ED4-1ABE-4DF4-A7BA-64033AC67E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427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95E00-3CBC-4BCA-8E7D-E897C3E76B3F}" type="datetimeFigureOut">
              <a:rPr lang="en-US"/>
              <a:pPr>
                <a:defRPr/>
              </a:pPr>
              <a:t>5/10/17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28AA0-D1DB-44CE-B6E0-643034F1B2E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3122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7608B-0BAE-40F0-A307-4EACDAB888C6}" type="datetimeFigureOut">
              <a:rPr lang="en-US"/>
              <a:pPr>
                <a:defRPr/>
              </a:pPr>
              <a:t>5/10/17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D57C8-6F13-4B73-AF12-E2234125887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8261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C1FD3-1CF0-4EC6-8147-675DDCE7B928}" type="datetimeFigureOut">
              <a:rPr lang="en-US"/>
              <a:pPr>
                <a:defRPr/>
              </a:pPr>
              <a:t>5/10/17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DA2CA-A06A-45B6-9D6B-EF6F31A1C6F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6852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ublic health 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792789"/>
            <a:ext cx="1752600" cy="86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828800"/>
            <a:ext cx="7851648" cy="1828800"/>
          </a:xfrm>
          <a:ln>
            <a:noFill/>
          </a:ln>
        </p:spPr>
        <p:txBody>
          <a:bodyPr tIns="0" rIns="18288" anchor="ctr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rgbClr val="1D304F"/>
                </a:solidFill>
                <a:effectLst>
                  <a:outerShdw blurRad="38100" dist="25400" dir="5400000" algn="tl" rotWithShape="0">
                    <a:srgbClr val="C9DE8F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810000"/>
            <a:ext cx="7854696" cy="1447800"/>
          </a:xfrm>
        </p:spPr>
        <p:txBody>
          <a:bodyPr lIns="0" rIns="18288"/>
          <a:lstStyle>
            <a:lvl1pPr marL="0" marR="45720" indent="0" algn="ctr">
              <a:buNone/>
              <a:defRPr>
                <a:solidFill>
                  <a:srgbClr val="1D304F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121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1"/>
          <p:cNvSpPr txBox="1">
            <a:spLocks/>
          </p:cNvSpPr>
          <p:nvPr/>
        </p:nvSpPr>
        <p:spPr>
          <a:xfrm>
            <a:off x="76200" y="6629400"/>
            <a:ext cx="89916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eaLnBrk="1" hangingPunct="1">
              <a:defRPr/>
            </a:pPr>
            <a:fld id="{0EB14AC5-FDC3-47BC-BE58-1A73FBE70B79}" type="slidenum">
              <a:rPr lang="en-US" altLang="en-US" sz="800" b="1" smtClean="0">
                <a:solidFill>
                  <a:srgbClr val="1D3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 b="1" dirty="0" smtClean="0">
              <a:solidFill>
                <a:srgbClr val="1D30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 anchor="t"/>
          <a:lstStyle>
            <a:lvl1pPr>
              <a:defRPr sz="44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794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1"/>
          <p:cNvSpPr txBox="1">
            <a:spLocks/>
          </p:cNvSpPr>
          <p:nvPr/>
        </p:nvSpPr>
        <p:spPr>
          <a:xfrm>
            <a:off x="76200" y="6629400"/>
            <a:ext cx="89916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eaLnBrk="1" hangingPunct="1">
              <a:defRPr/>
            </a:pPr>
            <a:fld id="{31ED58E6-43AF-4743-9A85-C2C179CCCD5E}" type="slidenum">
              <a:rPr lang="en-US" altLang="en-US" sz="800" b="1" smtClean="0">
                <a:solidFill>
                  <a:srgbClr val="1D3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 b="1" dirty="0" smtClean="0">
              <a:solidFill>
                <a:srgbClr val="1D30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47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47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 anchor="t"/>
          <a:lstStyle>
            <a:lvl1pPr>
              <a:defRPr sz="44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827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1"/>
          <p:cNvSpPr txBox="1">
            <a:spLocks/>
          </p:cNvSpPr>
          <p:nvPr/>
        </p:nvSpPr>
        <p:spPr>
          <a:xfrm>
            <a:off x="76200" y="6629400"/>
            <a:ext cx="89916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eaLnBrk="1" hangingPunct="1">
              <a:defRPr/>
            </a:pPr>
            <a:fld id="{2929EA13-CB10-4D5B-AF94-92F55D01710D}" type="slidenum">
              <a:rPr lang="en-US" altLang="en-US" sz="800" b="1" smtClean="0">
                <a:solidFill>
                  <a:srgbClr val="1D3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 b="1" dirty="0" smtClean="0">
              <a:solidFill>
                <a:srgbClr val="1D30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76400"/>
            <a:ext cx="7772400" cy="4419600"/>
          </a:xfrm>
        </p:spPr>
        <p:txBody>
          <a:bodyPr>
            <a:normAutofit/>
          </a:bodyPr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 anchor="t"/>
          <a:lstStyle>
            <a:lvl1pPr>
              <a:defRPr sz="44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111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2" y="482541"/>
            <a:ext cx="8543418" cy="564483"/>
          </a:xfrm>
        </p:spPr>
        <p:txBody>
          <a:bodyPr anchor="t"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2876" y="1138767"/>
            <a:ext cx="8856663" cy="5217584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42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11786-A16F-4E45-9618-4E2369DFFF6B}" type="datetimeFigureOut">
              <a:rPr lang="en-US"/>
              <a:pPr>
                <a:defRPr/>
              </a:pPr>
              <a:t>5/10/17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8736C-2B45-48A0-B4D5-EB6B22DA7B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2709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449CC-4AFC-4F47-AAC6-3D06958C59F4}" type="datetimeFigureOut">
              <a:rPr lang="en-US"/>
              <a:pPr>
                <a:defRPr/>
              </a:pPr>
              <a:t>5/10/17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71851-38EA-486A-94FB-AE46C492075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3958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FEB90-A088-4160-8B44-38A715AD4BC3}" type="datetimeFigureOut">
              <a:rPr lang="en-US"/>
              <a:pPr>
                <a:defRPr/>
              </a:pPr>
              <a:t>5/10/17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8FDB0-49F8-4724-9F69-60B18A46DE5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4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5807B-7309-49CB-84CC-CF4CADCF8C0F}" type="datetimeFigureOut">
              <a:rPr lang="en-US"/>
              <a:pPr>
                <a:defRPr/>
              </a:pPr>
              <a:t>5/10/17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6E435-54AD-4920-A1E9-9F78E165663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0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582A1-3964-4521-90C7-350915183FF1}" type="datetimeFigureOut">
              <a:rPr lang="en-US"/>
              <a:pPr>
                <a:defRPr/>
              </a:pPr>
              <a:t>5/10/17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E3223-A9AF-4855-BE29-E60AC88FCFC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9340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0B125-3BB9-4A3E-AE16-8E6EB9FD5E48}" type="datetimeFigureOut">
              <a:rPr lang="en-US"/>
              <a:pPr>
                <a:defRPr/>
              </a:pPr>
              <a:t>5/10/17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3E85E-D53D-4F67-A5F4-8BA2F912FA5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476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0F6AE-0649-4C56-BA86-316AE7DF390D}" type="datetimeFigureOut">
              <a:rPr lang="en-US"/>
              <a:pPr>
                <a:defRPr/>
              </a:pPr>
              <a:t>5/10/17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98656-6592-4013-ACCC-72AA318FB71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4998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6646D8-3563-477E-8759-9D8B63BCD67E}" type="datetimeFigureOut">
              <a:rPr lang="en-US"/>
              <a:pPr>
                <a:defRPr/>
              </a:pPr>
              <a:t>5/10/17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3E9B817-9442-4737-A1A7-493CD69D44E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5" r:id="rId1"/>
    <p:sldLayoutId id="2147484746" r:id="rId2"/>
    <p:sldLayoutId id="2147484747" r:id="rId3"/>
    <p:sldLayoutId id="2147484748" r:id="rId4"/>
    <p:sldLayoutId id="2147484749" r:id="rId5"/>
    <p:sldLayoutId id="2147484750" r:id="rId6"/>
    <p:sldLayoutId id="2147484751" r:id="rId7"/>
    <p:sldLayoutId id="2147484752" r:id="rId8"/>
    <p:sldLayoutId id="2147484753" r:id="rId9"/>
    <p:sldLayoutId id="2147484754" r:id="rId10"/>
    <p:sldLayoutId id="2147484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DF8312F-3926-458F-9659-0C755CCB2EB4}" type="datetimeFigureOut">
              <a:rPr lang="en-US"/>
              <a:pPr>
                <a:defRPr/>
              </a:pPr>
              <a:t>5/10/17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2759CCB-8EFE-4E0E-931D-A248DD8261F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6" r:id="rId1"/>
    <p:sldLayoutId id="2147484757" r:id="rId2"/>
    <p:sldLayoutId id="2147484758" r:id="rId3"/>
    <p:sldLayoutId id="2147484759" r:id="rId4"/>
    <p:sldLayoutId id="2147484760" r:id="rId5"/>
    <p:sldLayoutId id="2147484761" r:id="rId6"/>
    <p:sldLayoutId id="2147484762" r:id="rId7"/>
    <p:sldLayoutId id="2147484763" r:id="rId8"/>
    <p:sldLayoutId id="2147484764" r:id="rId9"/>
    <p:sldLayoutId id="2147484765" r:id="rId10"/>
    <p:sldLayoutId id="21474847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47000">
              <a:srgbClr val="FFFFFF"/>
            </a:gs>
            <a:gs pos="86000">
              <a:srgbClr val="F3F3F3"/>
            </a:gs>
            <a:gs pos="100000">
              <a:srgbClr val="DADADA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1D304F"/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3075" name="Freeform 7"/>
          <p:cNvSpPr>
            <a:spLocks/>
          </p:cNvSpPr>
          <p:nvPr/>
        </p:nvSpPr>
        <p:spPr bwMode="auto">
          <a:xfrm>
            <a:off x="4543425" y="0"/>
            <a:ext cx="4610100" cy="638175"/>
          </a:xfrm>
          <a:custGeom>
            <a:avLst/>
            <a:gdLst>
              <a:gd name="T0" fmla="*/ 0 w 3000"/>
              <a:gd name="T1" fmla="*/ 0 h 595"/>
              <a:gd name="T2" fmla="*/ 2147483646 w 3000"/>
              <a:gd name="T3" fmla="*/ 2147483646 h 595"/>
              <a:gd name="T4" fmla="*/ 2147483646 w 3000"/>
              <a:gd name="T5" fmla="*/ 2147483646 h 595"/>
              <a:gd name="T6" fmla="*/ 2147483646 w 3000"/>
              <a:gd name="T7" fmla="*/ 2147483646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solidFill>
            <a:srgbClr val="C9DE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62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8" name="Freeform 14"/>
          <p:cNvSpPr>
            <a:spLocks/>
          </p:cNvSpPr>
          <p:nvPr/>
        </p:nvSpPr>
        <p:spPr bwMode="auto">
          <a:xfrm>
            <a:off x="6192838" y="-7938"/>
            <a:ext cx="2982912" cy="312738"/>
          </a:xfrm>
          <a:custGeom>
            <a:avLst/>
            <a:gdLst>
              <a:gd name="T0" fmla="*/ 0 w 3000"/>
              <a:gd name="T1" fmla="*/ 0 h 595"/>
              <a:gd name="T2" fmla="*/ 2147483646 w 3000"/>
              <a:gd name="T3" fmla="*/ 2147483646 h 595"/>
              <a:gd name="T4" fmla="*/ 2147483646 w 3000"/>
              <a:gd name="T5" fmla="*/ 2147483646 h 595"/>
              <a:gd name="T6" fmla="*/ 2147483646 w 3000"/>
              <a:gd name="T7" fmla="*/ 2147483646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A172D"/>
              </a:gs>
              <a:gs pos="50000">
                <a:srgbClr val="132644"/>
              </a:gs>
              <a:gs pos="100000">
                <a:srgbClr val="192F53"/>
              </a:gs>
            </a:gsLst>
            <a:lin ang="5400000" scaled="1"/>
          </a:gradFill>
          <a:ln w="9525" cap="flat" cmpd="sng" algn="ctr">
            <a:solidFill>
              <a:srgbClr val="1D304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3079" name="Group 3"/>
          <p:cNvGrpSpPr>
            <a:grpSpLocks/>
          </p:cNvGrpSpPr>
          <p:nvPr/>
        </p:nvGrpSpPr>
        <p:grpSpPr bwMode="auto">
          <a:xfrm>
            <a:off x="-152400" y="188913"/>
            <a:ext cx="9448800" cy="725487"/>
            <a:chOff x="113157" y="142322"/>
            <a:chExt cx="9183276" cy="725424"/>
          </a:xfrm>
        </p:grpSpPr>
        <p:grpSp>
          <p:nvGrpSpPr>
            <p:cNvPr id="3080" name="Group 2"/>
            <p:cNvGrpSpPr>
              <a:grpSpLocks/>
            </p:cNvGrpSpPr>
            <p:nvPr userDrawn="1"/>
          </p:nvGrpSpPr>
          <p:grpSpPr bwMode="auto">
            <a:xfrm>
              <a:off x="113157" y="218522"/>
              <a:ext cx="9183276" cy="649224"/>
              <a:chOff x="113157" y="218522"/>
              <a:chExt cx="9183276" cy="649224"/>
            </a:xfrm>
          </p:grpSpPr>
          <p:sp>
            <p:nvSpPr>
              <p:cNvPr id="3082" name="Freeform 12"/>
              <p:cNvSpPr>
                <a:spLocks/>
              </p:cNvSpPr>
              <p:nvPr/>
            </p:nvSpPr>
            <p:spPr bwMode="auto">
              <a:xfrm rot="-164308">
                <a:off x="113157" y="218894"/>
                <a:ext cx="9175812" cy="530352"/>
              </a:xfrm>
              <a:custGeom>
                <a:avLst/>
                <a:gdLst>
                  <a:gd name="T0" fmla="*/ 0 w 5766"/>
                  <a:gd name="T1" fmla="*/ 2147483646 h 854"/>
                  <a:gd name="T2" fmla="*/ 2147483646 w 5766"/>
                  <a:gd name="T3" fmla="*/ 2147483646 h 854"/>
                  <a:gd name="T4" fmla="*/ 2147483646 w 5766"/>
                  <a:gd name="T5" fmla="*/ 2147483646 h 854"/>
                  <a:gd name="T6" fmla="*/ 2147483646 w 5766"/>
                  <a:gd name="T7" fmla="*/ 0 h 8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66"/>
                  <a:gd name="T13" fmla="*/ 0 h 854"/>
                  <a:gd name="T14" fmla="*/ 5766 w 5766"/>
                  <a:gd name="T15" fmla="*/ 854 h 8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12700" cap="flat" cmpd="sng" algn="ctr">
                <a:solidFill>
                  <a:srgbClr val="4EBE98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3" name="Freeform 15"/>
              <p:cNvSpPr>
                <a:spLocks/>
              </p:cNvSpPr>
              <p:nvPr userDrawn="1"/>
            </p:nvSpPr>
            <p:spPr bwMode="auto">
              <a:xfrm rot="-164308">
                <a:off x="133383" y="218522"/>
                <a:ext cx="9163050" cy="649224"/>
              </a:xfrm>
              <a:custGeom>
                <a:avLst/>
                <a:gdLst>
                  <a:gd name="T0" fmla="*/ 0 w 5772"/>
                  <a:gd name="T1" fmla="*/ 2147483646 h 1055"/>
                  <a:gd name="T2" fmla="*/ 2147483646 w 5772"/>
                  <a:gd name="T3" fmla="*/ 2147483646 h 1055"/>
                  <a:gd name="T4" fmla="*/ 2147483646 w 5772"/>
                  <a:gd name="T5" fmla="*/ 2147483646 h 1055"/>
                  <a:gd name="T6" fmla="*/ 2147483646 w 5772"/>
                  <a:gd name="T7" fmla="*/ 0 h 10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72"/>
                  <a:gd name="T13" fmla="*/ 0 h 1055"/>
                  <a:gd name="T14" fmla="*/ 5772 w 5772"/>
                  <a:gd name="T15" fmla="*/ 1055 h 10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CDA474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3081" name="Freeform 11"/>
            <p:cNvSpPr>
              <a:spLocks/>
            </p:cNvSpPr>
            <p:nvPr/>
          </p:nvSpPr>
          <p:spPr bwMode="auto">
            <a:xfrm rot="-164308">
              <a:off x="123072" y="142322"/>
              <a:ext cx="9163050" cy="649224"/>
            </a:xfrm>
            <a:custGeom>
              <a:avLst/>
              <a:gdLst>
                <a:gd name="T0" fmla="*/ 0 w 5772"/>
                <a:gd name="T1" fmla="*/ 2147483646 h 1055"/>
                <a:gd name="T2" fmla="*/ 2147483646 w 5772"/>
                <a:gd name="T3" fmla="*/ 2147483646 h 1055"/>
                <a:gd name="T4" fmla="*/ 2147483646 w 5772"/>
                <a:gd name="T5" fmla="*/ 2147483646 h 1055"/>
                <a:gd name="T6" fmla="*/ 2147483646 w 5772"/>
                <a:gd name="T7" fmla="*/ 0 h 10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72"/>
                <a:gd name="T13" fmla="*/ 0 h 1055"/>
                <a:gd name="T14" fmla="*/ 5772 w 5772"/>
                <a:gd name="T15" fmla="*/ 1055 h 10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2700" cap="flat" cmpd="sng" algn="ctr">
              <a:solidFill>
                <a:srgbClr val="45AE5C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  <p:sldLayoutId id="2147484768" r:id="rId2"/>
    <p:sldLayoutId id="2147484769" r:id="rId3"/>
    <p:sldLayoutId id="2147484770" r:id="rId4"/>
    <p:sldLayoutId id="2147484773" r:id="rId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b="1" kern="1200">
          <a:solidFill>
            <a:srgbClr val="1D304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1D304F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1D304F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1D304F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1D304F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 b="1">
          <a:solidFill>
            <a:srgbClr val="1D304F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 b="1">
          <a:solidFill>
            <a:srgbClr val="1D304F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 b="1">
          <a:solidFill>
            <a:srgbClr val="1D304F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 b="1">
          <a:solidFill>
            <a:srgbClr val="1D304F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5394"/>
        </a:buClr>
        <a:buSzPct val="95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j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5394"/>
        </a:buClr>
        <a:buSzPct val="65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j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5686C"/>
        </a:buClr>
        <a:buSzPct val="65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j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hyperlink" Target="http://www.cdc.gov/zika/hc-providers/infection-control.html" TargetMode="External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hfs.ky.gov/dph/info/lab/" TargetMode="External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2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mmwr/volumes/65/wr/mm6521e1.htm" TargetMode="External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mmwr/volumes/65/wr/mm6529e1.htm?s_cid=mm6529e1_e" TargetMode="External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://www.lrc.ky.gov/kar/902/002/020.htm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hyperlink" Target="https://www.cdc.gov/widgets/zika/index.html" TargetMode="External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hyperlink" Target="https://www.ncbi.nlm.nih.gov/pmc/articles/PMC2819875/" TargetMode="External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zika/pdfs/zika-key-messages.pdf" TargetMode="External"/><Relationship Id="rId4" Type="http://schemas.openxmlformats.org/officeDocument/2006/relationships/hyperlink" Target="http://emergency.cdc.gov/coca/index.asp" TargetMode="External"/><Relationship Id="rId5" Type="http://schemas.openxmlformats.org/officeDocument/2006/relationships/hyperlink" Target="http://www.cdc.gov/zika/hc-providers/training-resources.html" TargetMode="External"/><Relationship Id="rId6" Type="http://schemas.openxmlformats.org/officeDocument/2006/relationships/hyperlink" Target="http://www.cdc.gov/zika/hc-providers/diagnostic.html" TargetMode="External"/><Relationship Id="rId7" Type="http://schemas.openxmlformats.org/officeDocument/2006/relationships/hyperlink" Target="http://emergency.cdc.gov/han/2016.asp" TargetMode="External"/><Relationship Id="rId8" Type="http://schemas.openxmlformats.org/officeDocument/2006/relationships/hyperlink" Target="http://www.cdc.gov/mmwr/zika_reports.html" TargetMode="External"/><Relationship Id="rId9" Type="http://schemas.openxmlformats.org/officeDocument/2006/relationships/hyperlink" Target="http://www.cdc.gov/learning/index.html" TargetMode="External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Brooke.Happ@ky.gov" TargetMode="External"/><Relationship Id="rId4" Type="http://schemas.openxmlformats.org/officeDocument/2006/relationships/hyperlink" Target="mailto:Betsy.Kitchens@ky.gov" TargetMode="External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zika/geo/index.html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85800" y="1905000"/>
            <a:ext cx="785164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D304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1D304F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1D304F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1D304F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1D304F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1D304F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1D304F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1D304F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1D304F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5000" dirty="0" smtClean="0"/>
              <a:t>The Role of the Healthcare Provider in Zika Virus Disease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564776" y="4216418"/>
            <a:ext cx="785469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5394"/>
              </a:buClr>
              <a:buSzPct val="95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5394"/>
              </a:buClr>
              <a:buSzPct val="65000"/>
              <a:buFont typeface="Wingdings 2" panose="05020102010507070707" pitchFamily="18" charset="2"/>
              <a:buChar char="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686C"/>
              </a:buClr>
              <a:buSzPct val="65000"/>
              <a:buFont typeface="Wingdings 2" panose="05020102010507070707" pitchFamily="18" charset="2"/>
              <a:buChar char="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2017 Kentucky Zika Summit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May 11, 2017</a:t>
            </a:r>
          </a:p>
          <a:p>
            <a:pPr marL="0" indent="0" algn="ctr">
              <a:buNone/>
            </a:pPr>
            <a:r>
              <a:rPr lang="en-US" sz="2800" dirty="0" smtClean="0"/>
              <a:t>Brooke Happ</a:t>
            </a:r>
          </a:p>
          <a:p>
            <a:pPr marL="0" indent="0" algn="ctr">
              <a:buNone/>
            </a:pPr>
            <a:r>
              <a:rPr lang="en-US" sz="2800" dirty="0" smtClean="0"/>
              <a:t>Zika Coordinator</a:t>
            </a: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</p:txBody>
      </p:sp>
      <p:pic>
        <p:nvPicPr>
          <p:cNvPr id="6" name="Picture 13" descr="public health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897300"/>
            <a:ext cx="1448047" cy="71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69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Infection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373" y="1752600"/>
            <a:ext cx="5772427" cy="4572000"/>
          </a:xfrm>
        </p:spPr>
        <p:txBody>
          <a:bodyPr/>
          <a:lstStyle/>
          <a:p>
            <a:r>
              <a:rPr lang="en-US" sz="2450" dirty="0"/>
              <a:t>Standard Precautions should be used to protect healthcare personnel from all infectious disease transmission, including Zika virus.</a:t>
            </a:r>
          </a:p>
          <a:p>
            <a:pPr lvl="1"/>
            <a:r>
              <a:rPr lang="en-US" sz="2150" dirty="0" smtClean="0"/>
              <a:t>Occupational </a:t>
            </a:r>
            <a:r>
              <a:rPr lang="en-US" sz="2150" dirty="0"/>
              <a:t>exposure that requires evaluation includes percutaneous exposure or exposure of non-intact skin or mucous membranes to any of the following: blood, body fluids, secretions, and excretions. </a:t>
            </a:r>
          </a:p>
          <a:p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447800"/>
            <a:ext cx="3086654" cy="42691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7373" y="6096000"/>
            <a:ext cx="8649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more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information, visit: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http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://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www.cdc.gov/zika/hc-providers/infection-control.html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309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Infection Control in Labor &amp; Delivery Settings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5334000" cy="4114800"/>
          </a:xfrm>
        </p:spPr>
        <p:txBody>
          <a:bodyPr/>
          <a:lstStyle/>
          <a:p>
            <a:endParaRPr lang="en-US" sz="200" dirty="0" smtClean="0"/>
          </a:p>
          <a:p>
            <a:r>
              <a:rPr lang="en-US" sz="2250" dirty="0" smtClean="0"/>
              <a:t>Healthcare </a:t>
            </a:r>
            <a:r>
              <a:rPr lang="en-US" sz="2250" dirty="0"/>
              <a:t>personnel should assess the likelihood of the presence of body fluids or other infectious material based </a:t>
            </a:r>
            <a:r>
              <a:rPr lang="en-US" sz="2250" dirty="0" smtClean="0"/>
              <a:t>on:</a:t>
            </a:r>
          </a:p>
          <a:p>
            <a:pPr lvl="1"/>
            <a:r>
              <a:rPr lang="en-US" sz="2150" dirty="0" smtClean="0"/>
              <a:t>Condition </a:t>
            </a:r>
            <a:r>
              <a:rPr lang="en-US" sz="2150" dirty="0"/>
              <a:t>of the patient, </a:t>
            </a:r>
            <a:endParaRPr lang="en-US" sz="2150" dirty="0" smtClean="0"/>
          </a:p>
          <a:p>
            <a:pPr lvl="1"/>
            <a:r>
              <a:rPr lang="en-US" sz="2150" dirty="0" smtClean="0"/>
              <a:t>Type </a:t>
            </a:r>
            <a:r>
              <a:rPr lang="en-US" sz="2150" dirty="0"/>
              <a:t>of anticipated contact, and </a:t>
            </a:r>
            <a:endParaRPr lang="en-US" sz="2150" dirty="0" smtClean="0"/>
          </a:p>
          <a:p>
            <a:pPr lvl="1"/>
            <a:r>
              <a:rPr lang="en-US" sz="2150" dirty="0"/>
              <a:t>N</a:t>
            </a:r>
            <a:r>
              <a:rPr lang="en-US" sz="2150" dirty="0" smtClean="0"/>
              <a:t>ature </a:t>
            </a:r>
            <a:r>
              <a:rPr lang="en-US" sz="2150" dirty="0"/>
              <a:t>of the procedure or </a:t>
            </a:r>
            <a:r>
              <a:rPr lang="en-US" sz="2150" dirty="0" smtClean="0"/>
              <a:t>activity.</a:t>
            </a:r>
            <a:endParaRPr lang="en-US" sz="2150" dirty="0"/>
          </a:p>
          <a:p>
            <a:endParaRPr lang="en-US" sz="1000" dirty="0" smtClean="0"/>
          </a:p>
          <a:p>
            <a:r>
              <a:rPr lang="en-US" sz="2250" dirty="0" smtClean="0"/>
              <a:t>Apply </a:t>
            </a:r>
            <a:r>
              <a:rPr lang="en-US" sz="2250" dirty="0"/>
              <a:t>practices and personal protective equipment </a:t>
            </a:r>
            <a:r>
              <a:rPr lang="en-US" sz="2250" dirty="0" smtClean="0"/>
              <a:t>as </a:t>
            </a:r>
            <a:r>
              <a:rPr lang="en-US" sz="2250" dirty="0"/>
              <a:t>indicated.</a:t>
            </a:r>
          </a:p>
        </p:txBody>
      </p:sp>
      <p:pic>
        <p:nvPicPr>
          <p:cNvPr id="5" name="Picture 4" descr="Doctor wearing PPE handing a new baby to its mother" title="Doctor wearing PPE handing a new baby to moth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320" y="1612900"/>
            <a:ext cx="2938760" cy="44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6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199" y="1752600"/>
            <a:ext cx="4247221" cy="46023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200" dirty="0"/>
              <a:t>Incubation period for Zika virus disease is 3–14 days.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Zika viremia ranges from a few days to 1 </a:t>
            </a:r>
            <a:r>
              <a:rPr lang="en-US" sz="2200" dirty="0" smtClean="0"/>
              <a:t>week or longer.</a:t>
            </a:r>
            <a:endParaRPr lang="en-US" sz="2200" dirty="0"/>
          </a:p>
          <a:p>
            <a:pPr>
              <a:spcAft>
                <a:spcPts val="600"/>
              </a:spcAft>
            </a:pPr>
            <a:r>
              <a:rPr lang="en-US" sz="2200" dirty="0"/>
              <a:t>Some infected pregnant women can have evidence of Zika virus in their blood longer than expected.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Virus remains in semen and urine longer than in blood.</a:t>
            </a:r>
          </a:p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Incubation and Viremia</a:t>
            </a:r>
            <a:endParaRPr lang="en-US" dirty="0"/>
          </a:p>
        </p:txBody>
      </p:sp>
      <p:pic>
        <p:nvPicPr>
          <p:cNvPr id="7" name="Picture 6" title="Pregnant woman getting bit by a mosquito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9247" y="2270603"/>
            <a:ext cx="1411439" cy="3388518"/>
          </a:xfrm>
          <a:prstGeom prst="rect">
            <a:avLst/>
          </a:prstGeom>
        </p:spPr>
      </p:pic>
      <p:pic>
        <p:nvPicPr>
          <p:cNvPr id="8" name="Picture 7" descr="Silloute of a body presenting Zika symptoms: an image of a red eye, a thermometer to indicate fever, an image of a joint to indicate joint pain, and an image of rash. " title="Silloute of Zika symptoms. 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9221" y="1425774"/>
            <a:ext cx="2152405" cy="2378408"/>
          </a:xfrm>
          <a:prstGeom prst="rect">
            <a:avLst/>
          </a:prstGeom>
        </p:spPr>
      </p:pic>
      <p:sp>
        <p:nvSpPr>
          <p:cNvPr id="10" name="Right Arrow 9" descr="3 - 14 days"/>
          <p:cNvSpPr/>
          <p:nvPr/>
        </p:nvSpPr>
        <p:spPr>
          <a:xfrm>
            <a:off x="6477000" y="3435258"/>
            <a:ext cx="1082267" cy="394324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 title="Arrow to indicate the passage of 3-14 days"/>
          <p:cNvSpPr txBox="1"/>
          <p:nvPr/>
        </p:nvSpPr>
        <p:spPr>
          <a:xfrm>
            <a:off x="6517256" y="3514640"/>
            <a:ext cx="1042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– 14 </a:t>
            </a:r>
            <a:r>
              <a:rPr lang="en-US" sz="1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en-US" sz="11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3613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1" y="870105"/>
            <a:ext cx="8229600" cy="1143000"/>
          </a:xfrm>
        </p:spPr>
        <p:txBody>
          <a:bodyPr/>
          <a:lstStyle/>
          <a:p>
            <a:r>
              <a:rPr lang="en-US" dirty="0" smtClean="0"/>
              <a:t>Clinical Presentation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51205"/>
            <a:ext cx="3048000" cy="336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877982"/>
            <a:ext cx="5334000" cy="4446618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 dirty="0"/>
              <a:t>An estimated 80% of persons infected with Zika virus are </a:t>
            </a:r>
            <a:r>
              <a:rPr lang="en-US" sz="3100" dirty="0" smtClean="0"/>
              <a:t>asymptomatic</a:t>
            </a:r>
            <a:r>
              <a:rPr lang="en-US" sz="2800" dirty="0" smtClean="0"/>
              <a:t>.</a:t>
            </a:r>
          </a:p>
          <a:p>
            <a:endParaRPr lang="en-US" sz="2400" dirty="0" smtClean="0"/>
          </a:p>
          <a:p>
            <a:r>
              <a:rPr lang="en-US" sz="3100" dirty="0" smtClean="0"/>
              <a:t>Most common symptoms:</a:t>
            </a:r>
          </a:p>
          <a:p>
            <a:pPr lvl="1">
              <a:buFont typeface="Calibri" panose="020F0502020204030204" pitchFamily="34" charset="0"/>
              <a:buChar char="◦"/>
            </a:pPr>
            <a:r>
              <a:rPr lang="en-US" sz="2600" dirty="0" smtClean="0"/>
              <a:t>Acute onset of fever</a:t>
            </a:r>
          </a:p>
          <a:p>
            <a:pPr lvl="1">
              <a:buFont typeface="Calibri" panose="020F0502020204030204" pitchFamily="34" charset="0"/>
              <a:buChar char="◦"/>
            </a:pPr>
            <a:r>
              <a:rPr lang="en-US" sz="2600" dirty="0" smtClean="0"/>
              <a:t>Maculopapular rash</a:t>
            </a:r>
          </a:p>
          <a:p>
            <a:pPr lvl="1">
              <a:buFont typeface="Calibri" panose="020F0502020204030204" pitchFamily="34" charset="0"/>
              <a:buChar char="◦"/>
            </a:pPr>
            <a:r>
              <a:rPr lang="en-US" sz="2600" dirty="0" smtClean="0"/>
              <a:t>Arthralgia</a:t>
            </a:r>
          </a:p>
          <a:p>
            <a:pPr lvl="1">
              <a:buFont typeface="Calibri" panose="020F0502020204030204" pitchFamily="34" charset="0"/>
              <a:buChar char="◦"/>
            </a:pPr>
            <a:r>
              <a:rPr lang="en-US" sz="2600" dirty="0" smtClean="0"/>
              <a:t>Conjunctivitis</a:t>
            </a:r>
          </a:p>
          <a:p>
            <a:pPr lvl="1">
              <a:buFont typeface="Calibri" panose="020F0502020204030204" pitchFamily="34" charset="0"/>
              <a:buChar char="◦"/>
            </a:pPr>
            <a:endParaRPr lang="en-US" sz="2300" dirty="0" smtClean="0"/>
          </a:p>
          <a:p>
            <a:r>
              <a:rPr lang="en-US" sz="3100" dirty="0" smtClean="0"/>
              <a:t>Other symptoms include muscle pain and headache. </a:t>
            </a:r>
          </a:p>
          <a:p>
            <a:endParaRPr lang="en-US" sz="3100" dirty="0" smtClean="0"/>
          </a:p>
          <a:p>
            <a:r>
              <a:rPr lang="en-US" sz="3100" dirty="0" smtClean="0"/>
              <a:t>Symptoms typically last several days to a week.</a:t>
            </a:r>
          </a:p>
          <a:p>
            <a:pPr lvl="1">
              <a:buFont typeface="Calibri" panose="020F0502020204030204" pitchFamily="34" charset="0"/>
              <a:buChar char="◦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714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914400"/>
            <a:ext cx="8610600" cy="1295400"/>
          </a:xfrm>
        </p:spPr>
        <p:txBody>
          <a:bodyPr>
            <a:noAutofit/>
          </a:bodyPr>
          <a:lstStyle/>
          <a:p>
            <a:r>
              <a:rPr lang="en-US" sz="3500" dirty="0"/>
              <a:t>Reported clinical symptoms </a:t>
            </a:r>
            <a:r>
              <a:rPr lang="en-US" sz="3500" dirty="0" smtClean="0"/>
              <a:t>among confirmed </a:t>
            </a:r>
            <a:r>
              <a:rPr lang="en-US" sz="3500" dirty="0"/>
              <a:t>Zika virus disease cases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50495" y="6129855"/>
            <a:ext cx="444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  <a:cs typeface="Arial" panose="020B0604020202020204" pitchFamily="34" charset="0"/>
              </a:rPr>
              <a:t>Yap Island, </a:t>
            </a:r>
            <a:r>
              <a:rPr lang="en-US" sz="1800" b="1" dirty="0" smtClean="0">
                <a:latin typeface="+mj-lt"/>
                <a:cs typeface="Arial" panose="020B0604020202020204" pitchFamily="34" charset="0"/>
              </a:rPr>
              <a:t>2007, </a:t>
            </a:r>
            <a:r>
              <a:rPr lang="en-US" sz="1800" dirty="0" smtClean="0">
                <a:latin typeface="+mj-lt"/>
                <a:cs typeface="Arial" panose="020B0604020202020204" pitchFamily="34" charset="0"/>
              </a:rPr>
              <a:t>Duffy </a:t>
            </a:r>
            <a:r>
              <a:rPr lang="en-US" sz="1800" dirty="0">
                <a:latin typeface="+mj-lt"/>
                <a:cs typeface="Arial" panose="020B0604020202020204" pitchFamily="34" charset="0"/>
              </a:rPr>
              <a:t>M. N </a:t>
            </a:r>
            <a:r>
              <a:rPr lang="en-US" sz="1800" dirty="0" err="1">
                <a:latin typeface="+mj-lt"/>
                <a:cs typeface="Arial" panose="020B0604020202020204" pitchFamily="34" charset="0"/>
              </a:rPr>
              <a:t>Engl</a:t>
            </a:r>
            <a:r>
              <a:rPr lang="en-US" sz="1800" dirty="0">
                <a:latin typeface="+mj-lt"/>
                <a:cs typeface="Arial" panose="020B0604020202020204" pitchFamily="34" charset="0"/>
              </a:rPr>
              <a:t> J Med </a:t>
            </a:r>
            <a:r>
              <a:rPr lang="en-US" sz="1800" dirty="0" smtClean="0">
                <a:latin typeface="+mj-lt"/>
                <a:cs typeface="Arial" panose="020B0604020202020204" pitchFamily="34" charset="0"/>
              </a:rPr>
              <a:t>2009</a:t>
            </a:r>
            <a:endParaRPr lang="en-US" sz="18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819" y="2362200"/>
            <a:ext cx="4810161" cy="37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98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82600" y="1524000"/>
            <a:ext cx="5918200" cy="4843625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sz="2200" dirty="0"/>
              <a:t>Clinical illness is usually mild.</a:t>
            </a:r>
          </a:p>
          <a:p>
            <a:pPr lvl="1">
              <a:spcAft>
                <a:spcPts val="0"/>
              </a:spcAft>
            </a:pPr>
            <a:r>
              <a:rPr lang="en-US" sz="2100" dirty="0" smtClean="0"/>
              <a:t>Severe </a:t>
            </a:r>
            <a:r>
              <a:rPr lang="en-US" sz="2100" dirty="0"/>
              <a:t>disease requiring hospitalization is uncommon.</a:t>
            </a:r>
          </a:p>
          <a:p>
            <a:pPr lvl="1">
              <a:spcAft>
                <a:spcPts val="0"/>
              </a:spcAft>
            </a:pPr>
            <a:r>
              <a:rPr lang="en-US" sz="2100" dirty="0"/>
              <a:t>Fatalities are rare</a:t>
            </a:r>
            <a:r>
              <a:rPr lang="en-US" sz="2100" dirty="0" smtClean="0"/>
              <a:t>.</a:t>
            </a:r>
          </a:p>
          <a:p>
            <a:pPr lvl="1">
              <a:spcAft>
                <a:spcPts val="600"/>
              </a:spcAft>
            </a:pPr>
            <a:endParaRPr lang="en-US" sz="500" dirty="0"/>
          </a:p>
          <a:p>
            <a:pPr>
              <a:spcAft>
                <a:spcPts val="0"/>
              </a:spcAft>
            </a:pPr>
            <a:r>
              <a:rPr lang="en-US" sz="2200" dirty="0"/>
              <a:t>Research suggests that </a:t>
            </a:r>
            <a:r>
              <a:rPr lang="en-US" sz="2200" dirty="0" err="1"/>
              <a:t>Guillain-Barré</a:t>
            </a:r>
            <a:r>
              <a:rPr lang="en-US" sz="2200" dirty="0"/>
              <a:t> syndrome (GBS) is strongly associated with </a:t>
            </a:r>
            <a:r>
              <a:rPr lang="en-US" sz="2200" dirty="0" smtClean="0"/>
              <a:t>Zika.</a:t>
            </a:r>
          </a:p>
          <a:p>
            <a:pPr lvl="1">
              <a:spcAft>
                <a:spcPts val="600"/>
              </a:spcAft>
            </a:pPr>
            <a:r>
              <a:rPr lang="en-US" sz="2100" dirty="0" smtClean="0"/>
              <a:t>Only </a:t>
            </a:r>
            <a:r>
              <a:rPr lang="en-US" sz="2100" dirty="0"/>
              <a:t>a small proportion of people with recent Zika infection get GBS</a:t>
            </a:r>
            <a:r>
              <a:rPr lang="en-US" sz="2100" dirty="0" smtClean="0"/>
              <a:t>.</a:t>
            </a:r>
          </a:p>
          <a:p>
            <a:pPr>
              <a:spcAft>
                <a:spcPts val="600"/>
              </a:spcAft>
            </a:pPr>
            <a:endParaRPr lang="en-US" sz="500" dirty="0" smtClean="0"/>
          </a:p>
          <a:p>
            <a:pPr>
              <a:spcAft>
                <a:spcPts val="600"/>
              </a:spcAft>
            </a:pPr>
            <a:r>
              <a:rPr lang="en-US" sz="2200" dirty="0"/>
              <a:t>Zika virus infection during pregnancy can cause damage to the brain, microcephaly, and congenital Zika </a:t>
            </a:r>
            <a:r>
              <a:rPr lang="en-US" sz="2200" dirty="0" smtClean="0"/>
              <a:t>syndrome.</a:t>
            </a:r>
            <a:endParaRPr lang="en-US" sz="2200" dirty="0"/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Clinical Disease Course and Outcomes</a:t>
            </a:r>
            <a:endParaRPr lang="en-US" sz="4000" dirty="0"/>
          </a:p>
        </p:txBody>
      </p:sp>
      <p:pic>
        <p:nvPicPr>
          <p:cNvPr id="6" name="Picture 5" descr="Male doctor checking the throat glands of a male patient on an exam table. " title="Doctor examining a male patient. 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24600" y="1752600"/>
            <a:ext cx="2657671" cy="343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39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" r="51852"/>
          <a:stretch/>
        </p:blipFill>
        <p:spPr>
          <a:xfrm>
            <a:off x="2209800" y="1066800"/>
            <a:ext cx="4825626" cy="5418844"/>
          </a:xfrm>
        </p:spPr>
      </p:pic>
    </p:spTree>
    <p:extLst>
      <p:ext uri="{BB962C8B-B14F-4D97-AF65-F5344CB8AC3E}">
        <p14:creationId xmlns:p14="http://schemas.microsoft.com/office/powerpoint/2010/main" val="1420188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1694"/>
            <a:ext cx="8229600" cy="838200"/>
          </a:xfrm>
        </p:spPr>
        <p:txBody>
          <a:bodyPr/>
          <a:lstStyle/>
          <a:p>
            <a:r>
              <a:rPr lang="en-US" dirty="0" smtClean="0"/>
              <a:t>Clinical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846866"/>
            <a:ext cx="5867400" cy="4267200"/>
          </a:xfrm>
        </p:spPr>
        <p:txBody>
          <a:bodyPr/>
          <a:lstStyle/>
          <a:p>
            <a:r>
              <a:rPr lang="en-US" sz="2500" dirty="0" smtClean="0"/>
              <a:t>No vaccine or specific antiviral treatment</a:t>
            </a:r>
          </a:p>
          <a:p>
            <a:endParaRPr lang="en-US" sz="1500" dirty="0" smtClean="0"/>
          </a:p>
          <a:p>
            <a:r>
              <a:rPr lang="en-US" sz="2500" dirty="0" smtClean="0"/>
              <a:t>Treat the symptoms:</a:t>
            </a:r>
          </a:p>
          <a:p>
            <a:pPr lvl="1"/>
            <a:r>
              <a:rPr lang="en-US" sz="2300" dirty="0" smtClean="0"/>
              <a:t>Rest</a:t>
            </a:r>
          </a:p>
          <a:p>
            <a:pPr lvl="1"/>
            <a:r>
              <a:rPr lang="en-US" sz="2300" dirty="0" smtClean="0"/>
              <a:t>Drink fluids to prevent dehydration</a:t>
            </a:r>
          </a:p>
          <a:p>
            <a:pPr lvl="1"/>
            <a:r>
              <a:rPr lang="en-US" sz="2300" dirty="0" smtClean="0"/>
              <a:t>Take medicine such as acetaminophen to reduce fever and pain</a:t>
            </a:r>
          </a:p>
          <a:p>
            <a:pPr lvl="1"/>
            <a:endParaRPr lang="en-US" sz="2200" dirty="0"/>
          </a:p>
          <a:p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0" y="2225060"/>
            <a:ext cx="2724251" cy="237569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23850" y="4978947"/>
            <a:ext cx="8210550" cy="130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5394"/>
              </a:buClr>
              <a:buSzPct val="95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5394"/>
              </a:buClr>
              <a:buSzPct val="65000"/>
              <a:buFont typeface="Wingdings 2" panose="05020102010507070707" pitchFamily="18" charset="2"/>
              <a:buChar char="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686C"/>
              </a:buClr>
              <a:buSzPct val="65000"/>
              <a:buFont typeface="Wingdings 2" panose="05020102010507070707" pitchFamily="18" charset="2"/>
              <a:buChar char="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</a:t>
            </a:r>
            <a:r>
              <a:rPr lang="en-US" sz="2200" dirty="0" smtClean="0"/>
              <a:t>spirin </a:t>
            </a:r>
            <a:r>
              <a:rPr lang="en-US" sz="2200" dirty="0"/>
              <a:t>and </a:t>
            </a:r>
            <a:r>
              <a:rPr lang="en-US" sz="2200" dirty="0" smtClean="0"/>
              <a:t>non-steroidal </a:t>
            </a:r>
            <a:r>
              <a:rPr lang="en-US" sz="2200" dirty="0"/>
              <a:t>anti-inflammatory </a:t>
            </a:r>
            <a:r>
              <a:rPr lang="en-US" sz="2200" dirty="0" smtClean="0"/>
              <a:t>drugs </a:t>
            </a:r>
            <a:r>
              <a:rPr lang="en-US" sz="2200" dirty="0"/>
              <a:t>should be avoided until dengue can be ruled out to reduce the risk of bleeding. </a:t>
            </a:r>
            <a:endParaRPr lang="en-US" sz="2200" dirty="0" smtClean="0"/>
          </a:p>
          <a:p>
            <a:endParaRPr lang="en-US" sz="1500" dirty="0" smtClean="0"/>
          </a:p>
        </p:txBody>
      </p:sp>
    </p:spTree>
    <p:extLst>
      <p:ext uri="{BB962C8B-B14F-4D97-AF65-F5344CB8AC3E}">
        <p14:creationId xmlns:p14="http://schemas.microsoft.com/office/powerpoint/2010/main" val="378712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pPr lvl="0"/>
            <a:r>
              <a:rPr lang="en-US" sz="2300" dirty="0"/>
              <a:t>Based on the typical clinical features, the differential diagnosis for Zika virus infection is broad. </a:t>
            </a:r>
          </a:p>
          <a:p>
            <a:pPr lvl="0"/>
            <a:endParaRPr lang="en-US" sz="1000" dirty="0" smtClean="0"/>
          </a:p>
          <a:p>
            <a:pPr lvl="0"/>
            <a:r>
              <a:rPr lang="en-US" sz="2300" dirty="0" smtClean="0"/>
              <a:t>In </a:t>
            </a:r>
            <a:r>
              <a:rPr lang="en-US" sz="2300" dirty="0"/>
              <a:t>addition to dengue, other considerations </a:t>
            </a:r>
            <a:r>
              <a:rPr lang="en-US" sz="2300" dirty="0" smtClean="0"/>
              <a:t>include:</a:t>
            </a:r>
          </a:p>
          <a:p>
            <a:pPr lvl="0"/>
            <a:endParaRPr lang="en-US" sz="2400" dirty="0" smtClean="0"/>
          </a:p>
          <a:p>
            <a:pPr lvl="0"/>
            <a:endParaRPr lang="en-US" sz="1000" dirty="0" smtClean="0"/>
          </a:p>
          <a:p>
            <a:pPr lvl="0"/>
            <a:endParaRPr lang="en-US" sz="1000" dirty="0"/>
          </a:p>
          <a:p>
            <a:pPr lvl="0"/>
            <a:endParaRPr lang="en-US" sz="1000" dirty="0" smtClean="0"/>
          </a:p>
          <a:p>
            <a:pPr lvl="0"/>
            <a:endParaRPr lang="en-US" sz="1000" dirty="0"/>
          </a:p>
          <a:p>
            <a:pPr lvl="0"/>
            <a:endParaRPr lang="en-US" sz="1000" dirty="0" smtClean="0"/>
          </a:p>
          <a:p>
            <a:pPr lvl="0"/>
            <a:endParaRPr lang="en-US" sz="1000" dirty="0"/>
          </a:p>
          <a:p>
            <a:pPr lvl="0"/>
            <a:endParaRPr lang="en-US" sz="1000" dirty="0" smtClean="0"/>
          </a:p>
          <a:p>
            <a:pPr lvl="0"/>
            <a:endParaRPr lang="en-US" sz="1000" dirty="0"/>
          </a:p>
          <a:p>
            <a:pPr lvl="0"/>
            <a:endParaRPr lang="en-US" sz="1200" dirty="0" smtClean="0"/>
          </a:p>
          <a:p>
            <a:pPr lvl="0"/>
            <a:r>
              <a:rPr lang="en-US" sz="2300" dirty="0" smtClean="0"/>
              <a:t>Preliminary </a:t>
            </a:r>
            <a:r>
              <a:rPr lang="en-US" sz="2300" dirty="0"/>
              <a:t>diagnosis is based on the patient’s clinical features, places and dates of travel, and activities. </a:t>
            </a:r>
          </a:p>
          <a:p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104900" y="3200400"/>
            <a:ext cx="6934200" cy="341632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+mj-lt"/>
              </a:rPr>
              <a:t>Leptospirosis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+mj-lt"/>
              </a:rPr>
              <a:t>Malaria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+mj-lt"/>
              </a:rPr>
              <a:t>Rickettsia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+mj-lt"/>
              </a:rPr>
              <a:t>Group A streptococcus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+mj-lt"/>
              </a:rPr>
              <a:t>Rubella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+mj-lt"/>
              </a:rPr>
              <a:t>Measles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900" dirty="0" smtClean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900" dirty="0" smtClean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9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900" dirty="0" smtClean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9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+mj-lt"/>
              </a:rPr>
              <a:t>Parvovirus</a:t>
            </a:r>
            <a:endParaRPr lang="en-US" sz="19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+mj-lt"/>
              </a:rPr>
              <a:t>Enterovirus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+mj-lt"/>
              </a:rPr>
              <a:t>Adenovirus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+mj-lt"/>
              </a:rPr>
              <a:t>Alphavirus </a:t>
            </a:r>
            <a:r>
              <a:rPr lang="en-US" sz="1900" dirty="0" smtClean="0">
                <a:latin typeface="+mj-lt"/>
              </a:rPr>
              <a:t>(</a:t>
            </a:r>
            <a:r>
              <a:rPr lang="en-US" sz="1900" dirty="0">
                <a:latin typeface="+mj-lt"/>
              </a:rPr>
              <a:t>e.g., </a:t>
            </a:r>
            <a:r>
              <a:rPr lang="en-US" sz="1900" dirty="0" smtClean="0">
                <a:latin typeface="+mj-lt"/>
              </a:rPr>
              <a:t>chikungunya)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6254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36959"/>
            <a:ext cx="8543418" cy="564483"/>
          </a:xfrm>
        </p:spPr>
        <p:txBody>
          <a:bodyPr>
            <a:noAutofit/>
          </a:bodyPr>
          <a:lstStyle/>
          <a:p>
            <a:r>
              <a:rPr lang="en-US" sz="3600" dirty="0"/>
              <a:t>Clinical features: Zika virus compared to dengue and chikungunya</a:t>
            </a:r>
          </a:p>
        </p:txBody>
      </p:sp>
      <p:pic>
        <p:nvPicPr>
          <p:cNvPr id="4" name="Picture 3" descr="Chart  comparing symptoms of Zika, dengue, and chikungunya." title="Chart comparing symptoms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2248" y="2249051"/>
            <a:ext cx="5844012" cy="35498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7804" y="6001603"/>
            <a:ext cx="6692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+mj-lt"/>
                <a:cs typeface="Arial" panose="020B0604020202020204" pitchFamily="34" charset="0"/>
              </a:rPr>
              <a:t>Rabe</a:t>
            </a:r>
            <a:r>
              <a:rPr lang="en-US" dirty="0">
                <a:latin typeface="+mj-lt"/>
                <a:cs typeface="Arial" panose="020B0604020202020204" pitchFamily="34" charset="0"/>
              </a:rPr>
              <a:t>, Ingrid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MBChB</a:t>
            </a:r>
            <a:r>
              <a:rPr lang="en-US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MMed</a:t>
            </a:r>
            <a:r>
              <a:rPr lang="en-US" dirty="0">
                <a:latin typeface="+mj-lt"/>
                <a:cs typeface="Arial" panose="020B0604020202020204" pitchFamily="34" charset="0"/>
              </a:rPr>
              <a:t> “Zika Virus- What Clinicians Need to Know?” (presentation, Clinician Outreach and Communication Activity (COCA) Call, Atlanta, GA, January 26 2016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)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19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4617" y="762000"/>
            <a:ext cx="8229600" cy="11430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3886200"/>
          </a:xfrm>
        </p:spPr>
        <p:txBody>
          <a:bodyPr/>
          <a:lstStyle/>
          <a:p>
            <a:pPr lvl="0">
              <a:spcAft>
                <a:spcPts val="1200"/>
              </a:spcAft>
            </a:pPr>
            <a:r>
              <a:rPr lang="en-US" sz="2300" dirty="0"/>
              <a:t>Describe the clinical </a:t>
            </a:r>
            <a:r>
              <a:rPr lang="en-US" sz="2300" dirty="0" smtClean="0"/>
              <a:t>manifestations </a:t>
            </a:r>
            <a:r>
              <a:rPr lang="en-US" sz="2300" dirty="0"/>
              <a:t>and clinical management of Zika virus disease </a:t>
            </a:r>
          </a:p>
          <a:p>
            <a:pPr lvl="0">
              <a:spcAft>
                <a:spcPts val="1200"/>
              </a:spcAft>
            </a:pPr>
            <a:r>
              <a:rPr lang="en-US" sz="2300" dirty="0"/>
              <a:t>Outline the process for identifying and counseling at-risk patients</a:t>
            </a:r>
          </a:p>
          <a:p>
            <a:pPr lvl="0">
              <a:spcAft>
                <a:spcPts val="1200"/>
              </a:spcAft>
            </a:pPr>
            <a:r>
              <a:rPr lang="en-US" sz="2300" dirty="0"/>
              <a:t>Discuss laboratory testing and interpretation as well as reporting requirements for Zika virus</a:t>
            </a:r>
          </a:p>
          <a:p>
            <a:pPr lvl="0">
              <a:spcAft>
                <a:spcPts val="1200"/>
              </a:spcAft>
            </a:pPr>
            <a:r>
              <a:rPr lang="en-US" sz="2300" dirty="0" smtClean="0"/>
              <a:t>Provide </a:t>
            </a:r>
            <a:r>
              <a:rPr lang="en-US" sz="2300" dirty="0"/>
              <a:t>resources for </a:t>
            </a:r>
            <a:r>
              <a:rPr lang="en-US" sz="2300" dirty="0" smtClean="0"/>
              <a:t>clinicians </a:t>
            </a:r>
            <a:r>
              <a:rPr lang="en-US" sz="2300" dirty="0"/>
              <a:t>including where to find the most recent clinical guidance from CDC and the updated areas of Zika </a:t>
            </a:r>
            <a:r>
              <a:rPr lang="en-US" sz="2300" dirty="0" smtClean="0"/>
              <a:t>virus transmission</a:t>
            </a:r>
            <a:endParaRPr lang="en-US" sz="23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07" y="5076748"/>
            <a:ext cx="3352986" cy="157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97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1700"/>
            <a:ext cx="8229600" cy="838200"/>
          </a:xfrm>
        </p:spPr>
        <p:txBody>
          <a:bodyPr/>
          <a:lstStyle/>
          <a:p>
            <a:r>
              <a:rPr lang="en-US" dirty="0" smtClean="0"/>
              <a:t>Identification of At-Risk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/>
          <a:lstStyle/>
          <a:p>
            <a:r>
              <a:rPr lang="en-US" sz="2800" dirty="0"/>
              <a:t>Healthcare providers should know the clinical </a:t>
            </a:r>
            <a:r>
              <a:rPr lang="en-US" sz="2800" dirty="0" smtClean="0"/>
              <a:t>manifestations </a:t>
            </a:r>
            <a:r>
              <a:rPr lang="en-US" sz="2800" dirty="0"/>
              <a:t>of Zika virus </a:t>
            </a:r>
            <a:r>
              <a:rPr lang="en-US" sz="2800" dirty="0" smtClean="0"/>
              <a:t>disease </a:t>
            </a:r>
            <a:r>
              <a:rPr lang="en-US" sz="2800" dirty="0"/>
              <a:t>and be able to assess risk factors and exposures to Zika virus. </a:t>
            </a:r>
          </a:p>
          <a:p>
            <a:endParaRPr lang="en-US" sz="1400" dirty="0"/>
          </a:p>
          <a:p>
            <a:r>
              <a:rPr lang="en-US" sz="2800" dirty="0"/>
              <a:t>Key patient populations: </a:t>
            </a:r>
          </a:p>
          <a:p>
            <a:pPr lvl="1"/>
            <a:r>
              <a:rPr lang="en-US" sz="2300" dirty="0"/>
              <a:t>Women and their partners who are planning to conceive</a:t>
            </a:r>
          </a:p>
          <a:p>
            <a:pPr lvl="1"/>
            <a:r>
              <a:rPr lang="en-US" sz="2300" dirty="0"/>
              <a:t>Pregnant women and their partners</a:t>
            </a:r>
          </a:p>
          <a:p>
            <a:pPr lvl="1"/>
            <a:r>
              <a:rPr lang="en-US" sz="2300" dirty="0"/>
              <a:t>All </a:t>
            </a:r>
            <a:r>
              <a:rPr lang="en-US" sz="2300" dirty="0" smtClean="0"/>
              <a:t>travelers to areas with risk of Zika</a:t>
            </a:r>
            <a:endParaRPr lang="en-US" sz="2300" dirty="0"/>
          </a:p>
          <a:p>
            <a:pPr lvl="1"/>
            <a:r>
              <a:rPr lang="en-US" sz="2300" dirty="0"/>
              <a:t>Infants born to mothers with compatible maternal exposure</a:t>
            </a:r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57646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Pregnant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6096000" cy="4495800"/>
          </a:xfrm>
        </p:spPr>
        <p:txBody>
          <a:bodyPr/>
          <a:lstStyle/>
          <a:p>
            <a:r>
              <a:rPr lang="en-US" sz="2500" dirty="0"/>
              <a:t>All pregnant women should be asked at each prenatal care visit if </a:t>
            </a:r>
            <a:r>
              <a:rPr lang="en-US" sz="2500" dirty="0" smtClean="0"/>
              <a:t>they:</a:t>
            </a:r>
            <a:endParaRPr lang="en-US" sz="2500" dirty="0"/>
          </a:p>
          <a:p>
            <a:pPr lvl="1"/>
            <a:r>
              <a:rPr lang="en-US" sz="2100" dirty="0" smtClean="0"/>
              <a:t>Traveled to or lived in an area with Zika during their pregnancy or </a:t>
            </a:r>
            <a:r>
              <a:rPr lang="en-US" sz="2100" dirty="0" err="1" smtClean="0"/>
              <a:t>periconceptional</a:t>
            </a:r>
            <a:r>
              <a:rPr lang="en-US" sz="2100" dirty="0" smtClean="0"/>
              <a:t> period</a:t>
            </a:r>
          </a:p>
          <a:p>
            <a:pPr lvl="1"/>
            <a:r>
              <a:rPr lang="en-US" sz="2100" dirty="0" smtClean="0"/>
              <a:t>Had sex without a condom with a partner who has traveled to or lives in an area with Zika</a:t>
            </a:r>
          </a:p>
          <a:p>
            <a:endParaRPr lang="en-US" sz="2000" dirty="0" smtClean="0"/>
          </a:p>
          <a:p>
            <a:r>
              <a:rPr lang="en-US" sz="2500" dirty="0" smtClean="0"/>
              <a:t>Pregnant </a:t>
            </a:r>
            <a:r>
              <a:rPr lang="en-US" sz="2500" dirty="0"/>
              <a:t>women who have a possible exposure to Zika virus are eligible for testing for Zika virus infection.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656" y="3429000"/>
            <a:ext cx="2804689" cy="272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64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18" y="175156"/>
            <a:ext cx="8478964" cy="65076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324100" y="6326212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+mj-lt"/>
              </a:rPr>
              <a:t>www.cdc.gov/zika/pdfs/zikapreg_screeningtool.pdf</a:t>
            </a:r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1108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8601"/>
            <a:ext cx="6127920" cy="4495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1296" b="383"/>
          <a:stretch/>
        </p:blipFill>
        <p:spPr>
          <a:xfrm>
            <a:off x="3124200" y="2362200"/>
            <a:ext cx="5638800" cy="41650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1008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should be tested for Zika?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600200"/>
            <a:ext cx="5867400" cy="49406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53200" y="3581400"/>
            <a:ext cx="22860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+mj-lt"/>
              </a:rPr>
              <a:t>CDC does not recommend  routine testing for asymptomatic men, children, and women who are not pregnant.</a:t>
            </a:r>
            <a:endParaRPr lang="en-US" sz="1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7988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for Infants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550" dirty="0"/>
              <a:t>CDC recommends laboratory testing </a:t>
            </a:r>
            <a:r>
              <a:rPr lang="en-US" sz="2550" dirty="0" smtClean="0"/>
              <a:t>for: </a:t>
            </a:r>
            <a:endParaRPr lang="en-US" sz="2550" dirty="0"/>
          </a:p>
          <a:p>
            <a:pPr lvl="1">
              <a:spcAft>
                <a:spcPts val="600"/>
              </a:spcAft>
            </a:pPr>
            <a:r>
              <a:rPr lang="en-US" sz="2150" dirty="0"/>
              <a:t>All infants born to mothers with laboratory evidence of possible Zika virus infection during pregnancy.</a:t>
            </a:r>
          </a:p>
          <a:p>
            <a:pPr lvl="1">
              <a:spcAft>
                <a:spcPts val="600"/>
              </a:spcAft>
            </a:pPr>
            <a:r>
              <a:rPr lang="en-US" sz="2150" dirty="0"/>
              <a:t>Infants who have abnormal clinical or neuroimaging finds suggestive of congenital Zika syndrome and a mother with a possible exposure to Zika </a:t>
            </a:r>
            <a:r>
              <a:rPr lang="en-US" sz="2150" dirty="0" smtClean="0"/>
              <a:t>virus.</a:t>
            </a:r>
          </a:p>
          <a:p>
            <a:pPr lvl="1"/>
            <a:endParaRPr lang="en-US" sz="1200" dirty="0"/>
          </a:p>
          <a:p>
            <a:pPr lvl="0"/>
            <a:r>
              <a:rPr lang="en-US" sz="2500" dirty="0"/>
              <a:t>Infant samples for Zika virus testing should be collected ideally within the first 2 days of </a:t>
            </a:r>
            <a:r>
              <a:rPr lang="en-US" sz="2500" dirty="0" smtClean="0"/>
              <a:t>life.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066431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/>
          <a:lstStyle/>
          <a:p>
            <a:r>
              <a:rPr lang="en-US" dirty="0" smtClean="0"/>
              <a:t>Laboratory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pPr lvl="0"/>
            <a:r>
              <a:rPr lang="en-US" sz="2450" dirty="0"/>
              <a:t>Healthcare providers who have identified a patient with possible exposure to Zika virus should request approval for testing from public </a:t>
            </a:r>
            <a:r>
              <a:rPr lang="en-US" sz="2450" dirty="0" smtClean="0"/>
              <a:t>health or order testing through a commercial laboratory.</a:t>
            </a:r>
          </a:p>
          <a:p>
            <a:pPr lvl="1"/>
            <a:endParaRPr lang="en-US" sz="1800" dirty="0" smtClean="0"/>
          </a:p>
          <a:p>
            <a:pPr lvl="0"/>
            <a:r>
              <a:rPr lang="en-US" sz="2450" dirty="0" smtClean="0"/>
              <a:t>Requests for public health testing approval should be directed to </a:t>
            </a:r>
            <a:r>
              <a:rPr lang="en-US" sz="2450" dirty="0"/>
              <a:t>the Regional Epidemiologist based on the patient’s county of </a:t>
            </a:r>
            <a:r>
              <a:rPr lang="en-US" sz="2450" dirty="0" smtClean="0"/>
              <a:t>residence.</a:t>
            </a:r>
            <a:endParaRPr lang="en-US" sz="2450" dirty="0"/>
          </a:p>
          <a:p>
            <a:pPr lvl="1"/>
            <a:r>
              <a:rPr lang="en-US" sz="2200" dirty="0" smtClean="0"/>
              <a:t>Providers caring for patients identified </a:t>
            </a:r>
            <a:r>
              <a:rPr lang="en-US" sz="2200" dirty="0"/>
              <a:t>at the time of </a:t>
            </a:r>
            <a:r>
              <a:rPr lang="en-US" sz="2200" dirty="0" smtClean="0"/>
              <a:t>delivery should </a:t>
            </a:r>
            <a:r>
              <a:rPr lang="en-US" sz="2200" dirty="0"/>
              <a:t>contact KDPH Reportable Diseases </a:t>
            </a:r>
            <a:r>
              <a:rPr lang="en-US" sz="2200" dirty="0" smtClean="0"/>
              <a:t>section.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19976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/>
          <a:lstStyle/>
          <a:p>
            <a:r>
              <a:rPr lang="en-US" dirty="0" smtClean="0"/>
              <a:t>Laboratory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3657600" cy="4419600"/>
          </a:xfrm>
        </p:spPr>
        <p:txBody>
          <a:bodyPr/>
          <a:lstStyle/>
          <a:p>
            <a:pPr lvl="0"/>
            <a:r>
              <a:rPr lang="en-US" sz="2100" dirty="0"/>
              <a:t>Healthcare providers should complete “Form 2: Exposure </a:t>
            </a:r>
            <a:r>
              <a:rPr lang="en-US" sz="2100" dirty="0" smtClean="0"/>
              <a:t>Checklist: Zika, Dengue, and Chikungunya Virus Diseases” and submit securely to the </a:t>
            </a:r>
            <a:r>
              <a:rPr lang="en-US" sz="2100" dirty="0"/>
              <a:t>R</a:t>
            </a:r>
            <a:r>
              <a:rPr lang="en-US" sz="2100" dirty="0" smtClean="0"/>
              <a:t>egional Epidemiologist.</a:t>
            </a:r>
          </a:p>
          <a:p>
            <a:pPr lvl="0"/>
            <a:endParaRPr lang="en-US" sz="1000" dirty="0" smtClean="0"/>
          </a:p>
          <a:p>
            <a:pPr lvl="0"/>
            <a:r>
              <a:rPr lang="en-US" sz="2100" dirty="0" smtClean="0"/>
              <a:t>This </a:t>
            </a:r>
            <a:r>
              <a:rPr lang="en-US" sz="2100" dirty="0"/>
              <a:t>data collection form </a:t>
            </a:r>
            <a:r>
              <a:rPr lang="en-US" sz="2100" dirty="0" smtClean="0"/>
              <a:t>includes </a:t>
            </a:r>
            <a:r>
              <a:rPr lang="en-US" sz="2100" dirty="0"/>
              <a:t>information about exposures, pregnancy, and other patient </a:t>
            </a:r>
            <a:r>
              <a:rPr lang="en-US" sz="2100" dirty="0" smtClean="0"/>
              <a:t>data.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00" y="1841500"/>
            <a:ext cx="4771303" cy="379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36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/>
          <a:lstStyle/>
          <a:p>
            <a:r>
              <a:rPr lang="en-US" dirty="0" smtClean="0"/>
              <a:t>Laboratory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191000" cy="4495800"/>
          </a:xfrm>
        </p:spPr>
        <p:txBody>
          <a:bodyPr/>
          <a:lstStyle/>
          <a:p>
            <a:r>
              <a:rPr lang="en-US" sz="2000" dirty="0" smtClean="0"/>
              <a:t>Healthcare providers should follow the “Zika Specimen Collection and Shipping Instructions” </a:t>
            </a:r>
            <a:r>
              <a:rPr lang="en-US" sz="2000" dirty="0"/>
              <a:t>found online at </a:t>
            </a:r>
            <a:r>
              <a:rPr lang="en-US" sz="2000" dirty="0">
                <a:hlinkClick r:id="rId3"/>
              </a:rPr>
              <a:t>http://chfs.ky.gov/dph/info/lab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.</a:t>
            </a:r>
          </a:p>
          <a:p>
            <a:endParaRPr lang="en-US" sz="1000" dirty="0" smtClean="0"/>
          </a:p>
          <a:p>
            <a:r>
              <a:rPr lang="en-US" sz="2000" dirty="0" smtClean="0"/>
              <a:t>The Kentucky Division of Laboratory Services is certified to perform </a:t>
            </a:r>
            <a:r>
              <a:rPr lang="en-US" sz="2000" dirty="0" err="1" smtClean="0"/>
              <a:t>Trioplex</a:t>
            </a:r>
            <a:r>
              <a:rPr lang="en-US" sz="2000" dirty="0" smtClean="0"/>
              <a:t> PCR and Zika IgM testing.</a:t>
            </a:r>
          </a:p>
          <a:p>
            <a:endParaRPr lang="en-US" sz="1000" dirty="0" smtClean="0"/>
          </a:p>
          <a:p>
            <a:pPr lvl="1"/>
            <a:r>
              <a:rPr lang="en-US" sz="2000" dirty="0" smtClean="0"/>
              <a:t>Confirmatory testing is performed at CDC on specimens that are positive, equivocal, or uninterpretable by Zika IgM. </a:t>
            </a:r>
            <a:endParaRPr lang="en-US" sz="2000" dirty="0"/>
          </a:p>
          <a:p>
            <a:endParaRPr lang="en-US" sz="2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371600"/>
            <a:ext cx="3965777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5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Testing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533" y="1828800"/>
            <a:ext cx="2593571" cy="362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400" y="5638800"/>
            <a:ext cx="3273836" cy="73768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300" y="1626140"/>
            <a:ext cx="5511800" cy="4750340"/>
          </a:xfrm>
        </p:spPr>
        <p:txBody>
          <a:bodyPr>
            <a:normAutofit fontScale="77500" lnSpcReduction="20000"/>
          </a:bodyPr>
          <a:lstStyle/>
          <a:p>
            <a:pPr lvl="1"/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1" dirty="0" smtClean="0"/>
              <a:t>Molecular Method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 smtClean="0"/>
              <a:t>Nucleic Acid Amplification Test (NAT) for viral RNA in body fluids or tissues (Trioplex PCR)*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1" dirty="0" smtClean="0"/>
              <a:t>Serologic Method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 smtClean="0"/>
              <a:t>Zika virus immunoglobulin M (IgM) </a:t>
            </a:r>
            <a:br>
              <a:rPr lang="en-US" sz="2500" dirty="0" smtClean="0"/>
            </a:br>
            <a:r>
              <a:rPr lang="en-US" sz="2500" dirty="0" smtClean="0"/>
              <a:t>enzyme-linked immunosorbent assay </a:t>
            </a:r>
            <a:br>
              <a:rPr lang="en-US" sz="2500" dirty="0" smtClean="0"/>
            </a:br>
            <a:r>
              <a:rPr lang="en-US" sz="2500" dirty="0" smtClean="0"/>
              <a:t>(Zika MAC-ELISA)* to detect anti-Zika IgM antibodies in serum.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 smtClean="0"/>
              <a:t>Plaque </a:t>
            </a:r>
            <a:r>
              <a:rPr lang="en-US" sz="2500" dirty="0"/>
              <a:t>reduction neutralization </a:t>
            </a:r>
            <a:r>
              <a:rPr lang="en-US" sz="2500" dirty="0" smtClean="0"/>
              <a:t>test </a:t>
            </a:r>
            <a:r>
              <a:rPr lang="en-US" sz="2500" dirty="0"/>
              <a:t>(PRNT</a:t>
            </a:r>
            <a:r>
              <a:rPr lang="en-US" sz="2500" dirty="0" smtClean="0"/>
              <a:t>) to detect neutralizing antibodies in serum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2300" dirty="0"/>
              <a:t> </a:t>
            </a:r>
            <a:r>
              <a:rPr lang="en-US" sz="2300" dirty="0" smtClean="0"/>
              <a:t>       *FDA has issued Emergency Use Authorizations   </a:t>
            </a:r>
          </a:p>
          <a:p>
            <a:pPr marL="0" indent="0">
              <a:buNone/>
            </a:pPr>
            <a:r>
              <a:rPr lang="en-US" sz="2300" dirty="0"/>
              <a:t> </a:t>
            </a:r>
            <a:r>
              <a:rPr lang="en-US" sz="2300" dirty="0" smtClean="0"/>
              <a:t>         (EUAs) for these two CDC assays.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562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dirty="0" smtClean="0"/>
              <a:t>Zika Virus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036296"/>
            <a:ext cx="4724400" cy="4135904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en-US" sz="2500" dirty="0" smtClean="0"/>
              <a:t>Single-stranded </a:t>
            </a:r>
            <a:r>
              <a:rPr lang="en-US" sz="2500" dirty="0"/>
              <a:t>RNA </a:t>
            </a:r>
            <a:r>
              <a:rPr lang="en-US" sz="2500" dirty="0" smtClean="0"/>
              <a:t>virus</a:t>
            </a:r>
          </a:p>
          <a:p>
            <a:pPr>
              <a:spcAft>
                <a:spcPts val="1200"/>
              </a:spcAft>
            </a:pPr>
            <a:r>
              <a:rPr lang="en-US" sz="2500" dirty="0" smtClean="0"/>
              <a:t>Genus </a:t>
            </a:r>
            <a:r>
              <a:rPr lang="en-US" sz="2500" i="1" dirty="0" smtClean="0"/>
              <a:t>flavivirus</a:t>
            </a:r>
            <a:r>
              <a:rPr lang="en-US" sz="2500" dirty="0" smtClean="0"/>
              <a:t>, family </a:t>
            </a:r>
            <a:r>
              <a:rPr lang="en-US" sz="2500" i="1" dirty="0" err="1" smtClean="0"/>
              <a:t>Flaviviridae</a:t>
            </a:r>
            <a:r>
              <a:rPr lang="en-US" sz="2500" dirty="0" smtClean="0"/>
              <a:t> </a:t>
            </a:r>
          </a:p>
          <a:p>
            <a:pPr>
              <a:spcAft>
                <a:spcPts val="1200"/>
              </a:spcAft>
            </a:pPr>
            <a:r>
              <a:rPr lang="en-US" sz="2500" dirty="0" smtClean="0"/>
              <a:t>Closely related </a:t>
            </a:r>
            <a:r>
              <a:rPr lang="en-US" sz="2500" dirty="0"/>
              <a:t>to </a:t>
            </a:r>
            <a:r>
              <a:rPr lang="en-US" sz="2500" dirty="0" smtClean="0"/>
              <a:t>Dengue Virus, Yellow Fever Virus, </a:t>
            </a:r>
            <a:r>
              <a:rPr lang="en-US" sz="2500" dirty="0"/>
              <a:t>Japanese E</a:t>
            </a:r>
            <a:r>
              <a:rPr lang="en-US" sz="2500" dirty="0" smtClean="0"/>
              <a:t>ncephalitis Virus </a:t>
            </a:r>
            <a:r>
              <a:rPr lang="en-US" sz="2500" dirty="0"/>
              <a:t>(JEV), and West Nile Virus (WNV)</a:t>
            </a:r>
          </a:p>
          <a:p>
            <a:pPr>
              <a:spcAft>
                <a:spcPts val="1200"/>
              </a:spcAft>
            </a:pPr>
            <a:r>
              <a:rPr lang="en-US" sz="2500" dirty="0" smtClean="0"/>
              <a:t>Arthropod-borne virus primarily transmitted by the bite of an infected </a:t>
            </a:r>
            <a:r>
              <a:rPr lang="en-US" sz="2500" i="1" dirty="0" err="1" smtClean="0"/>
              <a:t>Aedes</a:t>
            </a:r>
            <a:r>
              <a:rPr lang="en-US" sz="2500" i="1" dirty="0" smtClean="0"/>
              <a:t> </a:t>
            </a:r>
            <a:r>
              <a:rPr lang="en-US" sz="2500" dirty="0" smtClean="0"/>
              <a:t>species mosquito</a:t>
            </a:r>
          </a:p>
          <a:p>
            <a:pPr>
              <a:spcAft>
                <a:spcPts val="606"/>
              </a:spcAft>
            </a:pPr>
            <a:endParaRPr lang="en-US" sz="1600" dirty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923" y="1752600"/>
            <a:ext cx="2751553" cy="275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62600" y="4724400"/>
            <a:ext cx="3124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+mj-lt"/>
              </a:rPr>
              <a:t>Digitally-colorized transmission electron microscope image of Zika virus with virus particles shown in red.</a:t>
            </a:r>
            <a:endParaRPr lang="en-US" sz="1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9139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Testing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4838263"/>
            <a:ext cx="8629359" cy="1752600"/>
          </a:xfrm>
        </p:spPr>
        <p:txBody>
          <a:bodyPr/>
          <a:lstStyle/>
          <a:p>
            <a:r>
              <a:rPr lang="en-US" sz="2150" dirty="0" smtClean="0"/>
              <a:t>Zika </a:t>
            </a:r>
            <a:r>
              <a:rPr lang="en-US" sz="2150" dirty="0"/>
              <a:t>virus infection can </a:t>
            </a:r>
            <a:r>
              <a:rPr lang="en-US" sz="2150" dirty="0" smtClean="0"/>
              <a:t>be </a:t>
            </a:r>
            <a:r>
              <a:rPr lang="en-US" sz="2150" dirty="0"/>
              <a:t>diagnosed by performing RNA </a:t>
            </a:r>
            <a:r>
              <a:rPr lang="en-US" sz="2150" dirty="0" smtClean="0"/>
              <a:t>NAT on </a:t>
            </a:r>
            <a:r>
              <a:rPr lang="en-US" sz="2150" dirty="0"/>
              <a:t>serum and </a:t>
            </a:r>
            <a:r>
              <a:rPr lang="en-US" sz="2150" dirty="0" smtClean="0"/>
              <a:t>urine within the first two weeks following start of illness or exposure.</a:t>
            </a:r>
          </a:p>
          <a:p>
            <a:endParaRPr lang="en-US" sz="600" dirty="0"/>
          </a:p>
          <a:p>
            <a:r>
              <a:rPr lang="en-US" sz="2150" dirty="0"/>
              <a:t>Serology assays can also be used to detect Zika virus-specific IgM and neutralizing antibodies. </a:t>
            </a:r>
          </a:p>
          <a:p>
            <a:pPr lvl="1"/>
            <a:endParaRPr lang="en-US" sz="2400" dirty="0" smtClean="0"/>
          </a:p>
          <a:p>
            <a:endParaRPr lang="en-US" sz="10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1" b="11118"/>
          <a:stretch/>
        </p:blipFill>
        <p:spPr bwMode="auto">
          <a:xfrm>
            <a:off x="2028680" y="1905000"/>
            <a:ext cx="5181599" cy="26775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656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85" y="299947"/>
            <a:ext cx="8167631" cy="62581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7977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Testing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867400"/>
            <a:ext cx="8229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 smtClean="0"/>
              <a:t>Interim </a:t>
            </a:r>
            <a:r>
              <a:rPr lang="en-US" sz="2000" b="1" dirty="0"/>
              <a:t>Guidance for Interpretation of Zika Virus Antibody Test Results: </a:t>
            </a:r>
            <a:r>
              <a:rPr lang="en-US" sz="2000" b="1" dirty="0">
                <a:hlinkClick r:id="rId3"/>
              </a:rPr>
              <a:t>https://</a:t>
            </a:r>
            <a:r>
              <a:rPr lang="en-US" sz="2000" b="1" dirty="0" smtClean="0">
                <a:hlinkClick r:id="rId3"/>
              </a:rPr>
              <a:t>www.cdc.gov/mmwr/volumes/65/wr/mm6521e1.htm</a:t>
            </a:r>
            <a:r>
              <a:rPr lang="en-US" sz="2000" b="1" dirty="0" smtClean="0"/>
              <a:t>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488" y="1610473"/>
            <a:ext cx="7439025" cy="41045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4657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6747"/>
            <a:ext cx="8229600" cy="838200"/>
          </a:xfrm>
        </p:spPr>
        <p:txBody>
          <a:bodyPr/>
          <a:lstStyle/>
          <a:p>
            <a:r>
              <a:rPr lang="en-US" dirty="0" smtClean="0"/>
              <a:t>Laboratory Testing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/>
              <a:t>Update: Interim Guidance for Health Care Providers Caring for Pregnant Women with Possible Zika Virus Exposure — United States, July </a:t>
            </a:r>
            <a:r>
              <a:rPr lang="en-US" sz="1800" dirty="0" smtClean="0"/>
              <a:t>2016: </a:t>
            </a:r>
            <a:r>
              <a:rPr lang="en-US" sz="1800" dirty="0" smtClean="0">
                <a:hlinkClick r:id="rId3"/>
              </a:rPr>
              <a:t>https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www.cdc.gov/mmwr/volumes/65/wr/mm6529e1.htm?s_cid=mm6529e1_e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074" y="1625600"/>
            <a:ext cx="3278753" cy="38080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1600200"/>
            <a:ext cx="3255180" cy="38080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8243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676400"/>
            <a:ext cx="8496300" cy="4648200"/>
          </a:xfrm>
        </p:spPr>
        <p:txBody>
          <a:bodyPr/>
          <a:lstStyle/>
          <a:p>
            <a:r>
              <a:rPr lang="en-US" sz="2050" b="1" dirty="0"/>
              <a:t>When any patient tests positive for Zika virus (any </a:t>
            </a:r>
            <a:r>
              <a:rPr lang="en-US" sz="2050" b="1" dirty="0" smtClean="0"/>
              <a:t>test):</a:t>
            </a:r>
          </a:p>
          <a:p>
            <a:pPr lvl="1"/>
            <a:r>
              <a:rPr lang="en-US" sz="1800" dirty="0" smtClean="0"/>
              <a:t>The </a:t>
            </a:r>
            <a:r>
              <a:rPr lang="en-US" sz="1800" dirty="0"/>
              <a:t>Regional Epidemiologist or local health department staff </a:t>
            </a:r>
            <a:r>
              <a:rPr lang="en-US" sz="1800" dirty="0" smtClean="0"/>
              <a:t>ensures the provider receives the result and that the </a:t>
            </a:r>
            <a:r>
              <a:rPr lang="en-US" sz="1800" dirty="0"/>
              <a:t>patient is educated on preventing transmission.</a:t>
            </a:r>
          </a:p>
          <a:p>
            <a:endParaRPr lang="en-US" sz="1500" dirty="0" smtClean="0"/>
          </a:p>
          <a:p>
            <a:r>
              <a:rPr lang="en-US" sz="2050" b="1" dirty="0" smtClean="0"/>
              <a:t>When a pregnant patient tests positive for Zika virus (any test):</a:t>
            </a:r>
          </a:p>
          <a:p>
            <a:pPr lvl="1"/>
            <a:r>
              <a:rPr lang="en-US" sz="1800" dirty="0" smtClean="0"/>
              <a:t>KDPH works with the obstetric provider and birthing hospital to provide individualized guidance for the mother as well as guidance for laboratory and clinical evaluation of the infant.</a:t>
            </a:r>
          </a:p>
          <a:p>
            <a:pPr lvl="1"/>
            <a:endParaRPr lang="en-US" sz="1500" dirty="0"/>
          </a:p>
          <a:p>
            <a:r>
              <a:rPr lang="en-US" sz="2050" b="1" dirty="0" smtClean="0"/>
              <a:t>When </a:t>
            </a:r>
            <a:r>
              <a:rPr lang="en-US" sz="2050" b="1" dirty="0"/>
              <a:t>any patient tests positive for Zika virus by RNA NAT during mosquito season:</a:t>
            </a:r>
          </a:p>
          <a:p>
            <a:pPr lvl="1"/>
            <a:r>
              <a:rPr lang="en-US" sz="1800" dirty="0"/>
              <a:t>The local health department and KDPH coordinate an environmental assessment and response.</a:t>
            </a:r>
          </a:p>
          <a:p>
            <a:pPr lvl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808563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/>
          <a:lstStyle/>
          <a:p>
            <a:r>
              <a:rPr lang="en-US" dirty="0" smtClean="0"/>
              <a:t>Reporting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752600"/>
            <a:ext cx="8293100" cy="4572000"/>
          </a:xfrm>
        </p:spPr>
        <p:txBody>
          <a:bodyPr/>
          <a:lstStyle/>
          <a:p>
            <a:pPr lvl="0"/>
            <a:r>
              <a:rPr lang="en-US" sz="2400" dirty="0" smtClean="0"/>
              <a:t>Zika virus infection and Zika virus disease are nationally notifiable conditions.</a:t>
            </a:r>
          </a:p>
          <a:p>
            <a:pPr lvl="1"/>
            <a:r>
              <a:rPr lang="en-US" sz="2100" dirty="0">
                <a:hlinkClick r:id="rId3"/>
              </a:rPr>
              <a:t>902 KAR 2:020 Reportable Diseases Surveillance</a:t>
            </a:r>
            <a:r>
              <a:rPr lang="en-US" sz="2100" dirty="0"/>
              <a:t>: priority notification within one business day</a:t>
            </a:r>
          </a:p>
          <a:p>
            <a:pPr lvl="1"/>
            <a:r>
              <a:rPr lang="en-US" sz="2100" dirty="0"/>
              <a:t>Reporting suspected cases to state or local health departments facilitates diagnosis and mitigates the risk of local transmission. </a:t>
            </a:r>
          </a:p>
          <a:p>
            <a:pPr lvl="0"/>
            <a:endParaRPr lang="en-US" sz="1000" dirty="0" smtClean="0"/>
          </a:p>
          <a:p>
            <a:pPr lvl="0"/>
            <a:r>
              <a:rPr lang="en-US" sz="2400" dirty="0" smtClean="0"/>
              <a:t>For </a:t>
            </a:r>
            <a:r>
              <a:rPr lang="en-US" sz="2400" dirty="0"/>
              <a:t>tests performed </a:t>
            </a:r>
            <a:r>
              <a:rPr lang="en-US" sz="2400" dirty="0" smtClean="0"/>
              <a:t>at commercial laboratories, healthcare providers and laboratories </a:t>
            </a:r>
            <a:r>
              <a:rPr lang="en-US" sz="2400" dirty="0"/>
              <a:t>should report </a:t>
            </a:r>
            <a:r>
              <a:rPr lang="en-US" sz="2400" dirty="0" smtClean="0"/>
              <a:t>cases </a:t>
            </a:r>
            <a:r>
              <a:rPr lang="en-US" sz="2400" dirty="0"/>
              <a:t>to public health. </a:t>
            </a:r>
            <a:endParaRPr lang="en-US" sz="2400" dirty="0" smtClean="0"/>
          </a:p>
          <a:p>
            <a:pPr lvl="0"/>
            <a:endParaRPr lang="en-US" sz="1000" dirty="0" smtClean="0"/>
          </a:p>
          <a:p>
            <a:pPr lvl="0"/>
            <a:r>
              <a:rPr lang="en-US" sz="2400" dirty="0" smtClean="0"/>
              <a:t>For </a:t>
            </a:r>
            <a:r>
              <a:rPr lang="en-US" sz="2400" dirty="0"/>
              <a:t>tests performed at DLS, results </a:t>
            </a:r>
            <a:r>
              <a:rPr lang="en-US" sz="2400" dirty="0" smtClean="0"/>
              <a:t>are made available </a:t>
            </a:r>
            <a:r>
              <a:rPr lang="en-US" sz="2400" dirty="0"/>
              <a:t>to the submitting </a:t>
            </a:r>
            <a:r>
              <a:rPr lang="en-US" sz="2400" dirty="0" smtClean="0"/>
              <a:t>facility. </a:t>
            </a:r>
            <a:endParaRPr lang="en-US" sz="24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24320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638300"/>
            <a:ext cx="8458200" cy="4572000"/>
          </a:xfrm>
        </p:spPr>
        <p:txBody>
          <a:bodyPr/>
          <a:lstStyle/>
          <a:p>
            <a:pPr lvl="0"/>
            <a:r>
              <a:rPr lang="en-US" sz="2000" dirty="0"/>
              <a:t>State or local health departments report laboratory-confirmed cases to CDC through </a:t>
            </a:r>
            <a:r>
              <a:rPr lang="en-US" sz="2000" dirty="0" err="1"/>
              <a:t>ArboNET</a:t>
            </a:r>
            <a:r>
              <a:rPr lang="en-US" sz="2000" dirty="0"/>
              <a:t>, the national surveillance system for </a:t>
            </a:r>
            <a:r>
              <a:rPr lang="en-US" sz="2000" dirty="0" err="1"/>
              <a:t>arboviral</a:t>
            </a:r>
            <a:r>
              <a:rPr lang="en-US" sz="2000" dirty="0"/>
              <a:t> </a:t>
            </a:r>
            <a:r>
              <a:rPr lang="en-US" sz="2000" dirty="0" smtClean="0"/>
              <a:t>diseases. 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" y="2438400"/>
            <a:ext cx="7743825" cy="41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37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pPr lvl="0">
              <a:spcAft>
                <a:spcPts val="1800"/>
              </a:spcAft>
            </a:pPr>
            <a:r>
              <a:rPr lang="en-US" sz="2800" dirty="0" smtClean="0"/>
              <a:t>Should I travel to ______ ?</a:t>
            </a:r>
          </a:p>
          <a:p>
            <a:pPr lvl="0">
              <a:spcAft>
                <a:spcPts val="1800"/>
              </a:spcAft>
            </a:pPr>
            <a:r>
              <a:rPr lang="en-US" sz="2800" dirty="0" smtClean="0"/>
              <a:t>How long do I have to wait to get pregnant if I traveled somewhere with Zika?</a:t>
            </a:r>
            <a:endParaRPr lang="en-US" sz="2800" dirty="0"/>
          </a:p>
          <a:p>
            <a:pPr>
              <a:spcAft>
                <a:spcPts val="1800"/>
              </a:spcAft>
            </a:pPr>
            <a:r>
              <a:rPr lang="en-US" sz="2800" dirty="0" smtClean="0"/>
              <a:t>If I get a negative result, do we still have to use condoms?</a:t>
            </a:r>
            <a:endParaRPr lang="en-US" sz="2800" dirty="0"/>
          </a:p>
          <a:p>
            <a:pPr>
              <a:spcAft>
                <a:spcPts val="1800"/>
              </a:spcAft>
            </a:pPr>
            <a:r>
              <a:rPr lang="en-US" sz="2800" dirty="0"/>
              <a:t>Is breastfeeding safe?</a:t>
            </a:r>
          </a:p>
          <a:p>
            <a:pPr>
              <a:spcAft>
                <a:spcPts val="1800"/>
              </a:spcAft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55671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CDC Online Resources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31" y="1676400"/>
            <a:ext cx="8456869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62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CDC Zika Widgets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956" t="3050" r="2425" b="5522"/>
          <a:stretch/>
        </p:blipFill>
        <p:spPr>
          <a:xfrm>
            <a:off x="228600" y="1695511"/>
            <a:ext cx="2438400" cy="3352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7700" y="6248400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j-lt"/>
                <a:hlinkClick r:id="rId4"/>
              </a:rPr>
              <a:t>https://</a:t>
            </a:r>
            <a:r>
              <a:rPr lang="en-US" sz="2000" dirty="0" smtClean="0">
                <a:latin typeface="+mj-lt"/>
                <a:hlinkClick r:id="rId4"/>
              </a:rPr>
              <a:t>www.cdc.gov/widgets/zika/index.html</a:t>
            </a:r>
            <a:r>
              <a:rPr lang="en-US" sz="2000" dirty="0" smtClean="0">
                <a:latin typeface="+mj-lt"/>
              </a:rPr>
              <a:t> </a:t>
            </a:r>
            <a:endParaRPr lang="en-US" sz="2000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2034" t="2089" r="2337" b="3726"/>
          <a:stretch/>
        </p:blipFill>
        <p:spPr>
          <a:xfrm>
            <a:off x="2362200" y="2800289"/>
            <a:ext cx="3760471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2034" t="2352" r="2336" b="3571"/>
          <a:stretch/>
        </p:blipFill>
        <p:spPr>
          <a:xfrm>
            <a:off x="5396865" y="1600200"/>
            <a:ext cx="3670935" cy="3124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9688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has Zika virus been found?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28800"/>
            <a:ext cx="6705600" cy="3911600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79808" y="5740400"/>
            <a:ext cx="7825991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5394"/>
              </a:buClr>
              <a:buSzPct val="95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5394"/>
              </a:buClr>
              <a:buSzPct val="65000"/>
              <a:buFont typeface="Wingdings 2" panose="05020102010507070707" pitchFamily="18" charset="2"/>
              <a:buChar char="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686C"/>
              </a:buClr>
              <a:buSzPct val="65000"/>
              <a:buFont typeface="Wingdings 2" panose="05020102010507070707" pitchFamily="18" charset="2"/>
              <a:buChar char="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Approximate known distribution of Zika virus, 1947 – 2007.</a:t>
            </a:r>
          </a:p>
          <a:p>
            <a:pPr marL="0" indent="0" algn="ctr">
              <a:buNone/>
            </a:pPr>
            <a:r>
              <a:rPr lang="en-US" sz="1800" dirty="0">
                <a:hlinkClick r:id="rId4"/>
              </a:rPr>
              <a:t>https://www.ncbi.nlm.nih.gov/pmc/articles/PMC2819875</a:t>
            </a:r>
            <a:r>
              <a:rPr lang="en-US" sz="1800" dirty="0" smtClean="0">
                <a:hlinkClick r:id="rId4"/>
              </a:rPr>
              <a:t>/</a:t>
            </a:r>
            <a:r>
              <a:rPr lang="en-US" sz="1800" dirty="0" smtClean="0"/>
              <a:t> 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71566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762000"/>
            <a:ext cx="8229600" cy="787400"/>
          </a:xfrm>
        </p:spPr>
        <p:txBody>
          <a:bodyPr/>
          <a:lstStyle/>
          <a:p>
            <a:r>
              <a:rPr lang="en-US" dirty="0" smtClean="0"/>
              <a:t>CDC Clinical Guidance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1676400"/>
            <a:ext cx="8743950" cy="4762500"/>
          </a:xfrm>
        </p:spPr>
        <p:txBody>
          <a:bodyPr/>
          <a:lstStyle/>
          <a:p>
            <a:r>
              <a:rPr lang="en-US" sz="2100" b="1" dirty="0" smtClean="0"/>
              <a:t>Pregnant Women and Women of Reproductive Age</a:t>
            </a:r>
            <a:endParaRPr lang="en-US" sz="2100" dirty="0"/>
          </a:p>
          <a:p>
            <a:pPr lvl="1"/>
            <a:r>
              <a:rPr lang="en-US" sz="1850" dirty="0"/>
              <a:t>Interim Guidelines for Health Care Providers Caring for Pregnant Women with Possible Zika Virus Exposure </a:t>
            </a:r>
            <a:endParaRPr lang="en-US" sz="1850" dirty="0" smtClean="0"/>
          </a:p>
          <a:p>
            <a:pPr lvl="1"/>
            <a:r>
              <a:rPr lang="en-US" sz="1850" dirty="0" smtClean="0"/>
              <a:t>Interim </a:t>
            </a:r>
            <a:r>
              <a:rPr lang="en-US" sz="1850" dirty="0"/>
              <a:t>Guidance for Health Care Providers Caring for Women of Reproductive Age with Possible Zika Virus </a:t>
            </a:r>
            <a:r>
              <a:rPr lang="en-US" sz="1850" dirty="0" smtClean="0"/>
              <a:t>Exposure</a:t>
            </a:r>
          </a:p>
          <a:p>
            <a:pPr lvl="1"/>
            <a:endParaRPr lang="en-US" sz="600" dirty="0"/>
          </a:p>
          <a:p>
            <a:r>
              <a:rPr lang="en-US" sz="2100" b="1" dirty="0"/>
              <a:t>Infants and Children</a:t>
            </a:r>
            <a:endParaRPr lang="en-US" sz="2100" dirty="0"/>
          </a:p>
          <a:p>
            <a:pPr lvl="1"/>
            <a:r>
              <a:rPr lang="en-US" sz="1850" dirty="0"/>
              <a:t>Interim Guidelines for Healthcare Providers Caring for Infants and Children with Possible Zika Virus Infection </a:t>
            </a:r>
            <a:endParaRPr lang="en-US" sz="1850" dirty="0" smtClean="0"/>
          </a:p>
          <a:p>
            <a:pPr lvl="1"/>
            <a:r>
              <a:rPr lang="en-US" sz="1850" dirty="0" smtClean="0"/>
              <a:t>Interim </a:t>
            </a:r>
            <a:r>
              <a:rPr lang="en-US" sz="1850" dirty="0"/>
              <a:t>Guidelines for the Evaluation and Testing of Infants with Possible Congenital Zika Virus </a:t>
            </a:r>
            <a:r>
              <a:rPr lang="en-US" sz="1850" dirty="0" smtClean="0"/>
              <a:t>Infection</a:t>
            </a:r>
            <a:endParaRPr lang="en-US" sz="1850" dirty="0"/>
          </a:p>
          <a:p>
            <a:pPr lvl="1"/>
            <a:endParaRPr lang="en-US" sz="600" dirty="0"/>
          </a:p>
          <a:p>
            <a:r>
              <a:rPr lang="en-US" sz="2100" b="1" dirty="0"/>
              <a:t>Sexual Transmission</a:t>
            </a:r>
          </a:p>
          <a:p>
            <a:pPr lvl="1"/>
            <a:r>
              <a:rPr lang="en-US" sz="1850" dirty="0"/>
              <a:t>Interim Guidelines for Prevention of Sexual Transmission of Zika </a:t>
            </a:r>
            <a:r>
              <a:rPr lang="en-US" sz="1850" dirty="0" smtClean="0"/>
              <a:t>Virus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7446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648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050" dirty="0" smtClean="0"/>
              <a:t>CDC Key Messages – Zika Virus Disease </a:t>
            </a:r>
            <a:r>
              <a:rPr lang="en-US" sz="2050" dirty="0"/>
              <a:t> </a:t>
            </a:r>
            <a:r>
              <a:rPr lang="en-US" sz="2050" dirty="0" smtClean="0"/>
              <a:t>                                                     </a:t>
            </a:r>
            <a:r>
              <a:rPr lang="en-US" sz="2050" dirty="0" smtClean="0"/>
              <a:t>(</a:t>
            </a:r>
            <a:r>
              <a:rPr lang="en-US" sz="2050" dirty="0" smtClean="0">
                <a:hlinkClick r:id="rId3"/>
              </a:rPr>
              <a:t>https://www.cdc.gov/zika/pdfs/zika-key-messages.pdf</a:t>
            </a:r>
            <a:r>
              <a:rPr lang="en-US" sz="2050" dirty="0" smtClean="0"/>
              <a:t>)</a:t>
            </a:r>
          </a:p>
          <a:p>
            <a:pPr marL="0" indent="0">
              <a:lnSpc>
                <a:spcPct val="110000"/>
              </a:lnSpc>
              <a:buNone/>
            </a:pPr>
            <a:endParaRPr lang="en-US" sz="500" dirty="0" smtClean="0"/>
          </a:p>
          <a:p>
            <a:pPr>
              <a:lnSpc>
                <a:spcPct val="110000"/>
              </a:lnSpc>
            </a:pPr>
            <a:r>
              <a:rPr lang="en-US" sz="2050" dirty="0" smtClean="0"/>
              <a:t>Clinician </a:t>
            </a:r>
            <a:r>
              <a:rPr lang="en-US" sz="2050" dirty="0"/>
              <a:t>Outreach and Community Activity (COCA) Calls/</a:t>
            </a:r>
            <a:r>
              <a:rPr lang="en-US" sz="2050" dirty="0" smtClean="0"/>
              <a:t>Webinars         </a:t>
            </a:r>
            <a:r>
              <a:rPr lang="en-US" sz="2050" dirty="0"/>
              <a:t>(</a:t>
            </a:r>
            <a:r>
              <a:rPr lang="en-US" sz="2050" u="sng" dirty="0">
                <a:hlinkClick r:id="rId4"/>
              </a:rPr>
              <a:t>http://</a:t>
            </a:r>
            <a:r>
              <a:rPr lang="en-US" sz="2050" u="sng" dirty="0" smtClean="0">
                <a:hlinkClick r:id="rId4"/>
              </a:rPr>
              <a:t>emergency.cdc.gov/coca/index.asp</a:t>
            </a:r>
            <a:r>
              <a:rPr lang="en-US" sz="2050" dirty="0" smtClean="0"/>
              <a:t>) </a:t>
            </a:r>
          </a:p>
          <a:p>
            <a:pPr>
              <a:lnSpc>
                <a:spcPct val="110000"/>
              </a:lnSpc>
            </a:pPr>
            <a:endParaRPr lang="en-US" sz="500" dirty="0" smtClean="0"/>
          </a:p>
          <a:p>
            <a:pPr>
              <a:lnSpc>
                <a:spcPct val="110000"/>
              </a:lnSpc>
            </a:pPr>
            <a:r>
              <a:rPr lang="en-US" sz="2050" dirty="0" smtClean="0"/>
              <a:t>Zika </a:t>
            </a:r>
            <a:r>
              <a:rPr lang="en-US" sz="2050" dirty="0"/>
              <a:t>Video Resources </a:t>
            </a:r>
            <a:r>
              <a:rPr lang="en-US" sz="2050" dirty="0" smtClean="0"/>
              <a:t>                                                 </a:t>
            </a:r>
            <a:r>
              <a:rPr lang="en-US" sz="2050" dirty="0" smtClean="0"/>
              <a:t>                                     </a:t>
            </a:r>
            <a:r>
              <a:rPr lang="en-US" sz="2050" dirty="0" smtClean="0"/>
              <a:t>(</a:t>
            </a:r>
            <a:r>
              <a:rPr lang="en-US" sz="2050" u="sng" dirty="0">
                <a:hlinkClick r:id="rId5"/>
              </a:rPr>
              <a:t>http://</a:t>
            </a:r>
            <a:r>
              <a:rPr lang="en-US" sz="2050" u="sng" dirty="0" smtClean="0">
                <a:hlinkClick r:id="rId5"/>
              </a:rPr>
              <a:t>www.cdc.gov/zika/hc-providers/training-resources.html</a:t>
            </a:r>
            <a:r>
              <a:rPr lang="en-US" sz="2050" dirty="0" smtClean="0"/>
              <a:t>) </a:t>
            </a:r>
          </a:p>
          <a:p>
            <a:pPr>
              <a:lnSpc>
                <a:spcPct val="110000"/>
              </a:lnSpc>
            </a:pPr>
            <a:endParaRPr lang="en-US" sz="500" dirty="0" smtClean="0"/>
          </a:p>
          <a:p>
            <a:pPr>
              <a:lnSpc>
                <a:spcPct val="110000"/>
              </a:lnSpc>
            </a:pPr>
            <a:r>
              <a:rPr lang="en-US" sz="2050" dirty="0" smtClean="0"/>
              <a:t>Diagnostic </a:t>
            </a:r>
            <a:r>
              <a:rPr lang="en-US" sz="2050" dirty="0"/>
              <a:t>Testing (</a:t>
            </a:r>
            <a:r>
              <a:rPr lang="en-US" sz="2050" u="sng" dirty="0">
                <a:hlinkClick r:id="rId6"/>
              </a:rPr>
              <a:t>http://</a:t>
            </a:r>
            <a:r>
              <a:rPr lang="en-US" sz="2050" u="sng" dirty="0" smtClean="0">
                <a:hlinkClick r:id="rId6"/>
              </a:rPr>
              <a:t>www.cdc.gov/zika/hc-providers/diagnostic.html</a:t>
            </a:r>
            <a:r>
              <a:rPr lang="en-US" sz="2050" dirty="0" smtClean="0"/>
              <a:t>)</a:t>
            </a:r>
          </a:p>
          <a:p>
            <a:pPr marL="0" indent="0">
              <a:lnSpc>
                <a:spcPct val="110000"/>
              </a:lnSpc>
              <a:buNone/>
            </a:pPr>
            <a:endParaRPr lang="en-US" sz="500" dirty="0" smtClean="0"/>
          </a:p>
          <a:p>
            <a:pPr>
              <a:lnSpc>
                <a:spcPct val="110000"/>
              </a:lnSpc>
            </a:pPr>
            <a:r>
              <a:rPr lang="en-US" sz="2050" dirty="0" smtClean="0"/>
              <a:t>CDC’s </a:t>
            </a:r>
            <a:r>
              <a:rPr lang="en-US" sz="2050" dirty="0"/>
              <a:t>Health Alert Network (</a:t>
            </a:r>
            <a:r>
              <a:rPr lang="en-US" sz="2050" u="sng" dirty="0">
                <a:hlinkClick r:id="rId7"/>
              </a:rPr>
              <a:t>http://</a:t>
            </a:r>
            <a:r>
              <a:rPr lang="en-US" sz="2050" u="sng" dirty="0" smtClean="0">
                <a:hlinkClick r:id="rId7"/>
              </a:rPr>
              <a:t>emergency.cdc.gov/han/2016.asp</a:t>
            </a:r>
            <a:r>
              <a:rPr lang="en-US" sz="2050" dirty="0" smtClean="0"/>
              <a:t>) </a:t>
            </a:r>
          </a:p>
          <a:p>
            <a:pPr>
              <a:lnSpc>
                <a:spcPct val="110000"/>
              </a:lnSpc>
            </a:pPr>
            <a:endParaRPr lang="en-US" sz="500" dirty="0" smtClean="0"/>
          </a:p>
          <a:p>
            <a:pPr>
              <a:lnSpc>
                <a:spcPct val="110000"/>
              </a:lnSpc>
            </a:pPr>
            <a:r>
              <a:rPr lang="en-US" sz="2050" dirty="0" smtClean="0"/>
              <a:t>MMWR </a:t>
            </a:r>
            <a:r>
              <a:rPr lang="en-US" sz="2050" dirty="0"/>
              <a:t>Zika Reports (</a:t>
            </a:r>
            <a:r>
              <a:rPr lang="en-US" sz="2050" u="sng" dirty="0">
                <a:hlinkClick r:id="rId8"/>
              </a:rPr>
              <a:t>http://</a:t>
            </a:r>
            <a:r>
              <a:rPr lang="en-US" sz="2050" u="sng" dirty="0" smtClean="0">
                <a:hlinkClick r:id="rId8"/>
              </a:rPr>
              <a:t>www.cdc.gov/mmwr/zika_reports.html</a:t>
            </a:r>
            <a:r>
              <a:rPr lang="en-US" sz="2050" dirty="0" smtClean="0"/>
              <a:t>) </a:t>
            </a:r>
          </a:p>
          <a:p>
            <a:pPr>
              <a:lnSpc>
                <a:spcPct val="110000"/>
              </a:lnSpc>
            </a:pPr>
            <a:endParaRPr lang="en-US" sz="500" dirty="0" smtClean="0"/>
          </a:p>
          <a:p>
            <a:pPr>
              <a:lnSpc>
                <a:spcPct val="110000"/>
              </a:lnSpc>
            </a:pPr>
            <a:r>
              <a:rPr lang="en-US" sz="2050" dirty="0" smtClean="0"/>
              <a:t>CDC </a:t>
            </a:r>
            <a:r>
              <a:rPr lang="en-US" sz="2050" dirty="0"/>
              <a:t>Learning Connection (</a:t>
            </a:r>
            <a:r>
              <a:rPr lang="en-US" sz="2050" u="sng" dirty="0">
                <a:hlinkClick r:id="rId9"/>
              </a:rPr>
              <a:t>http://</a:t>
            </a:r>
            <a:r>
              <a:rPr lang="en-US" sz="2050" u="sng" dirty="0" smtClean="0">
                <a:hlinkClick r:id="rId9"/>
              </a:rPr>
              <a:t>www.cdc.gov/learning/index.html</a:t>
            </a:r>
            <a:r>
              <a:rPr lang="en-US" sz="2050" dirty="0" smtClean="0"/>
              <a:t>) </a:t>
            </a:r>
            <a:endParaRPr lang="en-US" sz="2050" dirty="0"/>
          </a:p>
        </p:txBody>
      </p:sp>
    </p:spTree>
    <p:extLst>
      <p:ext uri="{BB962C8B-B14F-4D97-AF65-F5344CB8AC3E}">
        <p14:creationId xmlns:p14="http://schemas.microsoft.com/office/powerpoint/2010/main" val="1456439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096" y="838200"/>
            <a:ext cx="8229600" cy="838200"/>
          </a:xfrm>
        </p:spPr>
        <p:txBody>
          <a:bodyPr/>
          <a:lstStyle/>
          <a:p>
            <a:pPr algn="ctr"/>
            <a:r>
              <a:rPr lang="en-US" sz="4800" dirty="0" smtClean="0"/>
              <a:t>Thank you!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096" y="2112006"/>
            <a:ext cx="3962400" cy="2189181"/>
          </a:xfrm>
        </p:spPr>
        <p:txBody>
          <a:bodyPr/>
          <a:lstStyle/>
          <a:p>
            <a:pPr marL="0" indent="0">
              <a:buNone/>
            </a:pPr>
            <a:r>
              <a:rPr lang="en-US" sz="2100" b="1" dirty="0" smtClean="0"/>
              <a:t>Brooke Happ, </a:t>
            </a:r>
            <a:r>
              <a:rPr lang="en-US" sz="2100" dirty="0" smtClean="0"/>
              <a:t>Zika Coordinator</a:t>
            </a:r>
          </a:p>
          <a:p>
            <a:pPr marL="0" indent="0">
              <a:buNone/>
            </a:pPr>
            <a:r>
              <a:rPr lang="en-US" sz="1950" dirty="0" smtClean="0"/>
              <a:t>Reportable Diseases Section</a:t>
            </a:r>
          </a:p>
          <a:p>
            <a:pPr marL="0" indent="0">
              <a:buNone/>
            </a:pPr>
            <a:r>
              <a:rPr lang="en-US" sz="1950" dirty="0" smtClean="0"/>
              <a:t>502-564-3261 ext. 4231</a:t>
            </a:r>
          </a:p>
          <a:p>
            <a:pPr marL="0" indent="0">
              <a:buNone/>
            </a:pPr>
            <a:r>
              <a:rPr lang="en-US" sz="1950" dirty="0" smtClean="0">
                <a:hlinkClick r:id="rId3"/>
              </a:rPr>
              <a:t>Brooke.Happ@ky.gov</a:t>
            </a:r>
            <a:r>
              <a:rPr lang="en-US" sz="1950" dirty="0" smtClean="0"/>
              <a:t> 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endParaRPr lang="en-US" sz="2100" dirty="0" smtClean="0"/>
          </a:p>
          <a:p>
            <a:endParaRPr lang="en-US" sz="2100" dirty="0"/>
          </a:p>
        </p:txBody>
      </p:sp>
      <p:sp>
        <p:nvSpPr>
          <p:cNvPr id="4" name="TextBox 3"/>
          <p:cNvSpPr txBox="1"/>
          <p:nvPr/>
        </p:nvSpPr>
        <p:spPr>
          <a:xfrm>
            <a:off x="2152650" y="4801695"/>
            <a:ext cx="4838700" cy="243143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+mj-lt"/>
              </a:rPr>
              <a:t>Anna Yaffee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+mj-lt"/>
              </a:rPr>
              <a:t>Brooke Happ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+mj-lt"/>
              </a:rPr>
              <a:t>Betsy Kitchens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+mj-lt"/>
              </a:rPr>
              <a:t>Katie Myatt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+mj-lt"/>
              </a:rPr>
              <a:t>Kim Porter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+mj-lt"/>
              </a:rPr>
              <a:t>Monica Clouse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+mj-lt"/>
              </a:rPr>
              <a:t>Sandy Kelly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+mj-lt"/>
              </a:rPr>
              <a:t>Sara Robeson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75007" y="2112006"/>
            <a:ext cx="3962400" cy="218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5394"/>
              </a:buClr>
              <a:buSzPct val="95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5394"/>
              </a:buClr>
              <a:buSzPct val="65000"/>
              <a:buFont typeface="Wingdings 2" panose="05020102010507070707" pitchFamily="18" charset="2"/>
              <a:buChar char="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686C"/>
              </a:buClr>
              <a:buSzPct val="65000"/>
              <a:buFont typeface="Wingdings 2" panose="05020102010507070707" pitchFamily="18" charset="2"/>
              <a:buChar char="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Betsy Kitchens, </a:t>
            </a:r>
            <a:r>
              <a:rPr lang="en-US" sz="2000" dirty="0"/>
              <a:t>Infant Zika Nurse Coordinator</a:t>
            </a:r>
          </a:p>
          <a:p>
            <a:pPr marL="0" indent="0">
              <a:buNone/>
            </a:pPr>
            <a:r>
              <a:rPr lang="en-US" sz="1950" dirty="0" smtClean="0"/>
              <a:t>Division of Maternal and Child Health</a:t>
            </a:r>
          </a:p>
          <a:p>
            <a:pPr marL="0" indent="0">
              <a:buNone/>
            </a:pPr>
            <a:r>
              <a:rPr lang="en-US" sz="1950" dirty="0" smtClean="0"/>
              <a:t>1-800-843-5877 </a:t>
            </a:r>
            <a:r>
              <a:rPr lang="en-US" sz="1950" dirty="0"/>
              <a:t>ext. 3103</a:t>
            </a:r>
          </a:p>
          <a:p>
            <a:pPr marL="0" indent="0">
              <a:buNone/>
            </a:pPr>
            <a:r>
              <a:rPr lang="en-US" sz="1950" dirty="0">
                <a:hlinkClick r:id="rId4"/>
              </a:rPr>
              <a:t>Betsy.Kitchens@ky.gov</a:t>
            </a:r>
            <a:r>
              <a:rPr lang="en-US" sz="1950" dirty="0"/>
              <a:t> </a:t>
            </a:r>
          </a:p>
          <a:p>
            <a:endParaRPr lang="en-US" sz="2100" dirty="0"/>
          </a:p>
        </p:txBody>
      </p:sp>
      <p:sp>
        <p:nvSpPr>
          <p:cNvPr id="6" name="TextBox 5"/>
          <p:cNvSpPr txBox="1"/>
          <p:nvPr/>
        </p:nvSpPr>
        <p:spPr>
          <a:xfrm>
            <a:off x="1384823" y="4304638"/>
            <a:ext cx="6374354" cy="73866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2100" dirty="0">
                <a:latin typeface="+mj-lt"/>
              </a:rPr>
              <a:t>Zika Surveillance Team &amp; Zika Pregnancy Workgroup: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1613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/>
              <a:t>Where is Zika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1628528"/>
          </a:xfrm>
        </p:spPr>
        <p:txBody>
          <a:bodyPr>
            <a:normAutofit fontScale="70000" lnSpcReduction="20000"/>
          </a:bodyPr>
          <a:lstStyle/>
          <a:p>
            <a:r>
              <a:rPr lang="en-US" sz="3000" dirty="0" smtClean="0"/>
              <a:t>CDC’s Zika website provides information about areas with both endemic and active Zika transmission: </a:t>
            </a:r>
            <a:r>
              <a:rPr lang="en-US" sz="3000" dirty="0" smtClean="0">
                <a:hlinkClick r:id="rId3"/>
              </a:rPr>
              <a:t>https://www.cdc.gov/zika/geo/index.html</a:t>
            </a:r>
            <a:r>
              <a:rPr lang="en-US" sz="3000" dirty="0" smtClean="0"/>
              <a:t> </a:t>
            </a:r>
          </a:p>
          <a:p>
            <a:endParaRPr lang="en-US" sz="1300" dirty="0" smtClean="0"/>
          </a:p>
          <a:p>
            <a:pPr lvl="1"/>
            <a:r>
              <a:rPr lang="en-US" sz="2900" dirty="0" smtClean="0"/>
              <a:t>Includes US map with updated case counts</a:t>
            </a:r>
          </a:p>
          <a:p>
            <a:pPr lvl="1"/>
            <a:r>
              <a:rPr lang="en-US" sz="2900" dirty="0" smtClean="0"/>
              <a:t>Includes world map with a list of countries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23076" t="20981" r="4166" b="7028"/>
          <a:stretch/>
        </p:blipFill>
        <p:spPr bwMode="auto">
          <a:xfrm>
            <a:off x="1581150" y="3266828"/>
            <a:ext cx="5981700" cy="3124200"/>
          </a:xfrm>
          <a:prstGeom prst="rect">
            <a:avLst/>
          </a:prstGeom>
          <a:ln>
            <a:solidFill>
              <a:schemeClr val="bg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3941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17" y="838200"/>
            <a:ext cx="8229600" cy="1143000"/>
          </a:xfrm>
        </p:spPr>
        <p:txBody>
          <a:bodyPr/>
          <a:lstStyle/>
          <a:p>
            <a:r>
              <a:rPr lang="en-US" dirty="0" smtClean="0"/>
              <a:t>Transmission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6248400" cy="40386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Bite from an infected mosquito</a:t>
            </a:r>
          </a:p>
          <a:p>
            <a:endParaRPr lang="en-US" sz="1400" dirty="0" smtClean="0"/>
          </a:p>
          <a:p>
            <a:r>
              <a:rPr lang="en-US" sz="2600" dirty="0"/>
              <a:t>Sexual transmission from </a:t>
            </a:r>
            <a:r>
              <a:rPr lang="en-US" sz="2600" dirty="0" smtClean="0"/>
              <a:t>an </a:t>
            </a:r>
            <a:r>
              <a:rPr lang="en-US" sz="2600" dirty="0"/>
              <a:t>infected </a:t>
            </a:r>
            <a:r>
              <a:rPr lang="en-US" sz="2600" dirty="0" smtClean="0"/>
              <a:t>person to his or her partners</a:t>
            </a:r>
            <a:endParaRPr lang="en-US" sz="2600" dirty="0"/>
          </a:p>
          <a:p>
            <a:endParaRPr lang="en-US" sz="1400" dirty="0" smtClean="0"/>
          </a:p>
          <a:p>
            <a:r>
              <a:rPr lang="en-US" sz="2600" dirty="0" smtClean="0"/>
              <a:t>Maternal-fetal</a:t>
            </a:r>
          </a:p>
          <a:p>
            <a:endParaRPr lang="en-US" sz="1400" dirty="0" smtClean="0"/>
          </a:p>
          <a:p>
            <a:r>
              <a:rPr lang="en-US" sz="2600" dirty="0" smtClean="0"/>
              <a:t>Laboratory exposure</a:t>
            </a:r>
          </a:p>
          <a:p>
            <a:endParaRPr lang="en-US" sz="1400" dirty="0" smtClean="0"/>
          </a:p>
          <a:p>
            <a:r>
              <a:rPr lang="en-US" sz="2600" dirty="0" smtClean="0"/>
              <a:t>Blood transfusion (theoretical)</a:t>
            </a:r>
          </a:p>
          <a:p>
            <a:pPr marL="0" indent="0">
              <a:buNone/>
            </a:pPr>
            <a:endParaRPr lang="en-US" sz="2900" dirty="0" smtClean="0"/>
          </a:p>
          <a:p>
            <a:pPr marL="0" indent="0">
              <a:buNone/>
            </a:pPr>
            <a:endParaRPr lang="en-US" sz="29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1600"/>
            <a:ext cx="2367483" cy="384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039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>
            <a:spLocks noGrp="1"/>
          </p:cNvSpPr>
          <p:nvPr>
            <p:ph type="title"/>
          </p:nvPr>
        </p:nvSpPr>
        <p:spPr>
          <a:xfrm>
            <a:off x="304800" y="838200"/>
            <a:ext cx="8229600" cy="1143000"/>
          </a:xfrm>
        </p:spPr>
        <p:txBody>
          <a:bodyPr/>
          <a:lstStyle/>
          <a:p>
            <a:r>
              <a:rPr lang="en-US" dirty="0" smtClean="0"/>
              <a:t>Prevention</a:t>
            </a:r>
            <a:endParaRPr lang="en-US" dirty="0"/>
          </a:p>
        </p:txBody>
      </p:sp>
      <p:sp>
        <p:nvSpPr>
          <p:cNvPr id="3" name="Content Placeholder 7"/>
          <p:cNvSpPr>
            <a:spLocks noGrp="1"/>
          </p:cNvSpPr>
          <p:nvPr>
            <p:ph idx="1"/>
          </p:nvPr>
        </p:nvSpPr>
        <p:spPr>
          <a:xfrm>
            <a:off x="279400" y="1691481"/>
            <a:ext cx="6858000" cy="4724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500" dirty="0" smtClean="0"/>
              <a:t>The best way to prevent diseases spread by mosquitoes is to protect yourself and your family from mosquito bites. </a:t>
            </a:r>
          </a:p>
          <a:p>
            <a:endParaRPr lang="en-US" sz="17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500" dirty="0"/>
              <a:t>Use Environmental Protection Agency (EPA)-registered insect repellents on exposed skin. </a:t>
            </a:r>
            <a:endParaRPr lang="en-US" sz="35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500" dirty="0" smtClean="0"/>
          </a:p>
          <a:p>
            <a:pPr lvl="2"/>
            <a:r>
              <a:rPr lang="en-US" sz="3100" dirty="0" smtClean="0"/>
              <a:t>Use </a:t>
            </a:r>
            <a:r>
              <a:rPr lang="en-US" sz="3100" dirty="0"/>
              <a:t>a repellent with one of the following active ingredients: DEET, picaridin, IR3535, oil of lemon eucalyptus or para-menthane-diol, or </a:t>
            </a:r>
            <a:r>
              <a:rPr lang="en-US" sz="3100" dirty="0" smtClean="0"/>
              <a:t>2-undecanone.</a:t>
            </a:r>
          </a:p>
          <a:p>
            <a:pPr lvl="2"/>
            <a:endParaRPr lang="en-US" sz="500" dirty="0" smtClean="0"/>
          </a:p>
          <a:p>
            <a:pPr lvl="2"/>
            <a:endParaRPr lang="en-US" sz="17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500" dirty="0" smtClean="0"/>
              <a:t>Wear long-sleeved shirts and long pants.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7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500" dirty="0" smtClean="0"/>
              <a:t>Stay in places with air conditioning or window and door screens to keep mosquitoes outside.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7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500" dirty="0" smtClean="0"/>
              <a:t>Remove standing water around your home to reduce mosquito breeding sites.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b="1" dirty="0" smtClean="0"/>
          </a:p>
          <a:p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sz="29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3" r="6684"/>
          <a:stretch/>
        </p:blipFill>
        <p:spPr bwMode="auto">
          <a:xfrm>
            <a:off x="6858000" y="2748756"/>
            <a:ext cx="2181367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667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914399"/>
            <a:ext cx="6172200" cy="914400"/>
          </a:xfrm>
        </p:spPr>
        <p:txBody>
          <a:bodyPr>
            <a:normAutofit/>
          </a:bodyPr>
          <a:lstStyle/>
          <a:p>
            <a:pPr algn="ctr"/>
            <a:r>
              <a:rPr lang="en-US" sz="4200" dirty="0" smtClean="0"/>
              <a:t>Travel Recommendations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752600"/>
            <a:ext cx="8686800" cy="3733800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 smtClean="0"/>
              <a:t>Pregnant women and their partners should avoid travel to Zika-affected areas.</a:t>
            </a:r>
          </a:p>
          <a:p>
            <a:endParaRPr lang="en-US" sz="1800" dirty="0" smtClean="0"/>
          </a:p>
          <a:p>
            <a:pPr>
              <a:spcAft>
                <a:spcPts val="600"/>
              </a:spcAft>
            </a:pPr>
            <a:r>
              <a:rPr lang="en-US" sz="3100" dirty="0" smtClean="0"/>
              <a:t>Returning travelers infected with Zika can spread the virus to mosquitoes if bitten while viremic or through sex. </a:t>
            </a:r>
          </a:p>
          <a:p>
            <a:pPr lvl="1">
              <a:spcAft>
                <a:spcPts val="600"/>
              </a:spcAft>
            </a:pPr>
            <a:endParaRPr lang="en-US" sz="300" dirty="0" smtClean="0"/>
          </a:p>
          <a:p>
            <a:pPr lvl="1">
              <a:spcAft>
                <a:spcPts val="600"/>
              </a:spcAft>
            </a:pPr>
            <a:r>
              <a:rPr lang="en-US" sz="2800" dirty="0" smtClean="0"/>
              <a:t>To avoid spreading Zika virus, returning travelers should:</a:t>
            </a:r>
          </a:p>
          <a:p>
            <a:pPr lvl="2">
              <a:spcAft>
                <a:spcPts val="600"/>
              </a:spcAft>
            </a:pPr>
            <a:r>
              <a:rPr lang="en-US" sz="2500" dirty="0" smtClean="0"/>
              <a:t>Prevent </a:t>
            </a:r>
            <a:r>
              <a:rPr lang="en-US" sz="2500" dirty="0"/>
              <a:t>mosquito bites by continuing to use insect </a:t>
            </a:r>
            <a:r>
              <a:rPr lang="en-US" sz="2500" dirty="0" smtClean="0"/>
              <a:t>repellent </a:t>
            </a:r>
            <a:r>
              <a:rPr lang="en-US" sz="2500" dirty="0"/>
              <a:t>for </a:t>
            </a:r>
            <a:r>
              <a:rPr lang="en-US" sz="2500" b="1" dirty="0"/>
              <a:t>3 </a:t>
            </a:r>
            <a:r>
              <a:rPr lang="en-US" sz="2500" b="1" dirty="0" smtClean="0"/>
              <a:t>weeks</a:t>
            </a:r>
            <a:r>
              <a:rPr lang="en-US" sz="2500" dirty="0" smtClean="0"/>
              <a:t>.</a:t>
            </a:r>
          </a:p>
          <a:p>
            <a:pPr lvl="2">
              <a:spcAft>
                <a:spcPts val="600"/>
              </a:spcAft>
            </a:pPr>
            <a:r>
              <a:rPr lang="en-US" sz="2500" dirty="0" smtClean="0"/>
              <a:t>Use </a:t>
            </a:r>
            <a:r>
              <a:rPr lang="en-US" sz="2500" dirty="0"/>
              <a:t>condoms or not have </a:t>
            </a:r>
            <a:r>
              <a:rPr lang="en-US" sz="2500" dirty="0" smtClean="0"/>
              <a:t>sex for the time periods outlined in CDC guidance for preventing sexual transmission.</a:t>
            </a:r>
          </a:p>
          <a:p>
            <a:pPr lvl="2">
              <a:spcAft>
                <a:spcPts val="600"/>
              </a:spcAft>
            </a:pPr>
            <a:r>
              <a:rPr lang="en-US" sz="2500" dirty="0" smtClean="0"/>
              <a:t>Postpone conception for 6 months after return from travel. </a:t>
            </a:r>
            <a:endParaRPr lang="en-US" sz="2500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606" y="5432273"/>
            <a:ext cx="3252788" cy="118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773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38200"/>
            <a:ext cx="8272989" cy="57185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204784"/>
            <a:ext cx="2447600" cy="262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61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Custom 3">
      <a:dk1>
        <a:sysClr val="windowText" lastClr="000000"/>
      </a:dk1>
      <a:lt1>
        <a:sysClr val="window" lastClr="FFFFFF"/>
      </a:lt1>
      <a:dk2>
        <a:srgbClr val="FFFFFF"/>
      </a:dk2>
      <a:lt2>
        <a:srgbClr val="000000"/>
      </a:lt2>
      <a:accent1>
        <a:srgbClr val="0F6FC6"/>
      </a:accent1>
      <a:accent2>
        <a:srgbClr val="073763"/>
      </a:accent2>
      <a:accent3>
        <a:srgbClr val="0B5394"/>
      </a:accent3>
      <a:accent4>
        <a:srgbClr val="05686C"/>
      </a:accent4>
      <a:accent5>
        <a:srgbClr val="3ECCB4"/>
      </a:accent5>
      <a:accent6>
        <a:srgbClr val="248D7B"/>
      </a:accent6>
      <a:hlink>
        <a:srgbClr val="0070C0"/>
      </a:hlink>
      <a:folHlink>
        <a:srgbClr val="0070C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01DD3E84222749ACDFBCB2857CFD2F" ma:contentTypeVersion="2" ma:contentTypeDescription="Create a new document." ma:contentTypeScope="" ma:versionID="915e35dc5d593b740694f8ec04b7990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6ae8053387f972404f5ef1c4bc0980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57B0A56-7D93-4342-99A2-112E88EC339B}"/>
</file>

<file path=customXml/itemProps2.xml><?xml version="1.0" encoding="utf-8"?>
<ds:datastoreItem xmlns:ds="http://schemas.openxmlformats.org/officeDocument/2006/customXml" ds:itemID="{2ADD3A6C-D0AF-40FC-82B2-93663C770F63}"/>
</file>

<file path=customXml/itemProps3.xml><?xml version="1.0" encoding="utf-8"?>
<ds:datastoreItem xmlns:ds="http://schemas.openxmlformats.org/officeDocument/2006/customXml" ds:itemID="{D5190948-BE9D-4B5C-A95D-A0CA10C9B58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8503</TotalTime>
  <Words>2268</Words>
  <Application>Microsoft Macintosh PowerPoint</Application>
  <PresentationFormat>On-screen Show (4:3)</PresentationFormat>
  <Paragraphs>336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1_Custom Design</vt:lpstr>
      <vt:lpstr>Custom Design</vt:lpstr>
      <vt:lpstr>Flow</vt:lpstr>
      <vt:lpstr>PowerPoint Presentation</vt:lpstr>
      <vt:lpstr>Objectives</vt:lpstr>
      <vt:lpstr>Zika Virus</vt:lpstr>
      <vt:lpstr>Where has Zika virus been found?</vt:lpstr>
      <vt:lpstr>Where is Zika now?</vt:lpstr>
      <vt:lpstr>Transmission</vt:lpstr>
      <vt:lpstr>Prevention</vt:lpstr>
      <vt:lpstr>Travel Recommendations</vt:lpstr>
      <vt:lpstr>PowerPoint Presentation</vt:lpstr>
      <vt:lpstr>Infection Control</vt:lpstr>
      <vt:lpstr>Infection Control in Labor &amp; Delivery Settings</vt:lpstr>
      <vt:lpstr>Incubation and Viremia</vt:lpstr>
      <vt:lpstr>Clinical Presentation</vt:lpstr>
      <vt:lpstr>Reported clinical symptoms among confirmed Zika virus disease cases</vt:lpstr>
      <vt:lpstr>Clinical Disease Course and Outcomes</vt:lpstr>
      <vt:lpstr>PowerPoint Presentation</vt:lpstr>
      <vt:lpstr>Clinical Management</vt:lpstr>
      <vt:lpstr>Diagnosis</vt:lpstr>
      <vt:lpstr>Clinical features: Zika virus compared to dengue and chikungunya</vt:lpstr>
      <vt:lpstr>Identification of At-Risk Patients</vt:lpstr>
      <vt:lpstr>Assessing Pregnant Women</vt:lpstr>
      <vt:lpstr>PowerPoint Presentation</vt:lpstr>
      <vt:lpstr>PowerPoint Presentation</vt:lpstr>
      <vt:lpstr>Who should be tested for Zika?</vt:lpstr>
      <vt:lpstr>Testing for Infants</vt:lpstr>
      <vt:lpstr>Laboratory Testing</vt:lpstr>
      <vt:lpstr>Laboratory Testing</vt:lpstr>
      <vt:lpstr>Laboratory Testing</vt:lpstr>
      <vt:lpstr>Laboratory Testing</vt:lpstr>
      <vt:lpstr>Laboratory Testing</vt:lpstr>
      <vt:lpstr>PowerPoint Presentation</vt:lpstr>
      <vt:lpstr>Laboratory Testing</vt:lpstr>
      <vt:lpstr>Laboratory Testing</vt:lpstr>
      <vt:lpstr>What happens next?</vt:lpstr>
      <vt:lpstr>Reporting Results</vt:lpstr>
      <vt:lpstr>Reporting Results</vt:lpstr>
      <vt:lpstr>FAQ</vt:lpstr>
      <vt:lpstr>CDC Online Resources</vt:lpstr>
      <vt:lpstr>CDC Zika Widgets</vt:lpstr>
      <vt:lpstr>CDC Clinical Guidance</vt:lpstr>
      <vt:lpstr>Resources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the Healthcare Provider</dc:title>
  <dc:creator>Brooke Happ</dc:creator>
  <cp:lastModifiedBy>Brooke Skelley</cp:lastModifiedBy>
  <cp:revision>492</cp:revision>
  <cp:lastPrinted>2017-03-17T13:27:56Z</cp:lastPrinted>
  <dcterms:created xsi:type="dcterms:W3CDTF">2005-06-01T05:58:23Z</dcterms:created>
  <dcterms:modified xsi:type="dcterms:W3CDTF">2017-05-11T01:43:45Z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0x0101008D01DD3E84222749ACDFBCB2857CFD2F</vt:lpwstr>
  </property>
</Properties>
</file>