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3.xml" ContentType="application/vnd.openxmlformats-officedocument.presentationml.slide+xml"/>
  <Override PartName="/ppt/slides/slide64.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slides/slide36.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35.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3.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1.xml" ContentType="application/vnd.openxmlformats-officedocument.presentationml.slide+xml"/>
  <Override PartName="/ppt/slides/slide42.xml" ContentType="application/vnd.openxmlformats-officedocument.presentationml.slide+xml"/>
  <Override PartName="/ppt/slides/slide52.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43.xml" ContentType="application/vnd.openxmlformats-officedocument.presentationml.slide+xml"/>
  <Override PartName="/ppt/slides/slide41.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7.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9.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8.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46.xml" ContentType="application/vnd.openxmlformats-officedocument.presentationml.notesSlide+xml"/>
  <Override PartName="/ppt/notesSlides/notesSlide43.xml" ContentType="application/vnd.openxmlformats-officedocument.presentationml.notesSlide+xml"/>
  <Override PartName="/ppt/notesSlides/notesSlide48.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57.xml" ContentType="application/vnd.openxmlformats-officedocument.presentationml.notesSlide+xml"/>
  <Override PartName="/ppt/notesSlides/notesSlide47.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slideLayouts/slideLayout3.xml" ContentType="application/vnd.openxmlformats-officedocument.presentationml.slideLayout+xml"/>
  <Override PartName="/ppt/notesSlides/notesSlide60.xml" ContentType="application/vnd.openxmlformats-officedocument.presentationml.notesSlide+xml"/>
  <Override PartName="/ppt/notesSlides/notesSlide56.xml" ContentType="application/vnd.openxmlformats-officedocument.presentationml.notesSlide+xml"/>
  <Override PartName="/ppt/slideLayouts/slideLayout10.xml" ContentType="application/vnd.openxmlformats-officedocument.presentationml.slideLayout+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3.xml" ContentType="application/vnd.openxmlformats-officedocument.presentationml.notesSlide+xml"/>
  <Override PartName="/ppt/notesSlides/notesSlide52.xml" ContentType="application/vnd.openxmlformats-officedocument.presentationml.notesSlide+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4.xml" ContentType="application/vnd.openxmlformats-officedocument.presentationml.notesSlide+xml"/>
  <Override PartName="/ppt/notesSlides/notesSlide49.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bookmarkIdSeed="2">
  <p:sldMasterIdLst>
    <p:sldMasterId id="2147483648" r:id="rId1"/>
  </p:sldMasterIdLst>
  <p:notesMasterIdLst>
    <p:notesMasterId r:id="rId70"/>
  </p:notesMasterIdLst>
  <p:handoutMasterIdLst>
    <p:handoutMasterId r:id="rId71"/>
  </p:handoutMasterIdLst>
  <p:sldIdLst>
    <p:sldId id="256" r:id="rId2"/>
    <p:sldId id="260" r:id="rId3"/>
    <p:sldId id="308" r:id="rId4"/>
    <p:sldId id="338" r:id="rId5"/>
    <p:sldId id="337" r:id="rId6"/>
    <p:sldId id="319" r:id="rId7"/>
    <p:sldId id="320" r:id="rId8"/>
    <p:sldId id="351" r:id="rId9"/>
    <p:sldId id="353" r:id="rId10"/>
    <p:sldId id="354" r:id="rId11"/>
    <p:sldId id="355" r:id="rId12"/>
    <p:sldId id="356" r:id="rId13"/>
    <p:sldId id="357" r:id="rId14"/>
    <p:sldId id="358" r:id="rId15"/>
    <p:sldId id="424" r:id="rId16"/>
    <p:sldId id="383" r:id="rId17"/>
    <p:sldId id="384" r:id="rId18"/>
    <p:sldId id="385" r:id="rId19"/>
    <p:sldId id="386" r:id="rId20"/>
    <p:sldId id="359" r:id="rId21"/>
    <p:sldId id="362" r:id="rId22"/>
    <p:sldId id="360" r:id="rId23"/>
    <p:sldId id="361" r:id="rId24"/>
    <p:sldId id="387" r:id="rId25"/>
    <p:sldId id="364" r:id="rId26"/>
    <p:sldId id="388" r:id="rId27"/>
    <p:sldId id="395" r:id="rId28"/>
    <p:sldId id="397" r:id="rId29"/>
    <p:sldId id="365" r:id="rId30"/>
    <p:sldId id="423" r:id="rId31"/>
    <p:sldId id="390" r:id="rId32"/>
    <p:sldId id="391" r:id="rId33"/>
    <p:sldId id="398" r:id="rId34"/>
    <p:sldId id="392" r:id="rId35"/>
    <p:sldId id="401" r:id="rId36"/>
    <p:sldId id="394" r:id="rId37"/>
    <p:sldId id="425" r:id="rId38"/>
    <p:sldId id="342" r:id="rId39"/>
    <p:sldId id="343" r:id="rId40"/>
    <p:sldId id="344" r:id="rId41"/>
    <p:sldId id="345" r:id="rId42"/>
    <p:sldId id="346" r:id="rId43"/>
    <p:sldId id="379" r:id="rId44"/>
    <p:sldId id="348" r:id="rId45"/>
    <p:sldId id="349" r:id="rId46"/>
    <p:sldId id="402" r:id="rId47"/>
    <p:sldId id="403" r:id="rId48"/>
    <p:sldId id="404" r:id="rId49"/>
    <p:sldId id="405" r:id="rId50"/>
    <p:sldId id="406" r:id="rId51"/>
    <p:sldId id="407" r:id="rId52"/>
    <p:sldId id="408" r:id="rId53"/>
    <p:sldId id="409" r:id="rId54"/>
    <p:sldId id="410" r:id="rId55"/>
    <p:sldId id="411" r:id="rId56"/>
    <p:sldId id="412" r:id="rId57"/>
    <p:sldId id="413" r:id="rId58"/>
    <p:sldId id="414" r:id="rId59"/>
    <p:sldId id="415" r:id="rId60"/>
    <p:sldId id="416" r:id="rId61"/>
    <p:sldId id="417" r:id="rId62"/>
    <p:sldId id="418" r:id="rId63"/>
    <p:sldId id="419" r:id="rId64"/>
    <p:sldId id="420" r:id="rId65"/>
    <p:sldId id="421" r:id="rId66"/>
    <p:sldId id="422" r:id="rId67"/>
    <p:sldId id="350" r:id="rId68"/>
    <p:sldId id="294" r:id="rId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77"/>
    <a:srgbClr val="0000FF"/>
    <a:srgbClr val="CCCCFF"/>
    <a:srgbClr val="008000"/>
    <a:srgbClr val="254B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52" autoAdjust="0"/>
    <p:restoredTop sz="90909" autoAdjust="0"/>
  </p:normalViewPr>
  <p:slideViewPr>
    <p:cSldViewPr>
      <p:cViewPr varScale="1">
        <p:scale>
          <a:sx n="62" d="100"/>
          <a:sy n="62" d="100"/>
        </p:scale>
        <p:origin x="1368" y="3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6048"/>
    </p:cViewPr>
  </p:sorterViewPr>
  <p:notesViewPr>
    <p:cSldViewPr>
      <p:cViewPr varScale="1">
        <p:scale>
          <a:sx n="56" d="100"/>
          <a:sy n="56" d="100"/>
        </p:scale>
        <p:origin x="-282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66A5403-AC9E-4366-862F-0ED98BCD4AD1}" type="datetime1">
              <a:rPr lang="en-US"/>
              <a:pPr/>
              <a:t>5/10/2017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A5167BE-572C-4259-BEEB-FD60AAB675C1}" type="slidenum">
              <a:rPr lang="en-US"/>
              <a:pPr/>
              <a:t>‹#›</a:t>
            </a:fld>
            <a:endParaRPr lang="en-US" dirty="0"/>
          </a:p>
        </p:txBody>
      </p:sp>
    </p:spTree>
    <p:extLst>
      <p:ext uri="{BB962C8B-B14F-4D97-AF65-F5344CB8AC3E}">
        <p14:creationId xmlns:p14="http://schemas.microsoft.com/office/powerpoint/2010/main" val="280547016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73C7772-AC34-4A71-B909-A9E14EE588C3}" type="slidenum">
              <a:rPr lang="en-US"/>
              <a:pPr/>
              <a:t>‹#›</a:t>
            </a:fld>
            <a:endParaRPr lang="en-US" dirty="0"/>
          </a:p>
        </p:txBody>
      </p:sp>
    </p:spTree>
    <p:extLst>
      <p:ext uri="{BB962C8B-B14F-4D97-AF65-F5344CB8AC3E}">
        <p14:creationId xmlns:p14="http://schemas.microsoft.com/office/powerpoint/2010/main" val="181402209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15553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pPr>
            <a:endParaRPr lang="en-US" sz="12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10</a:t>
            </a:fld>
            <a:endParaRPr lang="en-US" dirty="0"/>
          </a:p>
        </p:txBody>
      </p:sp>
    </p:spTree>
    <p:extLst>
      <p:ext uri="{BB962C8B-B14F-4D97-AF65-F5344CB8AC3E}">
        <p14:creationId xmlns:p14="http://schemas.microsoft.com/office/powerpoint/2010/main" val="2081090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114300" algn="l" defTabSz="931774" rtl="0" eaLnBrk="1" fontAlgn="base" latinLnBrk="0" hangingPunct="1">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dirty="0"/>
          </a:p>
        </p:txBody>
      </p:sp>
    </p:spTree>
    <p:extLst>
      <p:ext uri="{BB962C8B-B14F-4D97-AF65-F5344CB8AC3E}">
        <p14:creationId xmlns:p14="http://schemas.microsoft.com/office/powerpoint/2010/main" val="2133065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pPr>
            <a:endParaRPr lang="en-US" strike="noStrike"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a:t>
            </a:fld>
            <a:endParaRPr lang="en-US" dirty="0"/>
          </a:p>
        </p:txBody>
      </p:sp>
    </p:spTree>
    <p:extLst>
      <p:ext uri="{BB962C8B-B14F-4D97-AF65-F5344CB8AC3E}">
        <p14:creationId xmlns:p14="http://schemas.microsoft.com/office/powerpoint/2010/main" val="227212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Tree>
    <p:extLst>
      <p:ext uri="{BB962C8B-B14F-4D97-AF65-F5344CB8AC3E}">
        <p14:creationId xmlns:p14="http://schemas.microsoft.com/office/powerpoint/2010/main" val="351527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kern="1200" dirty="0">
                <a:solidFill>
                  <a:schemeClr val="tx1"/>
                </a:solidFill>
                <a:effectLst/>
              </a:rPr>
              <a:t>More recent data from the US experience</a:t>
            </a:r>
            <a:r>
              <a:rPr lang="en-US" sz="1200" b="0" i="0" kern="1200" baseline="0" dirty="0">
                <a:solidFill>
                  <a:schemeClr val="tx1"/>
                </a:solidFill>
                <a:effectLst/>
              </a:rPr>
              <a:t> found that 10%</a:t>
            </a:r>
            <a:endParaRPr lang="en-US" sz="1200" b="0" i="0" kern="1200" dirty="0">
              <a:solidFill>
                <a:schemeClr val="tx1"/>
              </a:solidFill>
              <a:effectLst/>
            </a:endParaRPr>
          </a:p>
        </p:txBody>
      </p:sp>
    </p:spTree>
    <p:extLst>
      <p:ext uri="{BB962C8B-B14F-4D97-AF65-F5344CB8AC3E}">
        <p14:creationId xmlns:p14="http://schemas.microsoft.com/office/powerpoint/2010/main" val="806564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kern="1200" dirty="0">
                <a:solidFill>
                  <a:schemeClr val="tx1"/>
                </a:solidFill>
                <a:effectLst/>
              </a:rPr>
              <a:t>More recent data from the US experience</a:t>
            </a:r>
            <a:r>
              <a:rPr lang="en-US" sz="1200" b="0" i="0" kern="1200" baseline="0" dirty="0">
                <a:solidFill>
                  <a:schemeClr val="tx1"/>
                </a:solidFill>
                <a:effectLst/>
              </a:rPr>
              <a:t> found that 10%</a:t>
            </a:r>
            <a:endParaRPr lang="en-US" sz="1200" b="0" i="0" kern="1200" dirty="0">
              <a:solidFill>
                <a:schemeClr val="tx1"/>
              </a:solidFill>
              <a:effectLst/>
            </a:endParaRPr>
          </a:p>
        </p:txBody>
      </p:sp>
    </p:spTree>
    <p:extLst>
      <p:ext uri="{BB962C8B-B14F-4D97-AF65-F5344CB8AC3E}">
        <p14:creationId xmlns:p14="http://schemas.microsoft.com/office/powerpoint/2010/main" val="278006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Tree>
    <p:extLst>
      <p:ext uri="{BB962C8B-B14F-4D97-AF65-F5344CB8AC3E}">
        <p14:creationId xmlns:p14="http://schemas.microsoft.com/office/powerpoint/2010/main" val="3616677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3660458"/>
          </a:xfrm>
          <a:prstGeom prst="rect">
            <a:avLst/>
          </a:prstGeom>
        </p:spPr>
        <p:txBody>
          <a:bodyPr/>
          <a:lstStyle/>
          <a:p>
            <a:pPr lvl="0" rtl="0"/>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17</a:t>
            </a:fld>
            <a:endParaRPr lang="en-US" dirty="0"/>
          </a:p>
        </p:txBody>
      </p:sp>
    </p:spTree>
    <p:extLst>
      <p:ext uri="{BB962C8B-B14F-4D97-AF65-F5344CB8AC3E}">
        <p14:creationId xmlns:p14="http://schemas.microsoft.com/office/powerpoint/2010/main" val="617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bg2">
                    <a:lumMod val="10000"/>
                  </a:schemeClr>
                </a:solidFill>
                <a:latin typeface="Times" charset="0"/>
                <a:ea typeface="MS PGothic" pitchFamily="34" charset="-128"/>
                <a:cs typeface="+mn-cs"/>
              </a:rPr>
              <a:t>such as trash containers, tires, buckets, toys, planters, flowerpots, birdbaths or pools</a:t>
            </a:r>
          </a:p>
          <a:p>
            <a:pPr lvl="0"/>
            <a:endParaRPr lang="en-US" sz="1200" b="0" i="0" dirty="0"/>
          </a:p>
        </p:txBody>
      </p:sp>
    </p:spTree>
    <p:extLst>
      <p:ext uri="{BB962C8B-B14F-4D97-AF65-F5344CB8AC3E}">
        <p14:creationId xmlns:p14="http://schemas.microsoft.com/office/powerpoint/2010/main" val="3744074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100" kern="1200" dirty="0">
                <a:solidFill>
                  <a:schemeClr val="tx1"/>
                </a:solidFill>
                <a:latin typeface="Times" charset="0"/>
                <a:ea typeface="MS PGothic" pitchFamily="34" charset="-128"/>
                <a:cs typeface="+mn-cs"/>
              </a:rPr>
              <a:t>even if the pregnant woman’s partner does not have symptoms or feel sick</a:t>
            </a:r>
            <a:r>
              <a:rPr lang="en-US" sz="800" kern="1200" dirty="0">
                <a:solidFill>
                  <a:schemeClr val="tx1"/>
                </a:solidFill>
                <a:latin typeface="Times" charset="0"/>
                <a:ea typeface="MS PGothic" pitchFamily="34" charset="-128"/>
                <a:cs typeface="+mn-cs"/>
              </a:rPr>
              <a:t>.</a:t>
            </a:r>
          </a:p>
          <a:p>
            <a:pPr marL="0" indent="0">
              <a:buFont typeface="Arial" panose="020B0604020202020204" pitchFamily="34" charset="0"/>
              <a:buNone/>
            </a:pP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DBF023-1138-4539-8DE5-BE31B5859BBC}" type="slidenum">
              <a:rPr lang="en-US" smtClean="0"/>
              <a:t>19</a:t>
            </a:fld>
            <a:endParaRPr lang="en-US" dirty="0"/>
          </a:p>
        </p:txBody>
      </p:sp>
    </p:spTree>
    <p:extLst>
      <p:ext uri="{BB962C8B-B14F-4D97-AF65-F5344CB8AC3E}">
        <p14:creationId xmlns:p14="http://schemas.microsoft.com/office/powerpoint/2010/main" val="1033339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5023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FF0000"/>
                </a:solidFill>
              </a:rPr>
              <a:t>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336616B6-223B-D342-8ABD-3E59DD8B7D58}" type="slidenum">
              <a:rPr lang="en-US" smtClean="0"/>
              <a:t>21</a:t>
            </a:fld>
            <a:endParaRPr lang="en-US" dirty="0"/>
          </a:p>
        </p:txBody>
      </p:sp>
    </p:spTree>
    <p:extLst>
      <p:ext uri="{BB962C8B-B14F-4D97-AF65-F5344CB8AC3E}">
        <p14:creationId xmlns:p14="http://schemas.microsoft.com/office/powerpoint/2010/main" val="1757890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616B6-223B-D342-8ABD-3E59DD8B7D58}" type="slidenum">
              <a:rPr lang="en-US" smtClean="0"/>
              <a:t>22</a:t>
            </a:fld>
            <a:endParaRPr lang="en-US" dirty="0"/>
          </a:p>
        </p:txBody>
      </p:sp>
    </p:spTree>
    <p:extLst>
      <p:ext uri="{BB962C8B-B14F-4D97-AF65-F5344CB8AC3E}">
        <p14:creationId xmlns:p14="http://schemas.microsoft.com/office/powerpoint/2010/main" val="2321298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73892"/>
            <a:ext cx="5486400" cy="3660458"/>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23</a:t>
            </a:fld>
            <a:endParaRPr lang="en-US" dirty="0"/>
          </a:p>
        </p:txBody>
      </p:sp>
    </p:spTree>
    <p:extLst>
      <p:ext uri="{BB962C8B-B14F-4D97-AF65-F5344CB8AC3E}">
        <p14:creationId xmlns:p14="http://schemas.microsoft.com/office/powerpoint/2010/main" val="1135366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336616B6-223B-D342-8ABD-3E59DD8B7D58}" type="slidenum">
              <a:rPr lang="en-US" smtClean="0"/>
              <a:t>25</a:t>
            </a:fld>
            <a:endParaRPr lang="en-US" dirty="0"/>
          </a:p>
        </p:txBody>
      </p:sp>
    </p:spTree>
    <p:extLst>
      <p:ext uri="{BB962C8B-B14F-4D97-AF65-F5344CB8AC3E}">
        <p14:creationId xmlns:p14="http://schemas.microsoft.com/office/powerpoint/2010/main" val="46305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Tree>
    <p:extLst>
      <p:ext uri="{BB962C8B-B14F-4D97-AF65-F5344CB8AC3E}">
        <p14:creationId xmlns:p14="http://schemas.microsoft.com/office/powerpoint/2010/main" val="3550653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Tree>
    <p:extLst>
      <p:ext uri="{BB962C8B-B14F-4D97-AF65-F5344CB8AC3E}">
        <p14:creationId xmlns:p14="http://schemas.microsoft.com/office/powerpoint/2010/main" val="882060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FF0000"/>
                </a:solidFill>
              </a:rPr>
              <a:t>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336616B6-223B-D342-8ABD-3E59DD8B7D58}" type="slidenum">
              <a:rPr lang="en-US" smtClean="0"/>
              <a:t>28</a:t>
            </a:fld>
            <a:endParaRPr lang="en-US" dirty="0"/>
          </a:p>
        </p:txBody>
      </p:sp>
    </p:spTree>
    <p:extLst>
      <p:ext uri="{BB962C8B-B14F-4D97-AF65-F5344CB8AC3E}">
        <p14:creationId xmlns:p14="http://schemas.microsoft.com/office/powerpoint/2010/main" val="1353676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881390">
              <a:defRPr/>
            </a:pPr>
            <a:endParaRPr lang="en-US" dirty="0"/>
          </a:p>
        </p:txBody>
      </p:sp>
    </p:spTree>
    <p:extLst>
      <p:ext uri="{BB962C8B-B14F-4D97-AF65-F5344CB8AC3E}">
        <p14:creationId xmlns:p14="http://schemas.microsoft.com/office/powerpoint/2010/main" val="1985993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30</a:t>
            </a:fld>
            <a:endParaRPr lang="en-US" dirty="0"/>
          </a:p>
        </p:txBody>
      </p:sp>
    </p:spTree>
    <p:extLst>
      <p:ext uri="{BB962C8B-B14F-4D97-AF65-F5344CB8AC3E}">
        <p14:creationId xmlns:p14="http://schemas.microsoft.com/office/powerpoint/2010/main" val="14681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27DBF023-1138-4539-8DE5-BE31B5859BBC}"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112221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what’s even more concerning is how</a:t>
            </a:r>
            <a:r>
              <a:rPr lang="en-US" baseline="0" dirty="0"/>
              <a:t> little we really know about Zika virus.</a:t>
            </a:r>
            <a:endParaRPr lang="en-US" dirty="0"/>
          </a:p>
        </p:txBody>
      </p:sp>
    </p:spTree>
    <p:extLst>
      <p:ext uri="{BB962C8B-B14F-4D97-AF65-F5344CB8AC3E}">
        <p14:creationId xmlns:p14="http://schemas.microsoft.com/office/powerpoint/2010/main" val="142826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27DBF023-1138-4539-8DE5-BE31B5859BBC}" type="slidenum">
              <a:rPr lang="en-US" smtClean="0">
                <a:solidFill>
                  <a:srgbClr val="000000"/>
                </a:solidFill>
              </a:rPr>
              <a:pPr/>
              <a:t>32</a:t>
            </a:fld>
            <a:endParaRPr lang="en-US" dirty="0">
              <a:solidFill>
                <a:srgbClr val="000000"/>
              </a:solidFill>
            </a:endParaRPr>
          </a:p>
        </p:txBody>
      </p:sp>
    </p:spTree>
    <p:extLst>
      <p:ext uri="{BB962C8B-B14F-4D97-AF65-F5344CB8AC3E}">
        <p14:creationId xmlns:p14="http://schemas.microsoft.com/office/powerpoint/2010/main" val="3747196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27DBF023-1138-4539-8DE5-BE31B5859BBC}" type="slidenum">
              <a:rPr lang="en-US" smtClean="0">
                <a:solidFill>
                  <a:srgbClr val="000000"/>
                </a:solidFill>
              </a:rPr>
              <a:pPr/>
              <a:t>33</a:t>
            </a:fld>
            <a:endParaRPr lang="en-US" dirty="0">
              <a:solidFill>
                <a:srgbClr val="000000"/>
              </a:solidFill>
            </a:endParaRPr>
          </a:p>
        </p:txBody>
      </p:sp>
    </p:spTree>
    <p:extLst>
      <p:ext uri="{BB962C8B-B14F-4D97-AF65-F5344CB8AC3E}">
        <p14:creationId xmlns:p14="http://schemas.microsoft.com/office/powerpoint/2010/main" val="952378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Please add link to slide</a:t>
            </a:r>
          </a:p>
        </p:txBody>
      </p:sp>
      <p:sp>
        <p:nvSpPr>
          <p:cNvPr id="4" name="Slide Number Placeholder 3"/>
          <p:cNvSpPr>
            <a:spLocks noGrp="1"/>
          </p:cNvSpPr>
          <p:nvPr>
            <p:ph type="sldNum" sz="quarter" idx="10"/>
          </p:nvPr>
        </p:nvSpPr>
        <p:spPr/>
        <p:txBody>
          <a:bodyPr/>
          <a:lstStyle/>
          <a:p>
            <a:fld id="{27DBF023-1138-4539-8DE5-BE31B5859BBC}" type="slidenum">
              <a:rPr lang="en-US" smtClean="0">
                <a:solidFill>
                  <a:srgbClr val="000000"/>
                </a:solidFill>
              </a:rPr>
              <a:pPr/>
              <a:t>35</a:t>
            </a:fld>
            <a:endParaRPr lang="en-US" dirty="0">
              <a:solidFill>
                <a:srgbClr val="000000"/>
              </a:solidFill>
            </a:endParaRPr>
          </a:p>
        </p:txBody>
      </p:sp>
    </p:spTree>
    <p:extLst>
      <p:ext uri="{BB962C8B-B14F-4D97-AF65-F5344CB8AC3E}">
        <p14:creationId xmlns:p14="http://schemas.microsoft.com/office/powerpoint/2010/main" val="2664084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aseline="0" dirty="0">
              <a:solidFill>
                <a:srgbClr val="080808"/>
              </a:solidFill>
              <a:latin typeface="+mn-lt"/>
            </a:endParaRPr>
          </a:p>
        </p:txBody>
      </p:sp>
    </p:spTree>
    <p:extLst>
      <p:ext uri="{BB962C8B-B14F-4D97-AF65-F5344CB8AC3E}">
        <p14:creationId xmlns:p14="http://schemas.microsoft.com/office/powerpoint/2010/main" val="2499829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aseline="0" dirty="0">
              <a:solidFill>
                <a:srgbClr val="080808"/>
              </a:solidFill>
              <a:latin typeface="+mn-lt"/>
            </a:endParaRPr>
          </a:p>
        </p:txBody>
      </p:sp>
    </p:spTree>
    <p:extLst>
      <p:ext uri="{BB962C8B-B14F-4D97-AF65-F5344CB8AC3E}">
        <p14:creationId xmlns:p14="http://schemas.microsoft.com/office/powerpoint/2010/main" val="2846832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Lucida Grande" pitchFamily="-8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84" charset="0"/>
                <a:ea typeface="MS PGothic" panose="020B0600070205080204" pitchFamily="34" charset="-128"/>
              </a:defRPr>
            </a:lvl1pPr>
            <a:lvl2pPr marL="742950" indent="-285750">
              <a:defRPr sz="2400">
                <a:solidFill>
                  <a:schemeClr val="tx1"/>
                </a:solidFill>
                <a:latin typeface="Lucida Grande" pitchFamily="-84" charset="0"/>
                <a:ea typeface="MS PGothic" panose="020B0600070205080204" pitchFamily="34" charset="-128"/>
              </a:defRPr>
            </a:lvl2pPr>
            <a:lvl3pPr marL="1143000" indent="-228600">
              <a:defRPr sz="2400">
                <a:solidFill>
                  <a:schemeClr val="tx1"/>
                </a:solidFill>
                <a:latin typeface="Lucida Grande" pitchFamily="-84" charset="0"/>
                <a:ea typeface="MS PGothic" panose="020B0600070205080204" pitchFamily="34" charset="-128"/>
              </a:defRPr>
            </a:lvl3pPr>
            <a:lvl4pPr marL="1600200" indent="-228600">
              <a:defRPr sz="2400">
                <a:solidFill>
                  <a:schemeClr val="tx1"/>
                </a:solidFill>
                <a:latin typeface="Lucida Grande" pitchFamily="-84" charset="0"/>
                <a:ea typeface="MS PGothic" panose="020B0600070205080204" pitchFamily="34" charset="-128"/>
              </a:defRPr>
            </a:lvl4pPr>
            <a:lvl5pPr marL="2057400" indent="-228600">
              <a:defRPr sz="2400">
                <a:solidFill>
                  <a:schemeClr val="tx1"/>
                </a:solidFill>
                <a:latin typeface="Lucida Grande" pitchFamily="-8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Grande" pitchFamily="-8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Grande" pitchFamily="-8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Grande" pitchFamily="-8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Grande" pitchFamily="-84" charset="0"/>
                <a:ea typeface="MS PGothic" panose="020B0600070205080204" pitchFamily="34" charset="-128"/>
              </a:defRPr>
            </a:lvl9pPr>
          </a:lstStyle>
          <a:p>
            <a:fld id="{BCBFE2BC-4706-456B-B875-AFCA6592174C}" type="slidenum">
              <a:rPr lang="en-US" altLang="en-US" sz="1200"/>
              <a:pPr/>
              <a:t>38</a:t>
            </a:fld>
            <a:endParaRPr lang="en-US" altLang="en-US" sz="1200" dirty="0"/>
          </a:p>
        </p:txBody>
      </p:sp>
    </p:spTree>
    <p:extLst>
      <p:ext uri="{BB962C8B-B14F-4D97-AF65-F5344CB8AC3E}">
        <p14:creationId xmlns:p14="http://schemas.microsoft.com/office/powerpoint/2010/main" val="277726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C7772-AC34-4A71-B909-A9E14EE588C3}" type="slidenum">
              <a:rPr lang="en-US" smtClean="0"/>
              <a:pPr/>
              <a:t>39</a:t>
            </a:fld>
            <a:endParaRPr lang="en-US" dirty="0"/>
          </a:p>
        </p:txBody>
      </p:sp>
    </p:spTree>
    <p:extLst>
      <p:ext uri="{BB962C8B-B14F-4D97-AF65-F5344CB8AC3E}">
        <p14:creationId xmlns:p14="http://schemas.microsoft.com/office/powerpoint/2010/main" val="207053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C7772-AC34-4A71-B909-A9E14EE588C3}" type="slidenum">
              <a:rPr lang="en-US" smtClean="0"/>
              <a:pPr/>
              <a:t>40</a:t>
            </a:fld>
            <a:endParaRPr lang="en-US" dirty="0"/>
          </a:p>
        </p:txBody>
      </p:sp>
    </p:spTree>
    <p:extLst>
      <p:ext uri="{BB962C8B-B14F-4D97-AF65-F5344CB8AC3E}">
        <p14:creationId xmlns:p14="http://schemas.microsoft.com/office/powerpoint/2010/main" val="1638715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C7772-AC34-4A71-B909-A9E14EE588C3}" type="slidenum">
              <a:rPr lang="en-US" smtClean="0"/>
              <a:pPr/>
              <a:t>41</a:t>
            </a:fld>
            <a:endParaRPr lang="en-US" dirty="0"/>
          </a:p>
        </p:txBody>
      </p:sp>
    </p:spTree>
    <p:extLst>
      <p:ext uri="{BB962C8B-B14F-4D97-AF65-F5344CB8AC3E}">
        <p14:creationId xmlns:p14="http://schemas.microsoft.com/office/powerpoint/2010/main" val="618072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sng" strike="noStrike" kern="1200" baseline="0" dirty="0">
              <a:solidFill>
                <a:schemeClr val="tx1"/>
              </a:solidFill>
              <a:latin typeface="Times" charset="0"/>
              <a:ea typeface="MS PGothic" pitchFamily="34" charset="-128"/>
              <a:cs typeface="+mn-cs"/>
            </a:endParaRPr>
          </a:p>
          <a:p>
            <a:endParaRPr lang="en-US" sz="1200" b="0" i="0" u="sng" strike="noStrike" kern="1200" baseline="0" dirty="0">
              <a:solidFill>
                <a:schemeClr val="tx1"/>
              </a:solidFill>
              <a:latin typeface="Times" charset="0"/>
              <a:ea typeface="MS PGothic" pitchFamily="34" charset="-128"/>
              <a:cs typeface="+mn-cs"/>
            </a:endParaRPr>
          </a:p>
        </p:txBody>
      </p:sp>
      <p:sp>
        <p:nvSpPr>
          <p:cNvPr id="4" name="Slide Number Placeholder 3"/>
          <p:cNvSpPr>
            <a:spLocks noGrp="1"/>
          </p:cNvSpPr>
          <p:nvPr>
            <p:ph type="sldNum" sz="quarter" idx="10"/>
          </p:nvPr>
        </p:nvSpPr>
        <p:spPr/>
        <p:txBody>
          <a:bodyPr/>
          <a:lstStyle/>
          <a:p>
            <a:fld id="{173C7772-AC34-4A71-B909-A9E14EE588C3}" type="slidenum">
              <a:rPr lang="en-US" smtClean="0"/>
              <a:pPr/>
              <a:t>42</a:t>
            </a:fld>
            <a:endParaRPr lang="en-US" dirty="0"/>
          </a:p>
        </p:txBody>
      </p:sp>
    </p:spTree>
    <p:extLst>
      <p:ext uri="{BB962C8B-B14F-4D97-AF65-F5344CB8AC3E}">
        <p14:creationId xmlns:p14="http://schemas.microsoft.com/office/powerpoint/2010/main" val="1946962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what’s even more concerning is how</a:t>
            </a:r>
            <a:r>
              <a:rPr lang="en-US" baseline="0" dirty="0"/>
              <a:t> little we really know about Zika virus.</a:t>
            </a:r>
            <a:endParaRPr lang="en-US" dirty="0"/>
          </a:p>
        </p:txBody>
      </p:sp>
    </p:spTree>
    <p:extLst>
      <p:ext uri="{BB962C8B-B14F-4D97-AF65-F5344CB8AC3E}">
        <p14:creationId xmlns:p14="http://schemas.microsoft.com/office/powerpoint/2010/main" val="2909127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473576"/>
            <a:ext cx="5485158" cy="3660775"/>
          </a:xfrm>
          <a:prstGeom prst="rect">
            <a:avLst/>
          </a:prstGeom>
        </p:spPr>
        <p:txBody>
          <a:bodyPr/>
          <a:lstStyle/>
          <a:p>
            <a:endParaRPr lang="en-US" dirty="0"/>
          </a:p>
        </p:txBody>
      </p:sp>
    </p:spTree>
    <p:extLst>
      <p:ext uri="{BB962C8B-B14F-4D97-AF65-F5344CB8AC3E}">
        <p14:creationId xmlns:p14="http://schemas.microsoft.com/office/powerpoint/2010/main" val="1631865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sng" strike="noStrike" kern="1200" baseline="0" dirty="0">
              <a:solidFill>
                <a:schemeClr val="tx1"/>
              </a:solidFill>
              <a:latin typeface="Times" charset="0"/>
              <a:ea typeface="MS PGothic" pitchFamily="34" charset="-128"/>
              <a:cs typeface="+mn-cs"/>
            </a:endParaRPr>
          </a:p>
          <a:p>
            <a:r>
              <a:rPr lang="en-US" sz="1200" kern="1200" dirty="0">
                <a:solidFill>
                  <a:schemeClr val="tx1"/>
                </a:solidFill>
                <a:effectLst/>
                <a:latin typeface="Times" charset="0"/>
                <a:ea typeface="MS PGothic" pitchFamily="34" charset="-128"/>
                <a:cs typeface="+mn-cs"/>
              </a:rPr>
              <a:t>We do not know the long-term health outcomes for infants and children with Zika virus infection. Therefore, you should protect your child (and yourself) from this disease by taking steps to prevent mosquito bites.</a:t>
            </a:r>
          </a:p>
          <a:p>
            <a:r>
              <a:rPr lang="en-US" sz="1200" kern="1200" dirty="0">
                <a:solidFill>
                  <a:schemeClr val="tx1"/>
                </a:solidFill>
                <a:effectLst/>
                <a:latin typeface="Times" charset="0"/>
                <a:ea typeface="MS PGothic" pitchFamily="34" charset="-128"/>
                <a:cs typeface="+mn-cs"/>
              </a:rPr>
              <a:t>To protect your child from mosquito bites, the CDC recommends:</a:t>
            </a:r>
          </a:p>
          <a:p>
            <a:pPr lvl="0"/>
            <a:r>
              <a:rPr lang="en-US" sz="1200" kern="1200" dirty="0">
                <a:solidFill>
                  <a:schemeClr val="tx1"/>
                </a:solidFill>
                <a:effectLst/>
                <a:latin typeface="Times" charset="0"/>
                <a:ea typeface="MS PGothic" pitchFamily="34" charset="-128"/>
                <a:cs typeface="+mn-cs"/>
              </a:rPr>
              <a:t>Dress your child in clothing that covers arms and legs.</a:t>
            </a:r>
          </a:p>
          <a:p>
            <a:pPr lvl="0"/>
            <a:r>
              <a:rPr lang="en-US" sz="1200" kern="1200" dirty="0">
                <a:solidFill>
                  <a:schemeClr val="tx1"/>
                </a:solidFill>
                <a:effectLst/>
                <a:latin typeface="Times" charset="0"/>
                <a:ea typeface="MS PGothic" pitchFamily="34" charset="-128"/>
                <a:cs typeface="+mn-cs"/>
              </a:rPr>
              <a:t>Cover crib, stroller, and baby carrier with mosquito netting.</a:t>
            </a:r>
          </a:p>
          <a:p>
            <a:pPr lvl="0"/>
            <a:r>
              <a:rPr lang="en-US" sz="1200" kern="1200" dirty="0">
                <a:solidFill>
                  <a:schemeClr val="tx1"/>
                </a:solidFill>
                <a:effectLst/>
                <a:latin typeface="Times" charset="0"/>
                <a:ea typeface="MS PGothic" pitchFamily="34" charset="-128"/>
                <a:cs typeface="+mn-cs"/>
              </a:rPr>
              <a:t>Do not use insect repellent on babies under 2 months of age.</a:t>
            </a:r>
          </a:p>
          <a:p>
            <a:pPr lvl="0"/>
            <a:r>
              <a:rPr lang="en-US" sz="1200" kern="1200" dirty="0">
                <a:solidFill>
                  <a:schemeClr val="tx1"/>
                </a:solidFill>
                <a:effectLst/>
                <a:latin typeface="Times" charset="0"/>
                <a:ea typeface="MS PGothic" pitchFamily="34" charset="-128"/>
                <a:cs typeface="+mn-cs"/>
              </a:rPr>
              <a:t>Do not use products containing oil of lemon eucalyptus or para-menthane-diol on children younger than 3 years old.</a:t>
            </a:r>
          </a:p>
          <a:p>
            <a:pPr lvl="0"/>
            <a:r>
              <a:rPr lang="en-US" sz="1200" kern="1200" dirty="0">
                <a:solidFill>
                  <a:schemeClr val="tx1"/>
                </a:solidFill>
                <a:effectLst/>
                <a:latin typeface="Times" charset="0"/>
                <a:ea typeface="MS PGothic" pitchFamily="34" charset="-128"/>
                <a:cs typeface="+mn-cs"/>
              </a:rPr>
              <a:t>In children older than 2 months, do not apply insect repellent onto a child’s hands, eyes, mouth, or to irritated or broken skin.</a:t>
            </a:r>
          </a:p>
          <a:p>
            <a:pPr lvl="0"/>
            <a:r>
              <a:rPr lang="en-US" sz="1200" kern="1200" dirty="0">
                <a:solidFill>
                  <a:schemeClr val="tx1"/>
                </a:solidFill>
                <a:effectLst/>
                <a:latin typeface="Times" charset="0"/>
                <a:ea typeface="MS PGothic" pitchFamily="34" charset="-128"/>
                <a:cs typeface="+mn-cs"/>
              </a:rPr>
              <a:t>Never spray insect repellent directly on a child’s face. Instead, spray it on your hands and then apply sparingly, taking care to avoid the eyes and mouth.</a:t>
            </a:r>
          </a:p>
          <a:p>
            <a:endParaRPr lang="en-US" sz="1200" b="0" i="0" u="sng" strike="noStrike" kern="1200" baseline="0" dirty="0">
              <a:solidFill>
                <a:schemeClr val="tx1"/>
              </a:solidFill>
              <a:latin typeface="Times" charset="0"/>
              <a:ea typeface="MS PGothic" pitchFamily="34" charset="-128"/>
              <a:cs typeface="+mn-cs"/>
            </a:endParaRPr>
          </a:p>
        </p:txBody>
      </p:sp>
      <p:sp>
        <p:nvSpPr>
          <p:cNvPr id="4" name="Slide Number Placeholder 3"/>
          <p:cNvSpPr>
            <a:spLocks noGrp="1"/>
          </p:cNvSpPr>
          <p:nvPr>
            <p:ph type="sldNum" sz="quarter" idx="10"/>
          </p:nvPr>
        </p:nvSpPr>
        <p:spPr/>
        <p:txBody>
          <a:bodyPr/>
          <a:lstStyle/>
          <a:p>
            <a:fld id="{173C7772-AC34-4A71-B909-A9E14EE588C3}" type="slidenum">
              <a:rPr lang="en-US" smtClean="0"/>
              <a:pPr/>
              <a:t>44</a:t>
            </a:fld>
            <a:endParaRPr lang="en-US" dirty="0"/>
          </a:p>
        </p:txBody>
      </p:sp>
    </p:spTree>
    <p:extLst>
      <p:ext uri="{BB962C8B-B14F-4D97-AF65-F5344CB8AC3E}">
        <p14:creationId xmlns:p14="http://schemas.microsoft.com/office/powerpoint/2010/main" val="29352723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March, we reported on the earliest prenatal diagnosis of congenital Zika virus in the world, and the first case in the U.S.</a:t>
            </a:r>
            <a:endParaRPr lang="en-US" dirty="0"/>
          </a:p>
        </p:txBody>
      </p:sp>
    </p:spTree>
    <p:extLst>
      <p:ext uri="{BB962C8B-B14F-4D97-AF65-F5344CB8AC3E}">
        <p14:creationId xmlns:p14="http://schemas.microsoft.com/office/powerpoint/2010/main" val="2150197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33 year-old woman</a:t>
            </a:r>
          </a:p>
          <a:p>
            <a:r>
              <a:rPr lang="en-US" sz="1200" dirty="0"/>
              <a:t>11th gestational week: on holiday in Mexico, Guatemala and Belize with her husband in late November 2015</a:t>
            </a:r>
          </a:p>
          <a:p>
            <a:r>
              <a:rPr lang="en-US" sz="1200" dirty="0"/>
              <a:t>Recalled being bitten by mosquitoes</a:t>
            </a:r>
          </a:p>
        </p:txBody>
      </p:sp>
    </p:spTree>
    <p:extLst>
      <p:ext uri="{BB962C8B-B14F-4D97-AF65-F5344CB8AC3E}">
        <p14:creationId xmlns:p14="http://schemas.microsoft.com/office/powerpoint/2010/main" val="4091736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One day after arrival to her current residence in USA, she became ill with ocular pain, myalgia and mild fever , lasting for 5 days. </a:t>
            </a:r>
          </a:p>
          <a:p>
            <a:r>
              <a:rPr lang="en-US" sz="1200" dirty="0"/>
              <a:t>On 2nd day of fever, she developed a rash</a:t>
            </a:r>
          </a:p>
          <a:p>
            <a:r>
              <a:rPr lang="en-US" sz="1200" kern="1200" dirty="0">
                <a:solidFill>
                  <a:schemeClr val="tx1"/>
                </a:solidFill>
                <a:effectLst/>
                <a:latin typeface="Times" charset="0"/>
                <a:ea typeface="MS PGothic" pitchFamily="34" charset="-128"/>
                <a:cs typeface="+mn-cs"/>
              </a:rPr>
              <a:t>Initially, the maculopapular rash appeared in the neck and chest, from where it spread towards the face and central parts of the body. Ultimately, the rash spread centripetally to the extremities, including fingers and toes. The rash was not itchy, except when disappearing.</a:t>
            </a:r>
            <a:endParaRPr lang="en-US" sz="1200" b="0" i="0" u="sng" strike="noStrike" kern="1200" baseline="0" dirty="0">
              <a:solidFill>
                <a:schemeClr val="tx1"/>
              </a:solidFill>
              <a:latin typeface="Times" charset="0"/>
              <a:ea typeface="MS PGothic" pitchFamily="34" charset="-128"/>
              <a:cs typeface="+mn-cs"/>
            </a:endParaRPr>
          </a:p>
        </p:txBody>
      </p:sp>
    </p:spTree>
    <p:extLst>
      <p:ext uri="{BB962C8B-B14F-4D97-AF65-F5344CB8AC3E}">
        <p14:creationId xmlns:p14="http://schemas.microsoft.com/office/powerpoint/2010/main" val="3421434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sng" strike="noStrike" kern="1200" baseline="0" dirty="0">
              <a:solidFill>
                <a:schemeClr val="tx1"/>
              </a:solidFill>
              <a:latin typeface="Times" charset="0"/>
              <a:ea typeface="MS PGothic" pitchFamily="34" charset="-128"/>
              <a:cs typeface="+mn-cs"/>
            </a:endParaRPr>
          </a:p>
        </p:txBody>
      </p:sp>
    </p:spTree>
    <p:extLst>
      <p:ext uri="{BB962C8B-B14F-4D97-AF65-F5344CB8AC3E}">
        <p14:creationId xmlns:p14="http://schemas.microsoft.com/office/powerpoint/2010/main" val="23747925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charset="0"/>
                <a:ea typeface="MS PGothic" pitchFamily="34" charset="-128"/>
                <a:cs typeface="+mn-cs"/>
              </a:rPr>
              <a:t>At 16 weeks, the patient traveled back to her home (Finland) for the holidays. </a:t>
            </a:r>
          </a:p>
          <a:p>
            <a:r>
              <a:rPr lang="en-US" sz="1200" b="0" i="0" u="none" strike="noStrike" kern="1200" baseline="0" dirty="0">
                <a:solidFill>
                  <a:schemeClr val="tx1"/>
                </a:solidFill>
                <a:latin typeface="Times" charset="0"/>
                <a:ea typeface="MS PGothic" pitchFamily="34" charset="-128"/>
                <a:cs typeface="+mn-cs"/>
              </a:rPr>
              <a:t>It was around this time that reports of Zika and microcephaly began surfacing.</a:t>
            </a:r>
          </a:p>
          <a:p>
            <a:r>
              <a:rPr lang="en-US" sz="1200" b="0" i="0" u="none" strike="noStrike" kern="1200" baseline="0" dirty="0">
                <a:solidFill>
                  <a:schemeClr val="tx1"/>
                </a:solidFill>
                <a:latin typeface="Times" charset="0"/>
                <a:ea typeface="MS PGothic" pitchFamily="34" charset="-128"/>
                <a:cs typeface="+mn-cs"/>
              </a:rPr>
              <a:t>She sought out Zika testing at the University of Helsinki</a:t>
            </a:r>
          </a:p>
        </p:txBody>
      </p:sp>
    </p:spTree>
    <p:extLst>
      <p:ext uri="{BB962C8B-B14F-4D97-AF65-F5344CB8AC3E}">
        <p14:creationId xmlns:p14="http://schemas.microsoft.com/office/powerpoint/2010/main" val="32618464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charset="0"/>
                <a:ea typeface="MS PGothic" pitchFamily="34" charset="-128"/>
                <a:cs typeface="+mn-cs"/>
              </a:rPr>
              <a:t>When she returned to the US, Zika testing was sent to the CDC</a:t>
            </a:r>
          </a:p>
        </p:txBody>
      </p:sp>
    </p:spTree>
    <p:extLst>
      <p:ext uri="{BB962C8B-B14F-4D97-AF65-F5344CB8AC3E}">
        <p14:creationId xmlns:p14="http://schemas.microsoft.com/office/powerpoint/2010/main" val="573983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charset="0"/>
                <a:ea typeface="MS PGothic" pitchFamily="34" charset="-128"/>
                <a:cs typeface="+mn-cs"/>
              </a:rPr>
              <a:t>At the end of her 19</a:t>
            </a:r>
            <a:r>
              <a:rPr lang="en-US" sz="1200" b="0" i="0" u="none" strike="noStrike" kern="1200" baseline="30000" dirty="0">
                <a:solidFill>
                  <a:schemeClr val="tx1"/>
                </a:solidFill>
                <a:latin typeface="Times" charset="0"/>
                <a:ea typeface="MS PGothic" pitchFamily="34" charset="-128"/>
                <a:cs typeface="+mn-cs"/>
              </a:rPr>
              <a:t>th</a:t>
            </a:r>
            <a:r>
              <a:rPr lang="en-US" sz="1200" b="0" i="0" u="none" strike="noStrike" kern="1200" baseline="0" dirty="0">
                <a:solidFill>
                  <a:schemeClr val="tx1"/>
                </a:solidFill>
                <a:latin typeface="Times" charset="0"/>
                <a:ea typeface="MS PGothic" pitchFamily="34" charset="-128"/>
                <a:cs typeface="+mn-cs"/>
              </a:rPr>
              <a:t> week of gestation, the patient was informed of her positive Zika results from the CDC.</a:t>
            </a:r>
          </a:p>
          <a:p>
            <a:r>
              <a:rPr lang="en-US" sz="1200" b="0" i="0" u="none" strike="noStrike" kern="1200" baseline="0" dirty="0">
                <a:solidFill>
                  <a:schemeClr val="tx1"/>
                </a:solidFill>
                <a:latin typeface="Times" charset="0"/>
                <a:ea typeface="MS PGothic" pitchFamily="34" charset="-128"/>
                <a:cs typeface="+mn-cs"/>
              </a:rPr>
              <a:t>She was referred to our center.</a:t>
            </a:r>
          </a:p>
          <a:p>
            <a:r>
              <a:rPr lang="en-US" sz="1200" b="0" i="0" u="none" strike="noStrike" kern="1200" baseline="0" dirty="0">
                <a:solidFill>
                  <a:schemeClr val="tx1"/>
                </a:solidFill>
                <a:latin typeface="Times" charset="0"/>
                <a:ea typeface="MS PGothic" pitchFamily="34" charset="-128"/>
                <a:cs typeface="+mn-cs"/>
              </a:rPr>
              <a:t>Amniocentesis was performed and sent to the CDC. It later returned positive for ZIKA RNA.</a:t>
            </a:r>
          </a:p>
        </p:txBody>
      </p:sp>
    </p:spTree>
    <p:extLst>
      <p:ext uri="{BB962C8B-B14F-4D97-AF65-F5344CB8AC3E}">
        <p14:creationId xmlns:p14="http://schemas.microsoft.com/office/powerpoint/2010/main" val="3959140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sng" strike="noStrike" kern="1200" baseline="0" dirty="0">
              <a:solidFill>
                <a:schemeClr val="tx1"/>
              </a:solidFill>
              <a:latin typeface="Times" charset="0"/>
              <a:ea typeface="MS PGothic" pitchFamily="34" charset="-128"/>
              <a:cs typeface="+mn-cs"/>
            </a:endParaRPr>
          </a:p>
        </p:txBody>
      </p:sp>
    </p:spTree>
    <p:extLst>
      <p:ext uri="{BB962C8B-B14F-4D97-AF65-F5344CB8AC3E}">
        <p14:creationId xmlns:p14="http://schemas.microsoft.com/office/powerpoint/2010/main" val="4277441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what’s even more concerning is how</a:t>
            </a:r>
            <a:r>
              <a:rPr lang="en-US" baseline="0" dirty="0"/>
              <a:t> little we really know about Zika virus.</a:t>
            </a:r>
            <a:endParaRPr lang="en-US" dirty="0"/>
          </a:p>
        </p:txBody>
      </p:sp>
    </p:spTree>
    <p:extLst>
      <p:ext uri="{BB962C8B-B14F-4D97-AF65-F5344CB8AC3E}">
        <p14:creationId xmlns:p14="http://schemas.microsoft.com/office/powerpoint/2010/main" val="35685004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sng" strike="noStrike" kern="1200" baseline="0" dirty="0">
              <a:solidFill>
                <a:schemeClr val="tx1"/>
              </a:solidFill>
              <a:latin typeface="Times" charset="0"/>
              <a:ea typeface="MS PGothic"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The cerebral mantle appeared thin with increased extra-axial spaces.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Both frontal horns were enlarged with heterogeneous, predominantly echogenic material present in the frontal horn and body of the left lateral ventricle, concerning for intraventricular hemorrhage.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Dilation and upward displacement of the 3rd ventricle, dilation of the frontal horns of the lateral ventricles, concave medial borders of the lateral ventricles, and absence of the cavum septum pellucidi suggested agenesis of the corpus callosum.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No parenchymal calcifications were seen.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The remainder of the fetal anatomy was unremarkable. </a:t>
            </a:r>
          </a:p>
          <a:p>
            <a:endParaRPr lang="en-US" sz="1200" b="0" i="0" u="sng" strike="noStrike" kern="1200" baseline="0" dirty="0">
              <a:solidFill>
                <a:schemeClr val="tx1"/>
              </a:solidFill>
              <a:latin typeface="Times" charset="0"/>
              <a:ea typeface="MS PGothic" pitchFamily="34" charset="-128"/>
              <a:cs typeface="+mn-cs"/>
            </a:endParaRPr>
          </a:p>
        </p:txBody>
      </p:sp>
    </p:spTree>
    <p:extLst>
      <p:ext uri="{BB962C8B-B14F-4D97-AF65-F5344CB8AC3E}">
        <p14:creationId xmlns:p14="http://schemas.microsoft.com/office/powerpoint/2010/main" val="632850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Fetal</a:t>
            </a:r>
            <a:r>
              <a:rPr lang="en-US" sz="1200" kern="1200" baseline="0" dirty="0">
                <a:solidFill>
                  <a:schemeClr val="tx1"/>
                </a:solidFill>
                <a:effectLst/>
                <a:latin typeface="Times" charset="0"/>
                <a:ea typeface="MS PGothic" pitchFamily="34" charset="-128"/>
                <a:cs typeface="+mn-cs"/>
              </a:rPr>
              <a:t> </a:t>
            </a:r>
            <a:r>
              <a:rPr lang="en-US" sz="1200" kern="1200" dirty="0">
                <a:solidFill>
                  <a:schemeClr val="tx1"/>
                </a:solidFill>
                <a:effectLst/>
                <a:latin typeface="Times" charset="0"/>
                <a:ea typeface="MS PGothic" pitchFamily="34" charset="-128"/>
                <a:cs typeface="+mn-cs"/>
              </a:rPr>
              <a:t>MRI performed the following day and confirmed</a:t>
            </a:r>
            <a:r>
              <a:rPr lang="en-US" sz="1200" kern="1200" baseline="0" dirty="0">
                <a:solidFill>
                  <a:schemeClr val="tx1"/>
                </a:solidFill>
                <a:effectLst/>
                <a:latin typeface="Times" charset="0"/>
                <a:ea typeface="MS PGothic" pitchFamily="34" charset="-128"/>
                <a:cs typeface="+mn-cs"/>
              </a:rPr>
              <a:t> the ultrasound findings.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Times" charset="0"/>
                <a:ea typeface="MS PGothic" pitchFamily="34" charset="-128"/>
                <a:cs typeface="+mn-cs"/>
              </a:rPr>
              <a:t>In addition:</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Times" charset="0"/>
                <a:ea typeface="MS PGothic" pitchFamily="34" charset="-128"/>
                <a:cs typeface="+mn-cs"/>
              </a:rPr>
              <a:t>Diffuse atrophy of the cerebral cortical mantle most severe in the frontal and parietal lobes, with anterior temporal and occipital lobes least affected</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Times" charset="0"/>
                <a:ea typeface="MS PGothic" pitchFamily="34" charset="-128"/>
                <a:cs typeface="+mn-cs"/>
              </a:rPr>
              <a:t>Where the  cortical</a:t>
            </a:r>
            <a:r>
              <a:rPr lang="en-US" sz="1200" kern="1200" baseline="0" dirty="0">
                <a:solidFill>
                  <a:schemeClr val="tx1"/>
                </a:solidFill>
                <a:effectLst/>
                <a:latin typeface="Times" charset="0"/>
                <a:ea typeface="MS PGothic" pitchFamily="34" charset="-128"/>
                <a:cs typeface="+mn-cs"/>
              </a:rPr>
              <a:t> mantle was abnormal, all 3 layers normally identifiable by MRI at this gestational age (cortical plate, subplate, and combined ventricular/subventricular zones) were atrophic </a:t>
            </a:r>
            <a:endParaRPr lang="en-US" sz="1200" kern="1200" dirty="0">
              <a:solidFill>
                <a:schemeClr val="tx1"/>
              </a:solidFill>
              <a:effectLst/>
              <a:latin typeface="Times" charset="0"/>
              <a:ea typeface="MS PGothic" pitchFamily="34" charset="-128"/>
              <a:cs typeface="+mn-cs"/>
            </a:endParaRPr>
          </a:p>
        </p:txBody>
      </p:sp>
    </p:spTree>
    <p:extLst>
      <p:ext uri="{BB962C8B-B14F-4D97-AF65-F5344CB8AC3E}">
        <p14:creationId xmlns:p14="http://schemas.microsoft.com/office/powerpoint/2010/main" val="22325222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The corpus</a:t>
            </a:r>
            <a:r>
              <a:rPr lang="en-US" sz="1200" kern="1200" baseline="0" dirty="0">
                <a:solidFill>
                  <a:schemeClr val="tx1"/>
                </a:solidFill>
                <a:effectLst/>
                <a:latin typeface="Times" charset="0"/>
                <a:ea typeface="MS PGothic" pitchFamily="34" charset="-128"/>
                <a:cs typeface="+mn-cs"/>
              </a:rPr>
              <a:t> callosum</a:t>
            </a:r>
            <a:r>
              <a:rPr lang="en-US" sz="1200" kern="1200" dirty="0">
                <a:solidFill>
                  <a:schemeClr val="tx1"/>
                </a:solidFill>
                <a:effectLst/>
                <a:latin typeface="Times" charset="0"/>
                <a:ea typeface="MS PGothic" pitchFamily="34" charset="-128"/>
                <a:cs typeface="+mn-cs"/>
              </a:rPr>
              <a:t> was significantly</a:t>
            </a:r>
            <a:r>
              <a:rPr lang="en-US" sz="1200" kern="1200" baseline="0" dirty="0">
                <a:solidFill>
                  <a:schemeClr val="tx1"/>
                </a:solidFill>
                <a:effectLst/>
                <a:latin typeface="Times" charset="0"/>
                <a:ea typeface="MS PGothic" pitchFamily="34" charset="-128"/>
                <a:cs typeface="+mn-cs"/>
              </a:rPr>
              <a:t> shorter than expected for gestational age, consistent with hypoplasia or atrophy.</a:t>
            </a:r>
            <a:endParaRPr lang="en-US" sz="1200" kern="1200" dirty="0">
              <a:solidFill>
                <a:schemeClr val="tx1"/>
              </a:solidFill>
              <a:effectLst/>
              <a:latin typeface="Times" charset="0"/>
              <a:ea typeface="MS PGothic"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The lateral ventricles were mildly enlarged As was the third ventricle (transverse diameter measured 2.5 mm with average measurement at gestational age 1.75 mm, expected range: 1.1 to 2.3 mm).</a:t>
            </a:r>
            <a:r>
              <a:rPr lang="en-US" sz="1200" kern="1200" baseline="30000" dirty="0">
                <a:solidFill>
                  <a:schemeClr val="tx1"/>
                </a:solidFill>
                <a:effectLst/>
                <a:latin typeface="Times" charset="0"/>
                <a:ea typeface="MS PGothic" pitchFamily="34" charset="-128"/>
                <a:cs typeface="+mn-cs"/>
              </a:rPr>
              <a:t>18</a:t>
            </a:r>
            <a:r>
              <a:rPr lang="en-US" sz="1200" kern="1200" dirty="0">
                <a:solidFill>
                  <a:schemeClr val="tx1"/>
                </a:solidFill>
                <a:effectLst/>
                <a:latin typeface="Times" charset="0"/>
                <a:ea typeface="MS PGothic" pitchFamily="34" charset="-128"/>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The fourth ventricle was normal.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The volume of the choroid plexus was unusually prominent, without evidence of hemorrhage.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No focal destructive lesions were identified within the cerebral cortex or white matter.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The cerebellum was unremarkable in appearance and size. </a:t>
            </a:r>
          </a:p>
          <a:p>
            <a:endParaRPr lang="en-US" sz="1200" b="0" i="0" u="sng" strike="noStrike" kern="1200" baseline="0" dirty="0">
              <a:solidFill>
                <a:schemeClr val="tx1"/>
              </a:solidFill>
              <a:latin typeface="Times" charset="0"/>
              <a:ea typeface="MS PGothic" pitchFamily="34" charset="-128"/>
              <a:cs typeface="+mn-cs"/>
            </a:endParaRPr>
          </a:p>
        </p:txBody>
      </p:sp>
    </p:spTree>
    <p:extLst>
      <p:ext uri="{BB962C8B-B14F-4D97-AF65-F5344CB8AC3E}">
        <p14:creationId xmlns:p14="http://schemas.microsoft.com/office/powerpoint/2010/main" val="28850521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Given the grave prognosis, the patient elected to terminate the pregnancy at 21 weeks gestational age. </a:t>
            </a:r>
          </a:p>
        </p:txBody>
      </p:sp>
    </p:spTree>
    <p:extLst>
      <p:ext uri="{BB962C8B-B14F-4D97-AF65-F5344CB8AC3E}">
        <p14:creationId xmlns:p14="http://schemas.microsoft.com/office/powerpoint/2010/main" val="31990792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sng" strike="noStrike" kern="1200" baseline="0" dirty="0">
              <a:solidFill>
                <a:schemeClr val="tx1"/>
              </a:solidFill>
              <a:latin typeface="Times" charset="0"/>
              <a:ea typeface="MS PGothic"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A postmortem examination was performed with materials collected for additional virologic study.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Placenta:</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 occasional pigmented macrophages in the decidua</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Times" charset="0"/>
                <a:ea typeface="MS PGothic" pitchFamily="34" charset="-128"/>
                <a:cs typeface="+mn-cs"/>
              </a:rPr>
              <a:t>focal calcifications along the decidual:chorionic junction.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Times" charset="0"/>
                <a:ea typeface="MS PGothic" pitchFamily="34" charset="-128"/>
                <a:cs typeface="+mn-cs"/>
              </a:rPr>
              <a:t>Many villi were edematous, but overall villous development was appropriate for gestational age.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Times" charset="0"/>
                <a:ea typeface="MS PGothic" pitchFamily="34" charset="-128"/>
                <a:cs typeface="+mn-cs"/>
              </a:rPr>
              <a:t>Consistent with the low grade pattern of chronic villitis consisting of prominent Hofbaur cells there were scattered avascular villi with prominent perivillous fibrin and intravillous hemosiderin. Small villous calcifications (linear subtrophoblastic calcium) were present. Occasional villous vessels had endoluminal apoptotic debris.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Times" charset="0"/>
                <a:ea typeface="MS PGothic" pitchFamily="34" charset="-128"/>
                <a:cs typeface="+mn-cs"/>
              </a:rPr>
              <a:t>Features of fetal thrombotic vasculopathy, viral cytopathic changes and chorioamnionitis were not observed.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charset="0"/>
              <a:ea typeface="MS PGothic" pitchFamily="34" charset="-128"/>
              <a:cs typeface="+mn-cs"/>
            </a:endParaRPr>
          </a:p>
          <a:p>
            <a:pPr lvl="1">
              <a:buFont typeface="Arial" panose="020B0604020202020204" pitchFamily="34" charset="0"/>
              <a:buNone/>
            </a:pPr>
            <a:r>
              <a:rPr lang="en-US" sz="1200" b="0" i="0" u="sng" strike="noStrike" kern="1200" baseline="0" dirty="0">
                <a:solidFill>
                  <a:schemeClr val="tx1"/>
                </a:solidFill>
                <a:latin typeface="Times" charset="0"/>
                <a:ea typeface="MS PGothic" pitchFamily="34" charset="-128"/>
                <a:cs typeface="+mn-cs"/>
              </a:rPr>
              <a:t>Classic histologic features</a:t>
            </a:r>
            <a:endParaRPr lang="en-US" sz="2000" dirty="0"/>
          </a:p>
          <a:p>
            <a:pPr lvl="1">
              <a:buFont typeface="Arial" panose="020B0604020202020204" pitchFamily="34" charset="0"/>
              <a:buChar char="•"/>
            </a:pPr>
            <a:r>
              <a:rPr lang="en-US" sz="2000" dirty="0"/>
              <a:t>Perivascular inflammatory infiltrates</a:t>
            </a:r>
          </a:p>
          <a:p>
            <a:pPr lvl="1">
              <a:buFont typeface="Arial" panose="020B0604020202020204" pitchFamily="34" charset="0"/>
              <a:buChar char="•"/>
            </a:pPr>
            <a:r>
              <a:rPr lang="en-US" sz="2000" dirty="0"/>
              <a:t>Viral inclusions</a:t>
            </a:r>
          </a:p>
          <a:p>
            <a:pPr lvl="1">
              <a:buFont typeface="Arial" panose="020B0604020202020204" pitchFamily="34" charset="0"/>
              <a:buChar char="•"/>
            </a:pPr>
            <a:r>
              <a:rPr lang="en-US" sz="2000" dirty="0"/>
              <a:t>Ventriculitis</a:t>
            </a:r>
          </a:p>
          <a:p>
            <a:endParaRPr lang="en-US" sz="1200" b="0" i="0" u="sng" strike="noStrike" kern="1200" baseline="0" dirty="0">
              <a:solidFill>
                <a:schemeClr val="tx1"/>
              </a:solidFill>
              <a:latin typeface="Times" charset="0"/>
              <a:ea typeface="MS PGothic" pitchFamily="34" charset="-128"/>
              <a:cs typeface="+mn-cs"/>
            </a:endParaRPr>
          </a:p>
        </p:txBody>
      </p:sp>
    </p:spTree>
    <p:extLst>
      <p:ext uri="{BB962C8B-B14F-4D97-AF65-F5344CB8AC3E}">
        <p14:creationId xmlns:p14="http://schemas.microsoft.com/office/powerpoint/2010/main" val="11197981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Times" charset="0"/>
                <a:ea typeface="MS PGothic" pitchFamily="34" charset="-128"/>
                <a:cs typeface="+mn-cs"/>
              </a:rPr>
              <a:t>Microscopic analysis</a:t>
            </a:r>
          </a:p>
          <a:p>
            <a:r>
              <a:rPr lang="en-US" sz="1200" b="0" i="0" u="none" strike="noStrike" kern="1200" baseline="0" dirty="0">
                <a:solidFill>
                  <a:schemeClr val="tx1"/>
                </a:solidFill>
                <a:latin typeface="Times" charset="0"/>
                <a:ea typeface="MS PGothic" pitchFamily="34" charset="-128"/>
                <a:cs typeface="+mn-cs"/>
              </a:rPr>
              <a:t>Unaffected occipital cortex is thicker than parietal cortex (bars)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charset="0"/>
              </a:rPr>
              <a:t>Focal early mineralization seen in association with apoptotic neurons</a:t>
            </a:r>
          </a:p>
          <a:p>
            <a:endParaRPr lang="en-US" sz="1200" b="0" i="0" u="none" strike="noStrike" kern="1200" baseline="0" dirty="0">
              <a:solidFill>
                <a:schemeClr val="tx1"/>
              </a:solidFill>
              <a:latin typeface="Times" charset="0"/>
              <a:ea typeface="MS PGothic" pitchFamily="34" charset="-128"/>
              <a:cs typeface="+mn-cs"/>
            </a:endParaRPr>
          </a:p>
        </p:txBody>
      </p:sp>
    </p:spTree>
    <p:extLst>
      <p:ext uri="{BB962C8B-B14F-4D97-AF65-F5344CB8AC3E}">
        <p14:creationId xmlns:p14="http://schemas.microsoft.com/office/powerpoint/2010/main" val="15705920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charset="0"/>
                <a:ea typeface="MS PGothic" pitchFamily="34" charset="-128"/>
                <a:cs typeface="+mn-cs"/>
              </a:rPr>
              <a:t>In contrast, the well-differentiated neurons of the basal ganglia and limbic regions as well as cells in the germinal matrix appeared unaffected </a:t>
            </a:r>
            <a:endParaRPr lang="en-US" sz="1200" b="0" i="0" u="none" strike="noStrike" kern="1200" baseline="0" dirty="0">
              <a:solidFill>
                <a:schemeClr val="tx1"/>
              </a:solidFill>
              <a:latin typeface="Times" charset="0"/>
              <a:ea typeface="MS PGothic" pitchFamily="34" charset="-128"/>
              <a:cs typeface="+mn-cs"/>
            </a:endParaRPr>
          </a:p>
        </p:txBody>
      </p:sp>
    </p:spTree>
    <p:extLst>
      <p:ext uri="{BB962C8B-B14F-4D97-AF65-F5344CB8AC3E}">
        <p14:creationId xmlns:p14="http://schemas.microsoft.com/office/powerpoint/2010/main" val="19035214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charset="0"/>
                <a:ea typeface="MS PGothic" pitchFamily="34" charset="-128"/>
                <a:cs typeface="+mn-cs"/>
              </a:rPr>
              <a:t>In addition to the cortical neuronal abnormalities, the subventricular zone and white matter showed severe volume loss with extensive axonal rarefaction and macrophage infiltrates highlighted by CD68 immunohistochemistry </a:t>
            </a:r>
          </a:p>
          <a:p>
            <a:r>
              <a:rPr lang="en-US" sz="1200" kern="1200" dirty="0">
                <a:solidFill>
                  <a:schemeClr val="tx1"/>
                </a:solidFill>
                <a:effectLst/>
                <a:latin typeface="Times" charset="0"/>
                <a:ea typeface="MS PGothic" pitchFamily="34" charset="-128"/>
                <a:cs typeface="+mn-cs"/>
              </a:rPr>
              <a:t>This pattern correlates with the atrophy of the subplate seen on prenatal imaging.</a:t>
            </a:r>
          </a:p>
          <a:p>
            <a:endParaRPr lang="en-US" sz="1200" b="0" i="0" u="none" strike="noStrike" kern="1200" baseline="0" dirty="0">
              <a:solidFill>
                <a:schemeClr val="tx1"/>
              </a:solidFill>
              <a:latin typeface="Times" charset="0"/>
              <a:ea typeface="MS PGothic" pitchFamily="34" charset="-128"/>
              <a:cs typeface="+mn-cs"/>
            </a:endParaRPr>
          </a:p>
          <a:p>
            <a:endParaRPr lang="en-US" sz="1200" b="0" i="0" u="none" strike="noStrike" kern="1200" baseline="0" dirty="0">
              <a:solidFill>
                <a:schemeClr val="tx1"/>
              </a:solidFill>
              <a:latin typeface="Times" charset="0"/>
              <a:ea typeface="MS PGothic" pitchFamily="34" charset="-128"/>
              <a:cs typeface="+mn-cs"/>
            </a:endParaRPr>
          </a:p>
          <a:p>
            <a:endParaRPr lang="en-US" sz="1200" b="0" i="0" u="sng" strike="noStrike" kern="1200" baseline="0" dirty="0">
              <a:solidFill>
                <a:schemeClr val="tx1"/>
              </a:solidFill>
              <a:latin typeface="Times" charset="0"/>
              <a:ea typeface="MS PGothic" pitchFamily="34" charset="-128"/>
              <a:cs typeface="+mn-cs"/>
            </a:endParaRPr>
          </a:p>
        </p:txBody>
      </p:sp>
    </p:spTree>
    <p:extLst>
      <p:ext uri="{BB962C8B-B14F-4D97-AF65-F5344CB8AC3E}">
        <p14:creationId xmlns:p14="http://schemas.microsoft.com/office/powerpoint/2010/main" val="2512440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sng" strike="noStrike" kern="1200" baseline="0" dirty="0">
              <a:solidFill>
                <a:schemeClr val="tx1"/>
              </a:solidFill>
              <a:latin typeface="Times" charset="0"/>
              <a:ea typeface="MS PGothic" pitchFamily="34" charset="-128"/>
              <a:cs typeface="+mn-cs"/>
            </a:endParaRPr>
          </a:p>
        </p:txBody>
      </p:sp>
    </p:spTree>
    <p:extLst>
      <p:ext uri="{BB962C8B-B14F-4D97-AF65-F5344CB8AC3E}">
        <p14:creationId xmlns:p14="http://schemas.microsoft.com/office/powerpoint/2010/main" val="38434458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sng" strike="noStrike" kern="1200" baseline="0" dirty="0">
              <a:solidFill>
                <a:schemeClr val="tx1"/>
              </a:solidFill>
              <a:latin typeface="Times" charset="0"/>
              <a:ea typeface="MS PGothic"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To demonstrate the presence of infectious pathogen (ZIKV) in the fetal samples, human neuroblastoma cells (SK-N-SH), Vero E6 cells (monkey kidney epithelial cells</a:t>
            </a:r>
            <a:r>
              <a:rPr lang="en-US" sz="1200" kern="1200" baseline="0" dirty="0">
                <a:solidFill>
                  <a:schemeClr val="tx1"/>
                </a:solidFill>
                <a:effectLst/>
                <a:latin typeface="Times" charset="0"/>
                <a:ea typeface="MS PGothic" pitchFamily="34" charset="-128"/>
                <a:cs typeface="+mn-cs"/>
              </a:rPr>
              <a:t> </a:t>
            </a:r>
            <a:r>
              <a:rPr lang="en-US" sz="1200" kern="1200" dirty="0">
                <a:solidFill>
                  <a:schemeClr val="tx1"/>
                </a:solidFill>
                <a:effectLst/>
                <a:latin typeface="Times" charset="0"/>
                <a:ea typeface="MS PGothic" pitchFamily="34" charset="-128"/>
                <a:cs typeface="+mn-cs"/>
              </a:rPr>
              <a:t>commonly used for arbovirus isolation) and C6/36 mosquito cells were inoculated with the fetal tissue samples.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ZIKV replication was detected by ZIKV RT-qPCR in fetal brain-inoculated SK-N-SH and Vero E6 cells, but not in C6/36 mosquito cells.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The ZIKV RNA quantities increased rapidly in human neuroblastoma (SK-N-SH) cells after the first day of inoculation, whereas in Vero E6 cells, viral RNA loads started to increase after day 4 post inoculation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Viral replication was not detected in cells inoculated with spleen, fetal membranes, umbilical cord or placenta samples.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The tissue-inoculated SK-N-SH and Vero E6 cells were further demonstrated to express ZIKV antigens by reactivity with sera of ZIKV-infected human sera in immunofluorescence staining and to produce particles resembling flaviviruses by electron microscopy</a:t>
            </a:r>
          </a:p>
          <a:p>
            <a:endParaRPr lang="en-US" sz="1200" b="0" i="0" u="sng" strike="noStrike" kern="1200" baseline="0" dirty="0">
              <a:solidFill>
                <a:schemeClr val="tx1"/>
              </a:solidFill>
              <a:latin typeface="Times" charset="0"/>
              <a:ea typeface="MS PGothic" pitchFamily="34" charset="-128"/>
              <a:cs typeface="+mn-cs"/>
            </a:endParaRPr>
          </a:p>
        </p:txBody>
      </p:sp>
    </p:spTree>
    <p:extLst>
      <p:ext uri="{BB962C8B-B14F-4D97-AF65-F5344CB8AC3E}">
        <p14:creationId xmlns:p14="http://schemas.microsoft.com/office/powerpoint/2010/main" val="307437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we know about Zika</a:t>
            </a:r>
            <a:r>
              <a:rPr lang="en-US" baseline="0" dirty="0"/>
              <a:t> virus?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Most reported sexual transmissions have been from persons with symptomatic Zika virus infections, including from men to female sex partners (10-12), from a man to his male sex partner (13), and from a woman to her male sex partner (14). Two new reports describe one presumed and one more definitive case of sexual transmission from a man with asymptomatic Zika virus infection to his female sex partner (15, 16). Sexual transmission of Zika virus has been associated with condomless anal sex and vaginal sex and possibly also with fellatio (17). Among reported cases of sexually transmitted Zika virus infection, the longest reported period between symptom onset and sexual contact that might have transmitted Zika virus was 32–41 days (18). </a:t>
            </a:r>
          </a:p>
          <a:p>
            <a:endParaRPr lang="en-US" dirty="0"/>
          </a:p>
        </p:txBody>
      </p:sp>
    </p:spTree>
    <p:extLst>
      <p:ext uri="{BB962C8B-B14F-4D97-AF65-F5344CB8AC3E}">
        <p14:creationId xmlns:p14="http://schemas.microsoft.com/office/powerpoint/2010/main" val="14405854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Complete ZIKV genome was sequenced from SK-N-SH cell supernatant collected 5 days after inoculation with fetal brain sample.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Phylogenetic analysis indicated that this virus strain (designated ZIKV_FB-GWUH-2016; KU870645) was a member of the Asian genotype and closely related to two ZIKV sequences from Guatemalan patients presenting mild illness (Fig)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FB-GWUH-2016 strain had 23-51 nucleotide (nt) and 8-14 amino acid (aa) differences (99.6-99.8% similarities) to the ZIKV strains detected previously in the Americas.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The positions of aa differences in ZIKV polyprotein are shown in Figure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Out of the 8 aa differences between FB-GWUH-2016 and the Guatemalan strains, 5 were specific for the FB-GWUH-2016 strain (i.e. have not been detected in other ZIKV strains sequenced so far).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One aa substitution was a reversion towards the African ZIKV-genotype. Three amino acid substitutions were common for FB-GWUH-2016 and the Guatemalan strains, but distinct from all other ZIKV strains.</a:t>
            </a:r>
          </a:p>
          <a:p>
            <a:endParaRPr lang="en-US" sz="1200" b="0" i="0" u="sng" strike="noStrike" kern="1200" baseline="0" dirty="0">
              <a:solidFill>
                <a:schemeClr val="tx1"/>
              </a:solidFill>
              <a:latin typeface="Times" charset="0"/>
              <a:ea typeface="MS PGothic" pitchFamily="34" charset="-128"/>
              <a:cs typeface="+mn-cs"/>
            </a:endParaRPr>
          </a:p>
          <a:p>
            <a:endParaRPr lang="en-US" sz="1200" b="0" i="0" u="sng" strike="noStrike" kern="1200" baseline="0" dirty="0">
              <a:solidFill>
                <a:schemeClr val="tx1"/>
              </a:solidFill>
              <a:latin typeface="Times" charset="0"/>
              <a:ea typeface="MS PGothic" pitchFamily="34" charset="-128"/>
              <a:cs typeface="+mn-cs"/>
            </a:endParaRPr>
          </a:p>
        </p:txBody>
      </p:sp>
    </p:spTree>
    <p:extLst>
      <p:ext uri="{BB962C8B-B14F-4D97-AF65-F5344CB8AC3E}">
        <p14:creationId xmlns:p14="http://schemas.microsoft.com/office/powerpoint/2010/main" val="12945265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Significance</a:t>
            </a:r>
            <a:r>
              <a:rPr lang="en-US" sz="1200" kern="1200" baseline="0" dirty="0">
                <a:solidFill>
                  <a:schemeClr val="tx1"/>
                </a:solidFill>
                <a:effectLst/>
                <a:latin typeface="Times" charset="0"/>
                <a:ea typeface="MS PGothic" pitchFamily="34" charset="-128"/>
                <a:cs typeface="+mn-cs"/>
              </a:rPr>
              <a:t> of our study:</a:t>
            </a:r>
            <a:endParaRPr lang="en-US" sz="1200" kern="1200" dirty="0">
              <a:solidFill>
                <a:schemeClr val="tx1"/>
              </a:solidFill>
              <a:effectLst/>
              <a:latin typeface="Times" charset="0"/>
              <a:ea typeface="MS PGothic"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 Microcephaly</a:t>
            </a:r>
            <a:r>
              <a:rPr lang="en-US" sz="1200" kern="1200" baseline="0" dirty="0">
                <a:solidFill>
                  <a:schemeClr val="tx1"/>
                </a:solidFill>
                <a:effectLst/>
                <a:latin typeface="Times" charset="0"/>
                <a:ea typeface="MS PGothic" pitchFamily="34" charset="-128"/>
                <a:cs typeface="+mn-cs"/>
              </a:rPr>
              <a:t> and intracranial calcifications are late findings</a:t>
            </a:r>
            <a:endParaRPr lang="en-US" sz="1200" kern="1200" dirty="0">
              <a:solidFill>
                <a:schemeClr val="tx1"/>
              </a:solidFill>
              <a:effectLst/>
              <a:latin typeface="Times" charset="0"/>
              <a:ea typeface="MS PGothic" pitchFamily="34" charset="-128"/>
              <a:cs typeface="+mn-cs"/>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Times" charset="0"/>
                <a:ea typeface="MS PGothic" pitchFamily="34" charset="-128"/>
                <a:cs typeface="+mn-cs"/>
              </a:rPr>
              <a:t>Since the fetus and placenta harbored high viral loads, we believe it likely that the persistent ZIKV viremia/RNAemia in the mother is a consequence of virus replication in the fetus or placenta.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Times" charset="0"/>
                <a:ea typeface="MS PGothic" pitchFamily="34" charset="-128"/>
                <a:cs typeface="+mn-cs"/>
              </a:rPr>
              <a:t>Therefore, in addition to ZIKV diagnostics already in place, highly sensitive RT-qPCR methods can potentially serve as a diagnostic modality for ongoing placental and/or fetal infections in pregnant women.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Times" charset="0"/>
                <a:ea typeface="MS PGothic" pitchFamily="34" charset="-128"/>
                <a:cs typeface="+mn-cs"/>
              </a:rPr>
              <a:t>Notably, in this patient, the ZIKV RNA levels were higher in the maternal serum than in the amniotic fluid. The dynamics of ZIKV RNA in sera of infected pregnant women are obviously not well understood, and will need to be assessed in larger studies. </a:t>
            </a:r>
          </a:p>
          <a:p>
            <a:r>
              <a:rPr lang="en-US" sz="1200" kern="1200" dirty="0">
                <a:solidFill>
                  <a:schemeClr val="tx1"/>
                </a:solidFill>
                <a:effectLst/>
                <a:latin typeface="Times" charset="0"/>
                <a:ea typeface="MS PGothic" pitchFamily="34" charset="-128"/>
                <a:cs typeface="+mn-cs"/>
              </a:rPr>
              <a:t>This paper is an early foray into the histopathological findings associated with ZIKV in the midgestational fetal brain. </a:t>
            </a:r>
          </a:p>
          <a:p>
            <a:r>
              <a:rPr lang="en-US" sz="1200" kern="1200" dirty="0">
                <a:solidFill>
                  <a:schemeClr val="tx1"/>
                </a:solidFill>
                <a:effectLst/>
                <a:latin typeface="Times" charset="0"/>
                <a:ea typeface="MS PGothic" pitchFamily="34" charset="-128"/>
                <a:cs typeface="+mn-cs"/>
              </a:rPr>
              <a:t>The overwhelming findings were of loss of intermediately differentiated post-migratory neurons through an apoptotic mechanism. </a:t>
            </a:r>
          </a:p>
          <a:p>
            <a:r>
              <a:rPr lang="en-US" sz="1200" kern="1200" dirty="0">
                <a:solidFill>
                  <a:schemeClr val="tx1"/>
                </a:solidFill>
                <a:effectLst/>
                <a:latin typeface="Times" charset="0"/>
                <a:ea typeface="MS PGothic" pitchFamily="34" charset="-128"/>
                <a:cs typeface="+mn-cs"/>
              </a:rPr>
              <a:t>There appeared to be preservation of more differentiated neurons in basal ganglia, limbic region and dorsal spinal cord. The germinal matrix cells also appeared spared. Of note, the germinal matrix consists predominantly of glioblasts at mid-gestation with the majority of the neuroblasts having already migrated out of the zone. </a:t>
            </a:r>
          </a:p>
          <a:p>
            <a:r>
              <a:rPr lang="en-US" sz="1200" kern="1200" dirty="0">
                <a:solidFill>
                  <a:schemeClr val="tx1"/>
                </a:solidFill>
                <a:effectLst/>
                <a:latin typeface="Times" charset="0"/>
                <a:ea typeface="MS PGothic" pitchFamily="34" charset="-128"/>
                <a:cs typeface="+mn-cs"/>
              </a:rPr>
              <a:t>While we were unable to evaluate neuronal precursor subtypes other than calretinin-expressing interneuron lineage cells, selective neuronal vulnerability to ZIKV injury would be an intriguing concept that requires further investigation.</a:t>
            </a:r>
          </a:p>
          <a:p>
            <a:r>
              <a:rPr lang="en-US" sz="1200" kern="1200" dirty="0">
                <a:solidFill>
                  <a:schemeClr val="tx1"/>
                </a:solidFill>
                <a:effectLst/>
                <a:latin typeface="Times" charset="0"/>
                <a:ea typeface="MS PGothic" pitchFamily="34" charset="-128"/>
                <a:cs typeface="+mn-cs"/>
              </a:rPr>
              <a:t>Our report is the first study to demonstrate successful isolation of infectious ZIKV from human fetal tissues. Obtaining a ZIKV isolate directly from fetal brain, with demonstration of the mother's acute infection and persisting ZIKV RNA positivity in serum, fulfills the second Koch's postulate on pathogen isolation from diseased organ and provides further evidence of causal relationship between congenital ZIKV infection and fetal brain damage. While several fetal organs showed presence of ZIKV RNA, and high viral loads were found in the placenta, ZIKV could only be isolated from brain tissue that had the highest ZIKV RNA load among all organs. The virus isolation was successful with the VeroE6 cells that are commonly used for arbovirus isolation; however, the virus grew more readily in a human neuroblastoma cell line (SK-N-SH). This suggests a predilection of the ZIKV strain for human neural lineage cells, and potentially for cells that are less differentiated. Interestingly, a recent study utilizing a sophisticated human stem cell culture system demonstrated a high ZIKV infection rate in cortical neural progenitor cells, but not in embryonic or pluripotent stem cells.</a:t>
            </a:r>
            <a:r>
              <a:rPr lang="en-US" sz="1200" kern="1200" baseline="30000" dirty="0">
                <a:solidFill>
                  <a:schemeClr val="tx1"/>
                </a:solidFill>
                <a:effectLst/>
                <a:latin typeface="Times" charset="0"/>
                <a:ea typeface="MS PGothic" pitchFamily="34" charset="-128"/>
                <a:cs typeface="+mn-cs"/>
              </a:rPr>
              <a:t>30</a:t>
            </a:r>
            <a:r>
              <a:rPr lang="en-US" sz="1200" kern="1200" dirty="0">
                <a:solidFill>
                  <a:schemeClr val="tx1"/>
                </a:solidFill>
                <a:effectLst/>
                <a:latin typeface="Times" charset="0"/>
                <a:ea typeface="MS PGothic" pitchFamily="34" charset="-128"/>
                <a:cs typeface="+mn-cs"/>
              </a:rPr>
              <a:t> The findings are consistent with our observation in human fetal brain and neuroblastoma cell line that less differentiated neuronal lineage cells may be most susceptible to ZIKV infection. The phylogenetic analysis of the full ZIKV genome showed that the strain isolated (FB-GWUH-2016) in this case is closely related to Guatemalan ZIKV strains. This is consistent with the anamnestic knowledge on the likely geographical origin of the infection. The high frequency of non-synonymous vs. synonymous substitutions in FB-GWUH-2016 genome (as compared to Guatemalan strains from patients with mild illness) (Supplementary Figure S4) raises an intriguing question whether the virus has evolved genetically to adapt for efficient replication in brain tissue. The 8 amino acid substitutions seen between FB-GWUH-2016 and Guatemalan ZIKV strains are potential viral determinants for ZIKV adaptation to fetal brain (or the neuroblastoma cell line). Of note, none of the amino acid changes were identical to previously reported alterations in ZIKV genome sequenced from formalin-fixed fetal brain tissue.</a:t>
            </a:r>
            <a:r>
              <a:rPr lang="en-US" sz="1200" kern="1200" baseline="30000" dirty="0">
                <a:solidFill>
                  <a:schemeClr val="tx1"/>
                </a:solidFill>
                <a:effectLst/>
                <a:latin typeface="Times" charset="0"/>
                <a:ea typeface="MS PGothic" pitchFamily="34" charset="-128"/>
                <a:cs typeface="+mn-cs"/>
              </a:rPr>
              <a:t>10</a:t>
            </a:r>
            <a:r>
              <a:rPr lang="en-US" sz="1200" kern="1200" dirty="0">
                <a:solidFill>
                  <a:schemeClr val="tx1"/>
                </a:solidFill>
                <a:effectLst/>
                <a:latin typeface="Times" charset="0"/>
                <a:ea typeface="MS PGothic" pitchFamily="34" charset="-128"/>
                <a:cs typeface="+mn-cs"/>
              </a:rPr>
              <a:t> </a:t>
            </a:r>
          </a:p>
          <a:p>
            <a:endParaRPr lang="en-US" dirty="0"/>
          </a:p>
        </p:txBody>
      </p:sp>
    </p:spTree>
    <p:extLst>
      <p:ext uri="{BB962C8B-B14F-4D97-AF65-F5344CB8AC3E}">
        <p14:creationId xmlns:p14="http://schemas.microsoft.com/office/powerpoint/2010/main" val="23653114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S PGothic" pitchFamily="34" charset="-128"/>
                <a:cs typeface="+mn-cs"/>
              </a:rPr>
              <a:t>Significance</a:t>
            </a:r>
            <a:r>
              <a:rPr lang="en-US" sz="1200" kern="1200" baseline="0" dirty="0">
                <a:solidFill>
                  <a:schemeClr val="tx1"/>
                </a:solidFill>
                <a:effectLst/>
                <a:latin typeface="Times" charset="0"/>
                <a:ea typeface="MS PGothic" pitchFamily="34" charset="-128"/>
                <a:cs typeface="+mn-cs"/>
              </a:rPr>
              <a:t> of our study:</a:t>
            </a:r>
            <a:endParaRPr lang="en-US" sz="1200" kern="1200" dirty="0">
              <a:solidFill>
                <a:schemeClr val="tx1"/>
              </a:solidFill>
              <a:effectLst/>
              <a:latin typeface="Times" charset="0"/>
              <a:ea typeface="MS PGothic" pitchFamily="34" charset="-128"/>
              <a:cs typeface="+mn-cs"/>
            </a:endParaRPr>
          </a:p>
          <a:p>
            <a:r>
              <a:rPr lang="en-US" sz="1200" kern="1200" dirty="0">
                <a:solidFill>
                  <a:schemeClr val="tx1"/>
                </a:solidFill>
                <a:effectLst/>
                <a:latin typeface="Times" charset="0"/>
                <a:ea typeface="MS PGothic" pitchFamily="34" charset="-128"/>
                <a:cs typeface="+mn-cs"/>
              </a:rPr>
              <a:t>While we were unable to evaluate neuronal precursor subtypes other than calretinin-expressing interneuron lineage cells, selective neuronal vulnerability to ZIKV injury would be an intriguing concept that requires further investigation.</a:t>
            </a:r>
          </a:p>
          <a:p>
            <a:r>
              <a:rPr lang="en-US" sz="1200" kern="1200" dirty="0">
                <a:solidFill>
                  <a:schemeClr val="tx1"/>
                </a:solidFill>
                <a:effectLst/>
                <a:latin typeface="Times" charset="0"/>
                <a:ea typeface="MS PGothic" pitchFamily="34" charset="-128"/>
                <a:cs typeface="+mn-cs"/>
              </a:rPr>
              <a:t>Our report is the first study to demonstrate successful isolation of infectious ZIKV from human fetal tissues. </a:t>
            </a:r>
          </a:p>
          <a:p>
            <a:r>
              <a:rPr lang="en-US" sz="1200" kern="1200" dirty="0">
                <a:solidFill>
                  <a:schemeClr val="tx1"/>
                </a:solidFill>
                <a:effectLst/>
                <a:latin typeface="Times" charset="0"/>
                <a:ea typeface="MS PGothic" pitchFamily="34" charset="-128"/>
                <a:cs typeface="+mn-cs"/>
              </a:rPr>
              <a:t>Obtaining a ZIKV isolate directly from fetal brain, with demonstration of the mother's acute infection and persisting ZIKV RNA positivity in serum, fulfills the second Koch's postulate on pathogen isolation from diseased organ and provides further evidence of causal relationship between congenital ZIKV infection and fetal brain damage. </a:t>
            </a:r>
          </a:p>
          <a:p>
            <a:r>
              <a:rPr lang="en-US" sz="1200" kern="1200" dirty="0">
                <a:solidFill>
                  <a:schemeClr val="tx1"/>
                </a:solidFill>
                <a:effectLst/>
                <a:latin typeface="Times" charset="0"/>
                <a:ea typeface="MS PGothic" pitchFamily="34" charset="-128"/>
                <a:cs typeface="+mn-cs"/>
              </a:rPr>
              <a:t>The virus isolation was successful with the VeroE6 cells that are commonly used for arbovirus isolation; however, the virus grew more readily in a human neuroblastoma cell line (SK-N-SH). </a:t>
            </a:r>
          </a:p>
          <a:p>
            <a:r>
              <a:rPr lang="en-US" sz="1200" kern="1200" dirty="0">
                <a:solidFill>
                  <a:schemeClr val="tx1"/>
                </a:solidFill>
                <a:effectLst/>
                <a:latin typeface="Times" charset="0"/>
                <a:ea typeface="MS PGothic" pitchFamily="34" charset="-128"/>
                <a:cs typeface="+mn-cs"/>
              </a:rPr>
              <a:t>This suggests a predilection of the ZIKV strain for human neural lineage cells, and potentially for cells that are less differentiated. </a:t>
            </a:r>
          </a:p>
          <a:p>
            <a:r>
              <a:rPr lang="en-US" sz="1200" kern="1200" dirty="0">
                <a:solidFill>
                  <a:schemeClr val="tx1"/>
                </a:solidFill>
                <a:effectLst/>
                <a:latin typeface="Times" charset="0"/>
                <a:ea typeface="MS PGothic" pitchFamily="34" charset="-128"/>
                <a:cs typeface="+mn-cs"/>
              </a:rPr>
              <a:t>The phylogenetic analysis of the full ZIKV genome showed that the strain isolated (FB-GWUH-2016) in this case is closely related to Guatemalan ZIKV strains. This is consistent with the anamnestic knowledge on the likely geographical origin of the infection. The high frequency of non-synonymous vs. synonymous substitutions in FB-GWUH-2016 genome (as compared to Guatemalan strains from patients with mild illness) raises an intriguing question whether the virus has evolved genetically to adapt for efficient replication in brain tissue. The 8 amino acid substitutions seen between FB-GWUH-2016 and Guatemalan ZIKV strains are potential viral determinants for ZIKV adaptation to fetal brain (or the neuroblastoma cell line). Of note, none of the amino acid changes were identical to previously reported alterations in ZIKV genome sequenced from formalin-fixed fetal brain tissue. </a:t>
            </a:r>
          </a:p>
          <a:p>
            <a:endParaRPr lang="en-US" dirty="0"/>
          </a:p>
        </p:txBody>
      </p:sp>
    </p:spTree>
    <p:extLst>
      <p:ext uri="{BB962C8B-B14F-4D97-AF65-F5344CB8AC3E}">
        <p14:creationId xmlns:p14="http://schemas.microsoft.com/office/powerpoint/2010/main" val="18536559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As</a:t>
            </a:r>
            <a:r>
              <a:rPr lang="en-US" baseline="0" dirty="0"/>
              <a:t> it stands now, we have many more questions than answers about Zika virus especially as it relates to pregnancy. The CDC issues weekly updates in their MMWR to try to keep us informed. Thank you for your attention. I welcome your questions.</a:t>
            </a:r>
            <a:endParaRPr lang="en-US" dirty="0"/>
          </a:p>
          <a:p>
            <a:endParaRPr lang="en-US" dirty="0"/>
          </a:p>
        </p:txBody>
      </p:sp>
      <p:sp>
        <p:nvSpPr>
          <p:cNvPr id="4" name="Slide Number Placeholder 3"/>
          <p:cNvSpPr>
            <a:spLocks noGrp="1"/>
          </p:cNvSpPr>
          <p:nvPr>
            <p:ph type="sldNum" sz="quarter" idx="10"/>
          </p:nvPr>
        </p:nvSpPr>
        <p:spPr/>
        <p:txBody>
          <a:bodyPr/>
          <a:lstStyle/>
          <a:p>
            <a:fld id="{173C7772-AC34-4A71-B909-A9E14EE588C3}" type="slidenum">
              <a:rPr lang="en-US" smtClean="0"/>
              <a:pPr/>
              <a:t>67</a:t>
            </a:fld>
            <a:endParaRPr lang="en-US" dirty="0"/>
          </a:p>
        </p:txBody>
      </p:sp>
    </p:spTree>
    <p:extLst>
      <p:ext uri="{BB962C8B-B14F-4D97-AF65-F5344CB8AC3E}">
        <p14:creationId xmlns:p14="http://schemas.microsoft.com/office/powerpoint/2010/main" val="32969783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it stands now, we have many more questions than answers about Zika virus especially as it relates to pregnancy. The CDC issues weekly updates in their MMWR to try to keep us informed. Thank you for your attention. I welcome your questions.</a:t>
            </a:r>
            <a:endParaRPr lang="en-US" dirty="0"/>
          </a:p>
        </p:txBody>
      </p:sp>
    </p:spTree>
    <p:extLst>
      <p:ext uri="{BB962C8B-B14F-4D97-AF65-F5344CB8AC3E}">
        <p14:creationId xmlns:p14="http://schemas.microsoft.com/office/powerpoint/2010/main" val="2195023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most cases are asymptomatic and when symptomatic the</a:t>
            </a:r>
            <a:r>
              <a:rPr lang="en-US" baseline="0" dirty="0"/>
              <a:t> illness tends to be very mild lasting only a week or two</a:t>
            </a:r>
            <a:endParaRPr lang="en-US" dirty="0"/>
          </a:p>
        </p:txBody>
      </p:sp>
    </p:spTree>
    <p:extLst>
      <p:ext uri="{BB962C8B-B14F-4D97-AF65-F5344CB8AC3E}">
        <p14:creationId xmlns:p14="http://schemas.microsoft.com/office/powerpoint/2010/main" val="2571074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As</a:t>
            </a:r>
            <a:r>
              <a:rPr lang="en-US" baseline="0" dirty="0"/>
              <a:t> it stands now, we have many more questions than answers about Zika virus especially as it relates to pregnancy. The CDC issues weekly updates in their MMWR to try to keep us informed. Thank you for your attention. I welcome your questions.</a:t>
            </a:r>
            <a:endParaRPr lang="en-US" dirty="0"/>
          </a:p>
          <a:p>
            <a:endParaRPr lang="en-US" dirty="0"/>
          </a:p>
        </p:txBody>
      </p:sp>
      <p:sp>
        <p:nvSpPr>
          <p:cNvPr id="4" name="Slide Number Placeholder 3"/>
          <p:cNvSpPr>
            <a:spLocks noGrp="1"/>
          </p:cNvSpPr>
          <p:nvPr>
            <p:ph type="sldNum" sz="quarter" idx="10"/>
          </p:nvPr>
        </p:nvSpPr>
        <p:spPr/>
        <p:txBody>
          <a:bodyPr/>
          <a:lstStyle/>
          <a:p>
            <a:fld id="{173C7772-AC34-4A71-B909-A9E14EE588C3}" type="slidenum">
              <a:rPr lang="en-US" smtClean="0"/>
              <a:pPr/>
              <a:t>8</a:t>
            </a:fld>
            <a:endParaRPr lang="en-US" dirty="0"/>
          </a:p>
        </p:txBody>
      </p:sp>
    </p:spTree>
    <p:extLst>
      <p:ext uri="{BB962C8B-B14F-4D97-AF65-F5344CB8AC3E}">
        <p14:creationId xmlns:p14="http://schemas.microsoft.com/office/powerpoint/2010/main" val="278420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114300" rtl="0">
              <a:lnSpc>
                <a:spcPct val="150000"/>
              </a:lnSpc>
              <a:buFont typeface="Arial" panose="020B0604020202020204" pitchFamily="34" charset="0"/>
              <a:buNone/>
            </a:pPr>
            <a:endParaRPr lang="en-US" sz="1200" b="0" i="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a:t>
            </a:fld>
            <a:endParaRPr lang="en-US" dirty="0"/>
          </a:p>
        </p:txBody>
      </p:sp>
    </p:spTree>
    <p:extLst>
      <p:ext uri="{BB962C8B-B14F-4D97-AF65-F5344CB8AC3E}">
        <p14:creationId xmlns:p14="http://schemas.microsoft.com/office/powerpoint/2010/main" val="1789937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4" descr="PP_Title_B2.jpg                                                0033966FKarls G4                       C0DC18D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Entity_Ex2.wmf                                                 0033966FKarls G4                       C0DC18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675" y="1009650"/>
            <a:ext cx="3656013"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ctrTitle"/>
          </p:nvPr>
        </p:nvSpPr>
        <p:spPr bwMode="white">
          <a:xfrm>
            <a:off x="809625" y="3429000"/>
            <a:ext cx="7800975" cy="1143000"/>
          </a:xfrm>
        </p:spPr>
        <p:txBody>
          <a:bodyPr/>
          <a:lstStyle>
            <a:lvl1pPr>
              <a:defRPr>
                <a:solidFill>
                  <a:schemeClr val="bg1"/>
                </a:solidFill>
              </a:defRPr>
            </a:lvl1pPr>
          </a:lstStyle>
          <a:p>
            <a:r>
              <a:rPr lang="en-US"/>
              <a:t>Click to edit Master title style</a:t>
            </a:r>
          </a:p>
        </p:txBody>
      </p:sp>
      <p:sp>
        <p:nvSpPr>
          <p:cNvPr id="2052" name="Rectangle 4"/>
          <p:cNvSpPr>
            <a:spLocks noGrp="1" noChangeArrowheads="1"/>
          </p:cNvSpPr>
          <p:nvPr>
            <p:ph type="subTitle" idx="1"/>
          </p:nvPr>
        </p:nvSpPr>
        <p:spPr bwMode="white">
          <a:xfrm>
            <a:off x="809625" y="4610100"/>
            <a:ext cx="7800975" cy="914400"/>
          </a:xfrm>
        </p:spPr>
        <p:txBody>
          <a:bodyPr/>
          <a:lstStyle>
            <a:lvl1pPr marL="0" indent="0">
              <a:buFontTx/>
              <a:buNone/>
              <a:defRPr sz="2400">
                <a:solidFill>
                  <a:schemeClr val="bg1"/>
                </a:solidFill>
              </a:defRPr>
            </a:lvl1pPr>
          </a:lstStyle>
          <a:p>
            <a:r>
              <a:rPr lang="en-US"/>
              <a:t>Click to edit Master subtitle style</a:t>
            </a:r>
          </a:p>
        </p:txBody>
      </p:sp>
      <p:sp>
        <p:nvSpPr>
          <p:cNvPr id="6" name="Rectangle 5"/>
          <p:cNvSpPr>
            <a:spLocks noGrp="1" noChangeArrowheads="1"/>
          </p:cNvSpPr>
          <p:nvPr>
            <p:ph type="dt" sz="half" idx="10"/>
          </p:nvPr>
        </p:nvSpPr>
        <p:spPr bwMode="white">
          <a:xfrm>
            <a:off x="819150" y="6477000"/>
            <a:ext cx="1905000" cy="381000"/>
          </a:xfrm>
        </p:spPr>
        <p:txBody>
          <a:bodyPr/>
          <a:lstStyle>
            <a:lvl1pPr>
              <a:defRPr>
                <a:solidFill>
                  <a:schemeClr val="bg1"/>
                </a:solidFill>
              </a:defRPr>
            </a:lvl1pPr>
          </a:lstStyle>
          <a:p>
            <a:fld id="{BAF33C43-BD11-4AEE-BE93-66653EF0746F}" type="datetime1">
              <a:rPr lang="en-US" smtClean="0"/>
              <a:t>5/10/2017</a:t>
            </a:fld>
            <a:endParaRPr lang="en-US" dirty="0">
              <a:latin typeface="Times" charset="0"/>
            </a:endParaRPr>
          </a:p>
        </p:txBody>
      </p:sp>
      <p:sp>
        <p:nvSpPr>
          <p:cNvPr id="7" name="Rectangle 6"/>
          <p:cNvSpPr>
            <a:spLocks noGrp="1" noChangeArrowheads="1"/>
          </p:cNvSpPr>
          <p:nvPr>
            <p:ph type="ftr" sz="quarter" idx="11"/>
          </p:nvPr>
        </p:nvSpPr>
        <p:spPr bwMode="white">
          <a:xfrm>
            <a:off x="3124200" y="6477000"/>
            <a:ext cx="2895600" cy="381000"/>
          </a:xfrm>
        </p:spPr>
        <p:txBody>
          <a:bodyPr/>
          <a:lstStyle>
            <a:lvl1pPr>
              <a:defRPr>
                <a:solidFill>
                  <a:schemeClr val="bg1"/>
                </a:solidFill>
              </a:defRPr>
            </a:lvl1pPr>
          </a:lstStyle>
          <a:p>
            <a:endParaRPr lang="en-US" dirty="0"/>
          </a:p>
        </p:txBody>
      </p:sp>
      <p:sp>
        <p:nvSpPr>
          <p:cNvPr id="8" name="Rectangle 7"/>
          <p:cNvSpPr>
            <a:spLocks noGrp="1" noChangeArrowheads="1"/>
          </p:cNvSpPr>
          <p:nvPr>
            <p:ph type="sldNum" sz="quarter" idx="12"/>
          </p:nvPr>
        </p:nvSpPr>
        <p:spPr bwMode="white">
          <a:xfrm>
            <a:off x="6705600" y="6477000"/>
            <a:ext cx="1905000" cy="381000"/>
          </a:xfrm>
        </p:spPr>
        <p:txBody>
          <a:bodyPr/>
          <a:lstStyle>
            <a:lvl1pPr>
              <a:defRPr>
                <a:solidFill>
                  <a:schemeClr val="bg1"/>
                </a:solidFill>
              </a:defRPr>
            </a:lvl1pPr>
          </a:lstStyle>
          <a:p>
            <a:fld id="{19E6D62B-A68D-4120-B0D2-1E3F7FE6E72B}" type="slidenum">
              <a:rPr lang="en-US"/>
              <a:pPr/>
              <a:t>‹#›</a:t>
            </a:fld>
            <a:endParaRPr lang="en-US" dirty="0"/>
          </a:p>
        </p:txBody>
      </p:sp>
    </p:spTree>
    <p:extLst>
      <p:ext uri="{BB962C8B-B14F-4D97-AF65-F5344CB8AC3E}">
        <p14:creationId xmlns:p14="http://schemas.microsoft.com/office/powerpoint/2010/main" val="594583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EFB9729-90EF-4850-A377-7937E756D584}" type="datetime1">
              <a:rPr lang="en-US" smtClean="0"/>
              <a:t>5/10/2017</a:t>
            </a:fld>
            <a:endParaRPr lang="en-US" dirty="0">
              <a:latin typeface="Times" charset="0"/>
            </a:endParaRPr>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4354FED8-518E-4795-9C10-A567AFFA6955}" type="slidenum">
              <a:rPr lang="en-US"/>
              <a:pPr/>
              <a:t>‹#›</a:t>
            </a:fld>
            <a:endParaRPr lang="en-US" dirty="0"/>
          </a:p>
        </p:txBody>
      </p:sp>
    </p:spTree>
    <p:extLst>
      <p:ext uri="{BB962C8B-B14F-4D97-AF65-F5344CB8AC3E}">
        <p14:creationId xmlns:p14="http://schemas.microsoft.com/office/powerpoint/2010/main" val="257985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390525"/>
            <a:ext cx="1943100" cy="5705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9625" y="390525"/>
            <a:ext cx="5676900" cy="5705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8757B38-95CA-4C12-B4C5-3F5C854DAE58}" type="datetime1">
              <a:rPr lang="en-US" smtClean="0"/>
              <a:t>5/10/2017</a:t>
            </a:fld>
            <a:endParaRPr lang="en-US" dirty="0">
              <a:latin typeface="Times" charset="0"/>
            </a:endParaRPr>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A9FD32A-78EC-4FD6-A416-8513F14C267D}" type="slidenum">
              <a:rPr lang="en-US"/>
              <a:pPr/>
              <a:t>‹#›</a:t>
            </a:fld>
            <a:endParaRPr lang="en-US" dirty="0"/>
          </a:p>
        </p:txBody>
      </p:sp>
    </p:spTree>
    <p:extLst>
      <p:ext uri="{BB962C8B-B14F-4D97-AF65-F5344CB8AC3E}">
        <p14:creationId xmlns:p14="http://schemas.microsoft.com/office/powerpoint/2010/main" val="3718645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005DAA"/>
                </a:solidFill>
                <a:effectLst/>
                <a:latin typeface="Calibri" pitchFamily="34" charset="0"/>
              </a:defRPr>
            </a:lvl1pPr>
          </a:lstStyle>
          <a:p>
            <a:r>
              <a:rPr lang="en-US" dirty="0"/>
              <a:t>Bottom band: OD</a:t>
            </a:r>
          </a:p>
        </p:txBody>
      </p:sp>
      <p:sp>
        <p:nvSpPr>
          <p:cNvPr id="5" name="Text Placeholder 7"/>
          <p:cNvSpPr>
            <a:spLocks noGrp="1"/>
          </p:cNvSpPr>
          <p:nvPr>
            <p:ph type="body" sz="quarter" idx="10"/>
          </p:nvPr>
        </p:nvSpPr>
        <p:spPr>
          <a:xfrm>
            <a:off x="457200" y="1545167"/>
            <a:ext cx="8229600" cy="4455584"/>
          </a:xfrm>
        </p:spPr>
        <p:txBody>
          <a:bodyPr/>
          <a:lstStyle>
            <a:lvl1pPr marL="342884" indent="-342884">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6060800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382" y="482541"/>
            <a:ext cx="8543418" cy="564483"/>
          </a:xfrm>
        </p:spPr>
        <p:txBody>
          <a:bodyPr anchor="t">
            <a:normAutofit/>
          </a:bodyPr>
          <a:lstStyle>
            <a:lvl1pPr>
              <a:defRPr sz="2000"/>
            </a:lvl1pPr>
          </a:lstStyle>
          <a:p>
            <a:r>
              <a:rPr lang="en-US"/>
              <a:t>Click to edit Master title style</a:t>
            </a:r>
            <a:endParaRPr lang="en-US" dirty="0"/>
          </a:p>
        </p:txBody>
      </p:sp>
      <p:sp>
        <p:nvSpPr>
          <p:cNvPr id="7" name="Picture Placeholder 6"/>
          <p:cNvSpPr>
            <a:spLocks noGrp="1"/>
          </p:cNvSpPr>
          <p:nvPr>
            <p:ph type="pic" sz="quarter" idx="10"/>
          </p:nvPr>
        </p:nvSpPr>
        <p:spPr>
          <a:xfrm>
            <a:off x="142876" y="1138767"/>
            <a:ext cx="8856663" cy="5217584"/>
          </a:xfrm>
        </p:spPr>
        <p:txBody>
          <a:bodyPr>
            <a:normAutofit/>
          </a:bodyPr>
          <a:lstStyle>
            <a:lvl1pPr>
              <a:defRPr sz="1600">
                <a:latin typeface="Arial" panose="020B0604020202020204" pitchFamily="34" charset="0"/>
                <a:cs typeface="Arial" panose="020B0604020202020204" pitchFamily="34" charset="0"/>
              </a:defRPr>
            </a:lvl1pPr>
          </a:lstStyle>
          <a:p>
            <a:r>
              <a:rPr lang="en-US" dirty="0"/>
              <a:t>Click icon to add picture</a:t>
            </a:r>
          </a:p>
        </p:txBody>
      </p:sp>
      <p:sp>
        <p:nvSpPr>
          <p:cNvPr id="8" name="Date Placeholder 7"/>
          <p:cNvSpPr>
            <a:spLocks noGrp="1"/>
          </p:cNvSpPr>
          <p:nvPr>
            <p:ph type="dt" sz="half" idx="11"/>
          </p:nvPr>
        </p:nvSpPr>
        <p:spPr/>
        <p:txBody>
          <a:bodyPr/>
          <a:lstStyle/>
          <a:p>
            <a:r>
              <a:rPr lang="en-US" dirty="0"/>
              <a:t>‹#›</a:t>
            </a:r>
          </a:p>
        </p:txBody>
      </p:sp>
    </p:spTree>
    <p:extLst>
      <p:ext uri="{BB962C8B-B14F-4D97-AF65-F5344CB8AC3E}">
        <p14:creationId xmlns:p14="http://schemas.microsoft.com/office/powerpoint/2010/main" val="156203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E207379-E866-4DDC-B51E-665699F51193}" type="datetime1">
              <a:rPr lang="en-US" smtClean="0"/>
              <a:t>5/10/2017</a:t>
            </a:fld>
            <a:endParaRPr lang="en-US" dirty="0">
              <a:latin typeface="Times" charset="0"/>
            </a:endParaRPr>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7CC1D4A-E51F-4087-81FB-7D9B8D06387B}" type="slidenum">
              <a:rPr lang="en-US"/>
              <a:pPr/>
              <a:t>‹#›</a:t>
            </a:fld>
            <a:endParaRPr lang="en-US" dirty="0"/>
          </a:p>
        </p:txBody>
      </p:sp>
    </p:spTree>
    <p:extLst>
      <p:ext uri="{BB962C8B-B14F-4D97-AF65-F5344CB8AC3E}">
        <p14:creationId xmlns:p14="http://schemas.microsoft.com/office/powerpoint/2010/main" val="3622474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6C1D7CF-815E-403A-9E46-4EE4C1552E58}" type="datetime1">
              <a:rPr lang="en-US" smtClean="0"/>
              <a:t>5/10/2017</a:t>
            </a:fld>
            <a:endParaRPr lang="en-US" dirty="0">
              <a:latin typeface="Times" charset="0"/>
            </a:endParaRPr>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23F9EA9-0FE7-4068-AFFB-671D8F3089C9}" type="slidenum">
              <a:rPr lang="en-US"/>
              <a:pPr/>
              <a:t>‹#›</a:t>
            </a:fld>
            <a:endParaRPr lang="en-US" dirty="0"/>
          </a:p>
        </p:txBody>
      </p:sp>
    </p:spTree>
    <p:extLst>
      <p:ext uri="{BB962C8B-B14F-4D97-AF65-F5344CB8AC3E}">
        <p14:creationId xmlns:p14="http://schemas.microsoft.com/office/powerpoint/2010/main" val="264943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96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20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65E799D8-FE1A-4558-8BA8-6D3AA678B70E}" type="datetime1">
              <a:rPr lang="en-US" smtClean="0"/>
              <a:t>5/10/2017</a:t>
            </a:fld>
            <a:endParaRPr lang="en-US" dirty="0">
              <a:latin typeface="Times" charset="0"/>
            </a:endParaRPr>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726603E5-DA3D-4939-9085-C8F8756BB7D7}" type="slidenum">
              <a:rPr lang="en-US"/>
              <a:pPr/>
              <a:t>‹#›</a:t>
            </a:fld>
            <a:endParaRPr lang="en-US" dirty="0"/>
          </a:p>
        </p:txBody>
      </p:sp>
    </p:spTree>
    <p:extLst>
      <p:ext uri="{BB962C8B-B14F-4D97-AF65-F5344CB8AC3E}">
        <p14:creationId xmlns:p14="http://schemas.microsoft.com/office/powerpoint/2010/main" val="1462057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11617F5-1764-48DC-AB2D-95882944F7C8}" type="datetime1">
              <a:rPr lang="en-US" smtClean="0"/>
              <a:t>5/10/2017</a:t>
            </a:fld>
            <a:endParaRPr lang="en-US" dirty="0">
              <a:latin typeface="Times" charset="0"/>
            </a:endParaRPr>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87E2AAE3-49DB-46F1-ABF0-8F1BD76C8162}" type="slidenum">
              <a:rPr lang="en-US"/>
              <a:pPr/>
              <a:t>‹#›</a:t>
            </a:fld>
            <a:endParaRPr lang="en-US" dirty="0"/>
          </a:p>
        </p:txBody>
      </p:sp>
    </p:spTree>
    <p:extLst>
      <p:ext uri="{BB962C8B-B14F-4D97-AF65-F5344CB8AC3E}">
        <p14:creationId xmlns:p14="http://schemas.microsoft.com/office/powerpoint/2010/main" val="4185352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1736396-9168-4CA9-BE46-BD2AF2C5AA82}" type="datetime1">
              <a:rPr lang="en-US" smtClean="0"/>
              <a:t>5/10/2017</a:t>
            </a:fld>
            <a:endParaRPr lang="en-US" dirty="0">
              <a:latin typeface="Times" charset="0"/>
            </a:endParaRPr>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E32BD0AE-DB93-4C54-A0BC-1DA43BF57359}" type="slidenum">
              <a:rPr lang="en-US"/>
              <a:pPr/>
              <a:t>‹#›</a:t>
            </a:fld>
            <a:endParaRPr lang="en-US" dirty="0"/>
          </a:p>
        </p:txBody>
      </p:sp>
    </p:spTree>
    <p:extLst>
      <p:ext uri="{BB962C8B-B14F-4D97-AF65-F5344CB8AC3E}">
        <p14:creationId xmlns:p14="http://schemas.microsoft.com/office/powerpoint/2010/main" val="77357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3F9CA53-07A1-45CF-92DF-C33DF5DD6E71}" type="datetime1">
              <a:rPr lang="en-US" smtClean="0"/>
              <a:t>5/10/2017</a:t>
            </a:fld>
            <a:endParaRPr lang="en-US" dirty="0">
              <a:latin typeface="Times" charset="0"/>
            </a:endParaRPr>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E335ECA1-87F3-4551-A78A-565AD6156656}" type="slidenum">
              <a:rPr lang="en-US"/>
              <a:pPr/>
              <a:t>‹#›</a:t>
            </a:fld>
            <a:endParaRPr lang="en-US" dirty="0"/>
          </a:p>
        </p:txBody>
      </p:sp>
    </p:spTree>
    <p:extLst>
      <p:ext uri="{BB962C8B-B14F-4D97-AF65-F5344CB8AC3E}">
        <p14:creationId xmlns:p14="http://schemas.microsoft.com/office/powerpoint/2010/main" val="350792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A313A39-EF2F-4B2D-8896-39B4F16507B5}" type="datetime1">
              <a:rPr lang="en-US" smtClean="0"/>
              <a:t>5/10/2017</a:t>
            </a:fld>
            <a:endParaRPr lang="en-US" dirty="0">
              <a:latin typeface="Times" charset="0"/>
            </a:endParaRPr>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680B47BC-725E-44AA-B3F9-42D409595FC0}" type="slidenum">
              <a:rPr lang="en-US"/>
              <a:pPr/>
              <a:t>‹#›</a:t>
            </a:fld>
            <a:endParaRPr lang="en-US" dirty="0"/>
          </a:p>
        </p:txBody>
      </p:sp>
    </p:spTree>
    <p:extLst>
      <p:ext uri="{BB962C8B-B14F-4D97-AF65-F5344CB8AC3E}">
        <p14:creationId xmlns:p14="http://schemas.microsoft.com/office/powerpoint/2010/main" val="173414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F2AEAD8-E4C6-43FB-A9EB-44A2BFE35DB2}" type="datetime1">
              <a:rPr lang="en-US" smtClean="0"/>
              <a:t>5/10/2017</a:t>
            </a:fld>
            <a:endParaRPr lang="en-US" dirty="0">
              <a:latin typeface="Times" charset="0"/>
            </a:endParaRPr>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DCD95C0C-902B-48DD-9933-0848EB78D53A}" type="slidenum">
              <a:rPr lang="en-US"/>
              <a:pPr/>
              <a:t>‹#›</a:t>
            </a:fld>
            <a:endParaRPr lang="en-US" dirty="0"/>
          </a:p>
        </p:txBody>
      </p:sp>
    </p:spTree>
    <p:extLst>
      <p:ext uri="{BB962C8B-B14F-4D97-AF65-F5344CB8AC3E}">
        <p14:creationId xmlns:p14="http://schemas.microsoft.com/office/powerpoint/2010/main" val="3714654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PP_Second_B2.jpg                                               0033966FKarls G4                       C0DC18D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black">
          <a:xfrm>
            <a:off x="809625" y="3905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black">
          <a:xfrm>
            <a:off x="809625"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black">
          <a:xfrm>
            <a:off x="809625" y="63246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254B8E"/>
                </a:solidFill>
                <a:latin typeface="Arial" pitchFamily="34" charset="0"/>
              </a:defRPr>
            </a:lvl1pPr>
          </a:lstStyle>
          <a:p>
            <a:fld id="{CD0E1B61-044F-43C3-9E2E-822975BF668A}" type="datetime1">
              <a:rPr lang="en-US" smtClean="0"/>
              <a:t>5/10/2017</a:t>
            </a:fld>
            <a:endParaRPr lang="en-US" dirty="0"/>
          </a:p>
        </p:txBody>
      </p:sp>
      <p:sp>
        <p:nvSpPr>
          <p:cNvPr id="1029" name="Rectangle 5"/>
          <p:cNvSpPr>
            <a:spLocks noGrp="1" noChangeArrowheads="1"/>
          </p:cNvSpPr>
          <p:nvPr>
            <p:ph type="ftr" sz="quarter" idx="3"/>
          </p:nvPr>
        </p:nvSpPr>
        <p:spPr bwMode="black">
          <a:xfrm>
            <a:off x="3124200" y="63246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254B8E"/>
                </a:solidFill>
                <a:latin typeface="Arial" pitchFamily="34" charset="0"/>
              </a:defRPr>
            </a:lvl1pPr>
          </a:lstStyle>
          <a:p>
            <a:endParaRPr lang="en-US" dirty="0"/>
          </a:p>
        </p:txBody>
      </p:sp>
      <p:sp>
        <p:nvSpPr>
          <p:cNvPr id="1030" name="Rectangle 6"/>
          <p:cNvSpPr>
            <a:spLocks noGrp="1" noChangeArrowheads="1"/>
          </p:cNvSpPr>
          <p:nvPr>
            <p:ph type="sldNum" sz="quarter" idx="4"/>
          </p:nvPr>
        </p:nvSpPr>
        <p:spPr bwMode="black">
          <a:xfrm>
            <a:off x="6667500" y="63246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254B8E"/>
                </a:solidFill>
                <a:latin typeface="Arial" pitchFamily="34" charset="0"/>
              </a:defRPr>
            </a:lvl1pPr>
          </a:lstStyle>
          <a:p>
            <a:fld id="{2942FC3E-AD3A-4BBE-AD5D-A0E6C685F026}" type="slidenum">
              <a:rPr lang="en-US"/>
              <a:pPr/>
              <a:t>‹#›</a:t>
            </a:fld>
            <a:endParaRPr lang="en-US" dirty="0"/>
          </a:p>
        </p:txBody>
      </p:sp>
      <p:pic>
        <p:nvPicPr>
          <p:cNvPr id="1032" name="Picture 12" descr="Entity_Ex2.wmf                                                 0033966FKarls G4                       C0DC18D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53325" y="609600"/>
            <a:ext cx="1371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l" rtl="0" eaLnBrk="1" fontAlgn="base" hangingPunct="1">
        <a:spcBef>
          <a:spcPct val="0"/>
        </a:spcBef>
        <a:spcAft>
          <a:spcPct val="0"/>
        </a:spcAft>
        <a:defRPr sz="3600" b="1">
          <a:solidFill>
            <a:srgbClr val="254B8E"/>
          </a:solidFill>
          <a:latin typeface="+mj-lt"/>
          <a:ea typeface="MS PGothic" pitchFamily="34" charset="-128"/>
          <a:cs typeface="+mj-cs"/>
        </a:defRPr>
      </a:lvl1pPr>
      <a:lvl2pPr algn="l" rtl="0" eaLnBrk="1" fontAlgn="base" hangingPunct="1">
        <a:spcBef>
          <a:spcPct val="0"/>
        </a:spcBef>
        <a:spcAft>
          <a:spcPct val="0"/>
        </a:spcAft>
        <a:defRPr sz="3600" b="1">
          <a:solidFill>
            <a:srgbClr val="254B8E"/>
          </a:solidFill>
          <a:latin typeface="Arial" charset="0"/>
          <a:ea typeface="MS PGothic" pitchFamily="34" charset="-128"/>
        </a:defRPr>
      </a:lvl2pPr>
      <a:lvl3pPr algn="l" rtl="0" eaLnBrk="1" fontAlgn="base" hangingPunct="1">
        <a:spcBef>
          <a:spcPct val="0"/>
        </a:spcBef>
        <a:spcAft>
          <a:spcPct val="0"/>
        </a:spcAft>
        <a:defRPr sz="3600" b="1">
          <a:solidFill>
            <a:srgbClr val="254B8E"/>
          </a:solidFill>
          <a:latin typeface="Arial" charset="0"/>
          <a:ea typeface="MS PGothic" pitchFamily="34" charset="-128"/>
        </a:defRPr>
      </a:lvl3pPr>
      <a:lvl4pPr algn="l" rtl="0" eaLnBrk="1" fontAlgn="base" hangingPunct="1">
        <a:spcBef>
          <a:spcPct val="0"/>
        </a:spcBef>
        <a:spcAft>
          <a:spcPct val="0"/>
        </a:spcAft>
        <a:defRPr sz="3600" b="1">
          <a:solidFill>
            <a:srgbClr val="254B8E"/>
          </a:solidFill>
          <a:latin typeface="Arial" charset="0"/>
          <a:ea typeface="MS PGothic" pitchFamily="34" charset="-128"/>
        </a:defRPr>
      </a:lvl4pPr>
      <a:lvl5pPr algn="l" rtl="0" eaLnBrk="1" fontAlgn="base" hangingPunct="1">
        <a:spcBef>
          <a:spcPct val="0"/>
        </a:spcBef>
        <a:spcAft>
          <a:spcPct val="0"/>
        </a:spcAft>
        <a:defRPr sz="3600" b="1">
          <a:solidFill>
            <a:srgbClr val="254B8E"/>
          </a:solidFill>
          <a:latin typeface="Arial" charset="0"/>
          <a:ea typeface="MS PGothic" pitchFamily="34"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p:titleStyle>
    <p:bodyStyle>
      <a:lvl1pPr marL="342900" indent="-342900" algn="l" rtl="0" eaLnBrk="1" fontAlgn="base" hangingPunct="1">
        <a:spcBef>
          <a:spcPct val="20000"/>
        </a:spcBef>
        <a:spcAft>
          <a:spcPct val="0"/>
        </a:spcAft>
        <a:buChar char="•"/>
        <a:defRPr sz="3200">
          <a:solidFill>
            <a:srgbClr val="254B8E"/>
          </a:solidFill>
          <a:latin typeface="+mn-lt"/>
          <a:ea typeface="MS PGothic" pitchFamily="34" charset="-128"/>
          <a:cs typeface="+mn-cs"/>
        </a:defRPr>
      </a:lvl1pPr>
      <a:lvl2pPr marL="742950" indent="-285750" algn="l" rtl="0" eaLnBrk="1" fontAlgn="base" hangingPunct="1">
        <a:spcBef>
          <a:spcPct val="20000"/>
        </a:spcBef>
        <a:spcAft>
          <a:spcPct val="0"/>
        </a:spcAft>
        <a:buChar char="–"/>
        <a:defRPr sz="2800">
          <a:solidFill>
            <a:srgbClr val="254B8E"/>
          </a:solidFill>
          <a:latin typeface="+mn-lt"/>
          <a:ea typeface="MS PGothic" pitchFamily="34" charset="-128"/>
        </a:defRPr>
      </a:lvl2pPr>
      <a:lvl3pPr marL="1143000" indent="-228600" algn="l" rtl="0" eaLnBrk="1" fontAlgn="base" hangingPunct="1">
        <a:spcBef>
          <a:spcPct val="20000"/>
        </a:spcBef>
        <a:spcAft>
          <a:spcPct val="0"/>
        </a:spcAft>
        <a:buChar char="•"/>
        <a:defRPr sz="2400">
          <a:solidFill>
            <a:srgbClr val="254B8E"/>
          </a:solidFill>
          <a:latin typeface="+mn-lt"/>
          <a:ea typeface="MS PGothic" pitchFamily="34" charset="-128"/>
        </a:defRPr>
      </a:lvl3pPr>
      <a:lvl4pPr marL="1600200" indent="-228600" algn="l" rtl="0" eaLnBrk="1" fontAlgn="base" hangingPunct="1">
        <a:spcBef>
          <a:spcPct val="20000"/>
        </a:spcBef>
        <a:spcAft>
          <a:spcPct val="0"/>
        </a:spcAft>
        <a:buChar char="–"/>
        <a:defRPr sz="2000">
          <a:solidFill>
            <a:srgbClr val="254B8E"/>
          </a:solidFill>
          <a:latin typeface="+mn-lt"/>
          <a:ea typeface="MS PGothic" pitchFamily="34" charset="-128"/>
        </a:defRPr>
      </a:lvl4pPr>
      <a:lvl5pPr marL="2057400" indent="-228600" algn="l" rtl="0" eaLnBrk="1" fontAlgn="base" hangingPunct="1">
        <a:spcBef>
          <a:spcPct val="20000"/>
        </a:spcBef>
        <a:spcAft>
          <a:spcPct val="0"/>
        </a:spcAft>
        <a:buChar char="»"/>
        <a:defRPr sz="2000">
          <a:solidFill>
            <a:srgbClr val="254B8E"/>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rgbClr val="254B8E"/>
          </a:solidFill>
          <a:latin typeface="+mn-lt"/>
          <a:ea typeface="ＭＳ Ｐゴシック" charset="-128"/>
        </a:defRPr>
      </a:lvl6pPr>
      <a:lvl7pPr marL="2971800" indent="-228600" algn="l" rtl="0" eaLnBrk="1" fontAlgn="base" hangingPunct="1">
        <a:spcBef>
          <a:spcPct val="20000"/>
        </a:spcBef>
        <a:spcAft>
          <a:spcPct val="0"/>
        </a:spcAft>
        <a:buChar char="»"/>
        <a:defRPr sz="2000">
          <a:solidFill>
            <a:srgbClr val="254B8E"/>
          </a:solidFill>
          <a:latin typeface="+mn-lt"/>
          <a:ea typeface="ＭＳ Ｐゴシック" charset="-128"/>
        </a:defRPr>
      </a:lvl7pPr>
      <a:lvl8pPr marL="3429000" indent="-228600" algn="l" rtl="0" eaLnBrk="1" fontAlgn="base" hangingPunct="1">
        <a:spcBef>
          <a:spcPct val="20000"/>
        </a:spcBef>
        <a:spcAft>
          <a:spcPct val="0"/>
        </a:spcAft>
        <a:buChar char="»"/>
        <a:defRPr sz="2000">
          <a:solidFill>
            <a:srgbClr val="254B8E"/>
          </a:solidFill>
          <a:latin typeface="+mn-lt"/>
          <a:ea typeface="ＭＳ Ｐゴシック" charset="-128"/>
        </a:defRPr>
      </a:lvl8pPr>
      <a:lvl9pPr marL="3886200" indent="-228600" algn="l" rtl="0" eaLnBrk="1" fontAlgn="base" hangingPunct="1">
        <a:spcBef>
          <a:spcPct val="20000"/>
        </a:spcBef>
        <a:spcAft>
          <a:spcPct val="0"/>
        </a:spcAft>
        <a:buChar char="»"/>
        <a:defRPr sz="2000">
          <a:solidFill>
            <a:srgbClr val="254B8E"/>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wwwnc.cdc.gov/travel/page/zika-information"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hyperlink" Target="http://wwwnc.cdc.gov/travel/page/zika-travel-informat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cdc.gov/zika/geo/index.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mmwr/volumes/65/wr/pdfs/mm6539e1.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cdc.gov/zika/pdfs/zikapreg_screeningtool.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cdc.gov/mmwr/volumes/65/wr/mm6529e1.htm?s_cid=mm6529e1_e"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dc.gov/mmwr/volumes/65/wr/mm6529e1.htm?s_cid=mm6529e1_e"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36.tiff"/><Relationship Id="rId4" Type="http://schemas.openxmlformats.org/officeDocument/2006/relationships/image" Target="../media/image35.tiff"/></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38.tiff"/><Relationship Id="rId4" Type="http://schemas.openxmlformats.org/officeDocument/2006/relationships/image" Target="../media/image37.tiff"/></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2.emf"/><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p:nvPr>
        </p:nvSpPr>
        <p:spPr>
          <a:xfrm>
            <a:off x="228601" y="3044332"/>
            <a:ext cx="8534400" cy="2755543"/>
          </a:xfrm>
        </p:spPr>
        <p:txBody>
          <a:bodyPr/>
          <a:lstStyle/>
          <a:p>
            <a:pPr algn="ctr"/>
            <a:r>
              <a:rPr lang="en-US" sz="4000" dirty="0"/>
              <a:t>Congenital Zika Infection. Prenatal Diagnosis and Neuropathology</a:t>
            </a:r>
            <a:br>
              <a:rPr lang="en-US" sz="4000" dirty="0"/>
            </a:br>
            <a:r>
              <a:rPr lang="en-US" sz="2400" dirty="0"/>
              <a:t>Rita W. Driggers, MD</a:t>
            </a:r>
            <a:br>
              <a:rPr lang="en-US" sz="2400" dirty="0"/>
            </a:br>
            <a:r>
              <a:rPr lang="en-US" sz="2400" dirty="0"/>
              <a:t>Associate Professor of Gynecology and Obstetrics </a:t>
            </a:r>
            <a:br>
              <a:rPr lang="en-US" sz="2400" dirty="0"/>
            </a:br>
            <a:r>
              <a:rPr lang="en-US" sz="2400" dirty="0"/>
              <a:t>Johns Hopkins University School of Medicine </a:t>
            </a:r>
            <a:br>
              <a:rPr lang="en-US" sz="2400" dirty="0"/>
            </a:br>
            <a:r>
              <a:rPr lang="en-US" sz="2400" dirty="0"/>
              <a:t>Medical Director, Maternal Fetal Medicine </a:t>
            </a:r>
          </a:p>
        </p:txBody>
      </p:sp>
      <p:sp>
        <p:nvSpPr>
          <p:cNvPr id="15365" name="Rectangle 3"/>
          <p:cNvSpPr>
            <a:spLocks noGrp="1" noChangeArrowheads="1"/>
          </p:cNvSpPr>
          <p:nvPr>
            <p:ph type="subTitle" idx="1"/>
          </p:nvPr>
        </p:nvSpPr>
        <p:spPr>
          <a:xfrm>
            <a:off x="76200" y="5799876"/>
            <a:ext cx="8305801" cy="685800"/>
          </a:xfrm>
        </p:spPr>
        <p:txBody>
          <a:bodyPr/>
          <a:lstStyle/>
          <a:p>
            <a:pPr algn="ctr"/>
            <a:r>
              <a:rPr lang="en-US" dirty="0"/>
              <a:t>2017 Kentucky Zika Summit</a:t>
            </a:r>
          </a:p>
          <a:p>
            <a:pPr algn="ctr" eaLnBrk="1" hangingPunct="1"/>
            <a:r>
              <a:rPr lang="en-US" dirty="0"/>
              <a:t>May 11, 2017</a:t>
            </a:r>
            <a:endParaRPr lang="en-US" dirty="0">
              <a:solidFill>
                <a:srgbClr val="FF0000"/>
              </a:solidFill>
            </a:endParaRPr>
          </a:p>
        </p:txBody>
      </p:sp>
      <p:pic>
        <p:nvPicPr>
          <p:cNvPr id="6" name="Picture 5"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4495801" y="914400"/>
            <a:ext cx="4419600" cy="1447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684040"/>
          </a:xfrm>
        </p:spPr>
        <p:txBody>
          <a:bodyPr/>
          <a:lstStyle/>
          <a:p>
            <a:r>
              <a:rPr lang="en-US" sz="4400" dirty="0">
                <a:solidFill>
                  <a:srgbClr val="002C77"/>
                </a:solidFill>
                <a:latin typeface="+mj-lt"/>
              </a:rPr>
              <a:t>Zika Virus in Pregnancy</a:t>
            </a:r>
          </a:p>
        </p:txBody>
      </p:sp>
      <p:sp>
        <p:nvSpPr>
          <p:cNvPr id="3" name="Text Placeholder 2"/>
          <p:cNvSpPr>
            <a:spLocks noGrp="1"/>
          </p:cNvSpPr>
          <p:nvPr>
            <p:ph type="body" sz="quarter" idx="10"/>
          </p:nvPr>
        </p:nvSpPr>
        <p:spPr>
          <a:xfrm>
            <a:off x="4288973" y="1752600"/>
            <a:ext cx="4864454" cy="4038600"/>
          </a:xfrm>
        </p:spPr>
        <p:txBody>
          <a:bodyPr/>
          <a:lstStyle/>
          <a:p>
            <a:pPr marL="342900" lvl="1" indent="-342900">
              <a:spcBef>
                <a:spcPts val="750"/>
              </a:spcBef>
              <a:spcAft>
                <a:spcPts val="800"/>
              </a:spcAft>
              <a:buClrTx/>
            </a:pPr>
            <a:r>
              <a:rPr lang="en-US" sz="2400" dirty="0">
                <a:solidFill>
                  <a:srgbClr val="002C77"/>
                </a:solidFill>
                <a:latin typeface="+mj-lt"/>
              </a:rPr>
              <a:t>Incidence of Zika virus infection in pregnant women is not known</a:t>
            </a:r>
            <a:endParaRPr lang="en-US" sz="2400" strike="sngStrike" dirty="0">
              <a:solidFill>
                <a:srgbClr val="002C77"/>
              </a:solidFill>
              <a:latin typeface="+mj-lt"/>
            </a:endParaRPr>
          </a:p>
          <a:p>
            <a:pPr marL="342900" lvl="1" indent="-342900">
              <a:spcBef>
                <a:spcPts val="750"/>
              </a:spcBef>
              <a:spcAft>
                <a:spcPts val="800"/>
              </a:spcAft>
              <a:buClrTx/>
            </a:pPr>
            <a:r>
              <a:rPr lang="en-US" sz="2400" dirty="0">
                <a:solidFill>
                  <a:srgbClr val="002C77"/>
                </a:solidFill>
                <a:latin typeface="+mj-lt"/>
              </a:rPr>
              <a:t>Infection can occur in any trimester</a:t>
            </a:r>
            <a:endParaRPr lang="en-US" sz="2400" strike="sngStrike" dirty="0">
              <a:solidFill>
                <a:srgbClr val="002C77"/>
              </a:solidFill>
              <a:latin typeface="+mj-lt"/>
            </a:endParaRPr>
          </a:p>
          <a:p>
            <a:pPr marL="342900" lvl="1" indent="-342900">
              <a:spcBef>
                <a:spcPts val="750"/>
              </a:spcBef>
              <a:spcAft>
                <a:spcPts val="800"/>
              </a:spcAft>
              <a:buClrTx/>
            </a:pPr>
            <a:r>
              <a:rPr lang="en-US" sz="2400" dirty="0">
                <a:solidFill>
                  <a:srgbClr val="002C77"/>
                </a:solidFill>
                <a:latin typeface="+mj-lt"/>
              </a:rPr>
              <a:t>No evidence of increased susceptibility</a:t>
            </a:r>
          </a:p>
          <a:p>
            <a:pPr marL="342900" lvl="1" indent="-342900">
              <a:spcBef>
                <a:spcPts val="750"/>
              </a:spcBef>
              <a:spcAft>
                <a:spcPts val="800"/>
              </a:spcAft>
              <a:buClrTx/>
            </a:pPr>
            <a:r>
              <a:rPr lang="en-US" sz="2400" dirty="0">
                <a:solidFill>
                  <a:srgbClr val="002C77"/>
                </a:solidFill>
                <a:latin typeface="+mj-lt"/>
              </a:rPr>
              <a:t>The clinical course is similar in pregnant women and in non-pregnant people</a:t>
            </a:r>
          </a:p>
        </p:txBody>
      </p:sp>
      <p:sp>
        <p:nvSpPr>
          <p:cNvPr id="5" name="TextBox 4"/>
          <p:cNvSpPr txBox="1"/>
          <p:nvPr/>
        </p:nvSpPr>
        <p:spPr>
          <a:xfrm>
            <a:off x="0" y="6019800"/>
            <a:ext cx="9153427" cy="584775"/>
          </a:xfrm>
          <a:prstGeom prst="rect">
            <a:avLst/>
          </a:prstGeom>
          <a:noFill/>
        </p:spPr>
        <p:txBody>
          <a:bodyPr wrap="square" rtlCol="0">
            <a:spAutoFit/>
          </a:bodyPr>
          <a:lstStyle/>
          <a:p>
            <a:pPr eaLnBrk="0" fontAlgn="base" hangingPunct="0">
              <a:spcBef>
                <a:spcPct val="0"/>
              </a:spcBef>
              <a:spcAft>
                <a:spcPct val="0"/>
              </a:spcAft>
            </a:pPr>
            <a:r>
              <a:rPr lang="en-US" sz="800" dirty="0">
                <a:latin typeface="Calibri" panose="020F0502020204030204" pitchFamily="34" charset="0"/>
              </a:rPr>
              <a:t>Centers for Disease Control and Prevention, </a:t>
            </a:r>
            <a:r>
              <a:rPr lang="en-US" sz="800" i="1" dirty="0">
                <a:latin typeface="Calibri" panose="020F0502020204030204" pitchFamily="34" charset="0"/>
              </a:rPr>
              <a:t>CDC Health Advisory:  Recognizing, Managing, and Reporting Zika Virus Infections in Travelers Returning from Central America, South America, the Caribbean and Mexico</a:t>
            </a:r>
            <a:r>
              <a:rPr lang="en-US" sz="800" dirty="0">
                <a:latin typeface="Calibri" panose="020F0502020204030204" pitchFamily="34" charset="0"/>
              </a:rPr>
              <a:t>, 2016.</a:t>
            </a:r>
          </a:p>
          <a:p>
            <a:pPr eaLnBrk="0" fontAlgn="base" hangingPunct="0">
              <a:spcBef>
                <a:spcPct val="0"/>
              </a:spcBef>
              <a:spcAft>
                <a:spcPct val="0"/>
              </a:spcAft>
            </a:pPr>
            <a:r>
              <a:rPr lang="en-US" sz="800" dirty="0">
                <a:latin typeface="Calibri" panose="020F0502020204030204" pitchFamily="34" charset="0"/>
              </a:rPr>
              <a:t>Besnard, M., et al., Evidence of Perinatal Transmission of Zika Virus, French Polynesia, December 2013 and February 2014. Euro Surveill, 2014. 19(14): p. 1-5.</a:t>
            </a:r>
          </a:p>
          <a:p>
            <a:pPr eaLnBrk="0" fontAlgn="base" hangingPunct="0">
              <a:spcBef>
                <a:spcPct val="0"/>
              </a:spcBef>
              <a:spcAft>
                <a:spcPct val="0"/>
              </a:spcAft>
            </a:pPr>
            <a:r>
              <a:rPr lang="en-US" sz="800" dirty="0">
                <a:latin typeface="Calibri" panose="020F0502020204030204" pitchFamily="34" charset="0"/>
              </a:rPr>
              <a:t>Oliveira Melo, A., et al., Zika Virus Intrauterine Infection Causes Fetal Brain Abnormality and Microcephaly: Tip of the Iceberg? Ultrasound in Obstetrics &amp; Gynecology, 2016. 47(1): p. 6-7.</a:t>
            </a:r>
          </a:p>
        </p:txBody>
      </p:sp>
      <p:pic>
        <p:nvPicPr>
          <p:cNvPr id="6" name="Picture 5" descr="A pregnant woman talking with her doctor about Zika. "/>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1857" y="1912606"/>
            <a:ext cx="3831773" cy="3181350"/>
          </a:xfrm>
          <a:prstGeom prst="roundRect">
            <a:avLst/>
          </a:prstGeom>
        </p:spPr>
      </p:pic>
    </p:spTree>
    <p:extLst>
      <p:ext uri="{BB962C8B-B14F-4D97-AF65-F5344CB8AC3E}">
        <p14:creationId xmlns:p14="http://schemas.microsoft.com/office/powerpoint/2010/main" val="18422668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4850"/>
            <a:ext cx="8458201" cy="839758"/>
          </a:xfrm>
        </p:spPr>
        <p:txBody>
          <a:bodyPr/>
          <a:lstStyle/>
          <a:p>
            <a:r>
              <a:rPr lang="en-US" sz="3200" dirty="0">
                <a:solidFill>
                  <a:srgbClr val="002C77"/>
                </a:solidFill>
                <a:latin typeface="+mj-lt"/>
              </a:rPr>
              <a:t>CDC Lab Confirms Zika In Fetal Tissues</a:t>
            </a:r>
          </a:p>
        </p:txBody>
      </p:sp>
      <p:sp>
        <p:nvSpPr>
          <p:cNvPr id="13" name="Text Placeholder 2"/>
          <p:cNvSpPr>
            <a:spLocks noGrp="1"/>
          </p:cNvSpPr>
          <p:nvPr>
            <p:ph type="body" sz="quarter" idx="10"/>
          </p:nvPr>
        </p:nvSpPr>
        <p:spPr>
          <a:xfrm>
            <a:off x="457201" y="2016125"/>
            <a:ext cx="3339548" cy="3341688"/>
          </a:xfrm>
        </p:spPr>
        <p:txBody>
          <a:bodyPr/>
          <a:lstStyle/>
          <a:p>
            <a:pPr>
              <a:buClrTx/>
              <a:buFont typeface="Arial" panose="020B0604020202020204" pitchFamily="34" charset="0"/>
              <a:buChar char="•"/>
            </a:pPr>
            <a:r>
              <a:rPr lang="en-US" sz="2400" dirty="0">
                <a:solidFill>
                  <a:schemeClr val="tx1"/>
                </a:solidFill>
                <a:latin typeface="+mj-lt"/>
              </a:rPr>
              <a:t>Evidence of Zika virus identified in:</a:t>
            </a:r>
          </a:p>
          <a:p>
            <a:pPr lvl="1">
              <a:buClrTx/>
            </a:pPr>
            <a:r>
              <a:rPr lang="en-US" sz="2400" dirty="0">
                <a:solidFill>
                  <a:schemeClr val="tx1"/>
                </a:solidFill>
                <a:latin typeface="+mj-lt"/>
              </a:rPr>
              <a:t>Amniotic fluid</a:t>
            </a:r>
          </a:p>
          <a:p>
            <a:pPr lvl="1">
              <a:buClrTx/>
            </a:pPr>
            <a:r>
              <a:rPr lang="en-US" sz="2400" dirty="0">
                <a:solidFill>
                  <a:schemeClr val="tx1"/>
                </a:solidFill>
                <a:latin typeface="+mj-lt"/>
              </a:rPr>
              <a:t>Placenta</a:t>
            </a:r>
          </a:p>
          <a:p>
            <a:pPr lvl="1">
              <a:buClrTx/>
            </a:pPr>
            <a:r>
              <a:rPr lang="en-US" sz="2400" dirty="0">
                <a:solidFill>
                  <a:schemeClr val="tx1"/>
                </a:solidFill>
                <a:latin typeface="+mj-lt"/>
              </a:rPr>
              <a:t>Brain</a:t>
            </a:r>
          </a:p>
          <a:p>
            <a:pPr lvl="1">
              <a:buClrTx/>
            </a:pPr>
            <a:r>
              <a:rPr lang="en-US" sz="2400" dirty="0">
                <a:solidFill>
                  <a:schemeClr val="tx1"/>
                </a:solidFill>
                <a:latin typeface="+mj-lt"/>
              </a:rPr>
              <a:t>Products of conception</a:t>
            </a:r>
          </a:p>
        </p:txBody>
      </p:sp>
      <p:grpSp>
        <p:nvGrpSpPr>
          <p:cNvPr id="12" name="Group 11"/>
          <p:cNvGrpSpPr/>
          <p:nvPr/>
        </p:nvGrpSpPr>
        <p:grpSpPr>
          <a:xfrm>
            <a:off x="3951412" y="2049688"/>
            <a:ext cx="5023625" cy="3764099"/>
            <a:chOff x="2060188" y="1063229"/>
            <a:chExt cx="5023625" cy="3764099"/>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0188" y="1063229"/>
              <a:ext cx="5023625" cy="3764099"/>
            </a:xfrm>
            <a:prstGeom prst="rect">
              <a:avLst/>
            </a:prstGeom>
          </p:spPr>
        </p:pic>
        <p:sp>
          <p:nvSpPr>
            <p:cNvPr id="5" name="Oval 4"/>
            <p:cNvSpPr/>
            <p:nvPr/>
          </p:nvSpPr>
          <p:spPr>
            <a:xfrm>
              <a:off x="6156198" y="3701210"/>
              <a:ext cx="342900" cy="342900"/>
            </a:xfrm>
            <a:prstGeom prst="ellipse">
              <a:avLst/>
            </a:prstGeom>
            <a:noFill/>
            <a:ln w="38100">
              <a:solidFill>
                <a:srgbClr val="000000"/>
              </a:solidFill>
            </a:ln>
            <a:effectLst>
              <a:outerShdw blurRad="40000" dist="23000"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Oval 5"/>
            <p:cNvSpPr/>
            <p:nvPr/>
          </p:nvSpPr>
          <p:spPr>
            <a:xfrm>
              <a:off x="4423000" y="4173485"/>
              <a:ext cx="342900" cy="342900"/>
            </a:xfrm>
            <a:prstGeom prst="ellipse">
              <a:avLst/>
            </a:prstGeom>
            <a:noFill/>
            <a:ln w="38100">
              <a:solidFill>
                <a:srgbClr val="000000"/>
              </a:solidFill>
            </a:ln>
            <a:effectLst>
              <a:outerShdw blurRad="40000" dist="23000"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Oval 6"/>
            <p:cNvSpPr/>
            <p:nvPr/>
          </p:nvSpPr>
          <p:spPr>
            <a:xfrm>
              <a:off x="3438519" y="2306900"/>
              <a:ext cx="342900" cy="342900"/>
            </a:xfrm>
            <a:prstGeom prst="ellipse">
              <a:avLst/>
            </a:prstGeom>
            <a:noFill/>
            <a:ln w="38100">
              <a:solidFill>
                <a:srgbClr val="000000"/>
              </a:solidFill>
            </a:ln>
            <a:effectLst>
              <a:outerShdw blurRad="40000" dist="23000"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9" name="TextBox 8"/>
          <p:cNvSpPr txBox="1"/>
          <p:nvPr/>
        </p:nvSpPr>
        <p:spPr>
          <a:xfrm>
            <a:off x="6781800" y="6277285"/>
            <a:ext cx="1745863" cy="338554"/>
          </a:xfrm>
          <a:prstGeom prst="rect">
            <a:avLst/>
          </a:prstGeom>
          <a:noFill/>
        </p:spPr>
        <p:txBody>
          <a:bodyPr wrap="none" rtlCol="0">
            <a:spAutoFit/>
          </a:bodyPr>
          <a:lstStyle/>
          <a:p>
            <a:r>
              <a:rPr lang="en-US" sz="1600" b="1" dirty="0"/>
              <a:t>www.cdc.gov/zika</a:t>
            </a:r>
          </a:p>
        </p:txBody>
      </p:sp>
    </p:spTree>
    <p:extLst>
      <p:ext uri="{BB962C8B-B14F-4D97-AF65-F5344CB8AC3E}">
        <p14:creationId xmlns:p14="http://schemas.microsoft.com/office/powerpoint/2010/main" val="169371631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857250"/>
          </a:xfrm>
        </p:spPr>
        <p:txBody>
          <a:bodyPr/>
          <a:lstStyle/>
          <a:p>
            <a:r>
              <a:rPr lang="en-US" sz="3200" dirty="0">
                <a:solidFill>
                  <a:srgbClr val="002C77"/>
                </a:solidFill>
                <a:latin typeface="+mj-lt"/>
              </a:rPr>
              <a:t>Zika is a Cause of Microcephaly</a:t>
            </a:r>
          </a:p>
        </p:txBody>
      </p:sp>
      <p:pic>
        <p:nvPicPr>
          <p:cNvPr id="4" name="Picture 3"/>
          <p:cNvPicPr>
            <a:picLocks noChangeAspect="1"/>
          </p:cNvPicPr>
          <p:nvPr/>
        </p:nvPicPr>
        <p:blipFill>
          <a:blip r:embed="rId3"/>
          <a:stretch>
            <a:fillRect/>
          </a:stretch>
        </p:blipFill>
        <p:spPr>
          <a:xfrm>
            <a:off x="1662702" y="1912665"/>
            <a:ext cx="5818598" cy="3955166"/>
          </a:xfrm>
          <a:prstGeom prst="rect">
            <a:avLst/>
          </a:prstGeom>
          <a:ln>
            <a:solidFill>
              <a:srgbClr val="007D57"/>
            </a:solidFill>
          </a:ln>
        </p:spPr>
      </p:pic>
      <p:sp>
        <p:nvSpPr>
          <p:cNvPr id="5" name="TextBox 4"/>
          <p:cNvSpPr txBox="1"/>
          <p:nvPr/>
        </p:nvSpPr>
        <p:spPr>
          <a:xfrm>
            <a:off x="6781800" y="6277285"/>
            <a:ext cx="1745863" cy="338554"/>
          </a:xfrm>
          <a:prstGeom prst="rect">
            <a:avLst/>
          </a:prstGeom>
          <a:noFill/>
        </p:spPr>
        <p:txBody>
          <a:bodyPr wrap="none" rtlCol="0">
            <a:spAutoFit/>
          </a:bodyPr>
          <a:lstStyle/>
          <a:p>
            <a:r>
              <a:rPr lang="en-US" sz="1600" b="1" dirty="0"/>
              <a:t>www.cdc.gov/zika</a:t>
            </a:r>
          </a:p>
        </p:txBody>
      </p:sp>
    </p:spTree>
    <p:extLst>
      <p:ext uri="{BB962C8B-B14F-4D97-AF65-F5344CB8AC3E}">
        <p14:creationId xmlns:p14="http://schemas.microsoft.com/office/powerpoint/2010/main" val="145187586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68664"/>
          </a:xfrm>
        </p:spPr>
        <p:txBody>
          <a:bodyPr/>
          <a:lstStyle/>
          <a:p>
            <a:r>
              <a:rPr lang="en-US" sz="4000" dirty="0">
                <a:solidFill>
                  <a:srgbClr val="002C77"/>
                </a:solidFill>
                <a:latin typeface="+mj-lt"/>
              </a:rPr>
              <a:t>Congenital Zika Syndrome</a:t>
            </a:r>
          </a:p>
        </p:txBody>
      </p:sp>
      <p:sp>
        <p:nvSpPr>
          <p:cNvPr id="3" name="Text Placeholder 2"/>
          <p:cNvSpPr>
            <a:spLocks noGrp="1"/>
          </p:cNvSpPr>
          <p:nvPr>
            <p:ph type="body" sz="quarter" idx="10"/>
          </p:nvPr>
        </p:nvSpPr>
        <p:spPr>
          <a:xfrm>
            <a:off x="457200" y="1864415"/>
            <a:ext cx="8229600" cy="3493398"/>
          </a:xfrm>
        </p:spPr>
        <p:txBody>
          <a:bodyPr>
            <a:normAutofit/>
          </a:bodyPr>
          <a:lstStyle/>
          <a:p>
            <a:pPr>
              <a:buClrTx/>
              <a:buFont typeface="Arial" panose="020B0604020202020204" pitchFamily="34" charset="0"/>
              <a:buChar char="•"/>
            </a:pPr>
            <a:r>
              <a:rPr lang="en-US" dirty="0">
                <a:solidFill>
                  <a:schemeClr val="tx1"/>
                </a:solidFill>
                <a:latin typeface="+mj-lt"/>
              </a:rPr>
              <a:t>Recently recognized pattern of congenital anomalies associated with Zika virus infection during pregnancy that includes:</a:t>
            </a:r>
          </a:p>
          <a:p>
            <a:pPr lvl="1">
              <a:buClrTx/>
            </a:pPr>
            <a:r>
              <a:rPr lang="en-US" sz="1800" dirty="0">
                <a:solidFill>
                  <a:schemeClr val="tx1"/>
                </a:solidFill>
                <a:latin typeface="+mj-lt"/>
              </a:rPr>
              <a:t>Microcephaly</a:t>
            </a:r>
          </a:p>
          <a:p>
            <a:pPr lvl="1">
              <a:buClrTx/>
            </a:pPr>
            <a:r>
              <a:rPr lang="en-US" sz="1800" dirty="0">
                <a:solidFill>
                  <a:schemeClr val="tx1"/>
                </a:solidFill>
                <a:latin typeface="+mj-lt"/>
              </a:rPr>
              <a:t>Intracranial calcifications</a:t>
            </a:r>
          </a:p>
          <a:p>
            <a:pPr lvl="1">
              <a:buClrTx/>
            </a:pPr>
            <a:r>
              <a:rPr lang="en-US" sz="1800" dirty="0">
                <a:solidFill>
                  <a:schemeClr val="tx1"/>
                </a:solidFill>
                <a:latin typeface="+mj-lt"/>
              </a:rPr>
              <a:t>Other brain anomalies</a:t>
            </a:r>
          </a:p>
          <a:p>
            <a:pPr>
              <a:buClrTx/>
              <a:buFont typeface="Arial" panose="020B0604020202020204" pitchFamily="34" charset="0"/>
              <a:buChar char="•"/>
            </a:pPr>
            <a:r>
              <a:rPr lang="en-US" dirty="0">
                <a:solidFill>
                  <a:schemeClr val="tx1"/>
                </a:solidFill>
                <a:latin typeface="+mj-lt"/>
              </a:rPr>
              <a:t>Congenital Zika virus infection also linked to</a:t>
            </a:r>
            <a:endParaRPr lang="en-US" sz="1600" strike="sngStrike" dirty="0">
              <a:solidFill>
                <a:schemeClr val="tx1"/>
              </a:solidFill>
              <a:latin typeface="+mj-lt"/>
            </a:endParaRPr>
          </a:p>
          <a:p>
            <a:pPr lvl="1">
              <a:buClrTx/>
            </a:pPr>
            <a:r>
              <a:rPr lang="en-US" sz="1800" dirty="0">
                <a:solidFill>
                  <a:schemeClr val="tx1"/>
                </a:solidFill>
                <a:latin typeface="+mj-lt"/>
              </a:rPr>
              <a:t>Eye anomalies</a:t>
            </a:r>
          </a:p>
          <a:p>
            <a:pPr lvl="1">
              <a:buClrTx/>
            </a:pPr>
            <a:r>
              <a:rPr lang="en-US" sz="1800" dirty="0">
                <a:solidFill>
                  <a:schemeClr val="tx1"/>
                </a:solidFill>
                <a:latin typeface="+mj-lt"/>
              </a:rPr>
              <a:t>Hearing loss</a:t>
            </a:r>
          </a:p>
          <a:p>
            <a:pPr lvl="1">
              <a:buClrTx/>
            </a:pPr>
            <a:r>
              <a:rPr lang="en-US" sz="1800" dirty="0">
                <a:solidFill>
                  <a:schemeClr val="tx1"/>
                </a:solidFill>
                <a:latin typeface="+mj-lt"/>
              </a:rPr>
              <a:t>Limb abnormalities</a:t>
            </a:r>
          </a:p>
          <a:p>
            <a:pPr lvl="1">
              <a:buClrTx/>
            </a:pPr>
            <a:r>
              <a:rPr lang="en-US" sz="1800" dirty="0">
                <a:solidFill>
                  <a:schemeClr val="tx1"/>
                </a:solidFill>
                <a:latin typeface="+mj-lt"/>
              </a:rPr>
              <a:t>Impaired growth</a:t>
            </a:r>
          </a:p>
          <a:p>
            <a:pPr lvl="1">
              <a:buClrTx/>
            </a:pPr>
            <a:endParaRPr lang="en-US" dirty="0">
              <a:solidFill>
                <a:schemeClr val="tx1"/>
              </a:solidFill>
              <a:latin typeface="+mj-lt"/>
            </a:endParaRPr>
          </a:p>
        </p:txBody>
      </p:sp>
      <p:pic>
        <p:nvPicPr>
          <p:cNvPr id="4" name="Picture 3" descr="Baby with severe microcephaly with a tape measure measuring head circumfer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335" y="2782302"/>
            <a:ext cx="2706022" cy="3045193"/>
          </a:xfrm>
          <a:prstGeom prst="rect">
            <a:avLst/>
          </a:prstGeom>
        </p:spPr>
      </p:pic>
    </p:spTree>
    <p:extLst>
      <p:ext uri="{BB962C8B-B14F-4D97-AF65-F5344CB8AC3E}">
        <p14:creationId xmlns:p14="http://schemas.microsoft.com/office/powerpoint/2010/main" val="10935299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393" y="462934"/>
            <a:ext cx="8229600" cy="857106"/>
          </a:xfrm>
        </p:spPr>
        <p:txBody>
          <a:bodyPr/>
          <a:lstStyle/>
          <a:p>
            <a:r>
              <a:rPr lang="en-US" sz="3600" dirty="0">
                <a:solidFill>
                  <a:srgbClr val="002C77"/>
                </a:solidFill>
                <a:latin typeface="+mj-lt"/>
              </a:rPr>
              <a:t>Potential Risk of Microcephaly </a:t>
            </a:r>
          </a:p>
        </p:txBody>
      </p:sp>
      <p:sp>
        <p:nvSpPr>
          <p:cNvPr id="3" name="Text Placeholder 2"/>
          <p:cNvSpPr>
            <a:spLocks noGrp="1"/>
          </p:cNvSpPr>
          <p:nvPr>
            <p:ph type="body" sz="quarter" idx="10"/>
          </p:nvPr>
        </p:nvSpPr>
        <p:spPr>
          <a:xfrm>
            <a:off x="447393" y="1676400"/>
            <a:ext cx="6298163" cy="2894250"/>
          </a:xfrm>
        </p:spPr>
        <p:txBody>
          <a:bodyPr>
            <a:noAutofit/>
          </a:bodyPr>
          <a:lstStyle/>
          <a:p>
            <a:pPr>
              <a:buClrTx/>
              <a:buFont typeface="Arial" panose="020B0604020202020204" pitchFamily="34" charset="0"/>
              <a:buChar char="•"/>
            </a:pPr>
            <a:r>
              <a:rPr lang="en-US" sz="2400" b="1" dirty="0">
                <a:solidFill>
                  <a:schemeClr val="tx1"/>
                </a:solidFill>
                <a:latin typeface="+mj-lt"/>
              </a:rPr>
              <a:t>1 - 13% </a:t>
            </a:r>
            <a:r>
              <a:rPr lang="en-US" sz="2400" dirty="0">
                <a:solidFill>
                  <a:schemeClr val="tx1"/>
                </a:solidFill>
                <a:latin typeface="+mj-lt"/>
              </a:rPr>
              <a:t>estimated risk of microcephaly due to Zika virus infection in first trimester</a:t>
            </a:r>
          </a:p>
          <a:p>
            <a:pPr lvl="1">
              <a:buClrTx/>
            </a:pPr>
            <a:r>
              <a:rPr lang="en-US" sz="2400" dirty="0">
                <a:solidFill>
                  <a:schemeClr val="tx1"/>
                </a:solidFill>
                <a:latin typeface="+mj-lt"/>
              </a:rPr>
              <a:t>Modeling based on current outbreak in Bahia, Brazil</a:t>
            </a:r>
          </a:p>
          <a:p>
            <a:pPr>
              <a:buClrTx/>
              <a:buFont typeface="Arial" panose="020B0604020202020204" pitchFamily="34" charset="0"/>
              <a:buChar char="•"/>
            </a:pPr>
            <a:r>
              <a:rPr lang="en-US" sz="2400" i="1" dirty="0">
                <a:solidFill>
                  <a:schemeClr val="tx1"/>
                </a:solidFill>
                <a:latin typeface="+mj-lt"/>
              </a:rPr>
              <a:t>Important to remember:</a:t>
            </a:r>
          </a:p>
          <a:p>
            <a:pPr lvl="1">
              <a:buClrTx/>
            </a:pPr>
            <a:r>
              <a:rPr lang="en-US" sz="2400" dirty="0">
                <a:solidFill>
                  <a:schemeClr val="tx1"/>
                </a:solidFill>
                <a:latin typeface="+mj-lt"/>
              </a:rPr>
              <a:t>Data limited (infection rates unknown; microcephaly cases still being reported)</a:t>
            </a:r>
          </a:p>
          <a:p>
            <a:pPr lvl="1">
              <a:buClrTx/>
            </a:pPr>
            <a:r>
              <a:rPr lang="en-US" sz="2400" dirty="0">
                <a:solidFill>
                  <a:schemeClr val="tx1"/>
                </a:solidFill>
                <a:latin typeface="+mj-lt"/>
              </a:rPr>
              <a:t>Microcephaly difficult to detect prenatally</a:t>
            </a:r>
          </a:p>
          <a:p>
            <a:pPr lvl="1">
              <a:buClrTx/>
            </a:pPr>
            <a:r>
              <a:rPr lang="en-US" sz="2400" dirty="0">
                <a:solidFill>
                  <a:schemeClr val="tx1"/>
                </a:solidFill>
                <a:latin typeface="+mj-lt"/>
              </a:rPr>
              <a:t>Microcephaly only one of a range of possible adverse outcomes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530" y="2370195"/>
            <a:ext cx="2127286" cy="207878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6200" y="6248400"/>
            <a:ext cx="8855242" cy="230832"/>
          </a:xfrm>
          <a:prstGeom prst="rect">
            <a:avLst/>
          </a:prstGeom>
          <a:noFill/>
        </p:spPr>
        <p:txBody>
          <a:bodyPr wrap="square" rtlCol="0">
            <a:spAutoFit/>
          </a:bodyPr>
          <a:lstStyle/>
          <a:p>
            <a:r>
              <a:rPr lang="en-US" sz="900" dirty="0"/>
              <a:t>Johansson MA, Mier-Y-Teran-Romero L, Reefhuis J, Gilboa SM, Hills SL. Zika and the Risk of Microcephaly. N Engl J Med. 2016 May 25. </a:t>
            </a:r>
          </a:p>
        </p:txBody>
      </p:sp>
    </p:spTree>
    <p:extLst>
      <p:ext uri="{BB962C8B-B14F-4D97-AF65-F5344CB8AC3E}">
        <p14:creationId xmlns:p14="http://schemas.microsoft.com/office/powerpoint/2010/main" val="108239405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393" y="462934"/>
            <a:ext cx="8229600" cy="857106"/>
          </a:xfrm>
        </p:spPr>
        <p:txBody>
          <a:bodyPr/>
          <a:lstStyle/>
          <a:p>
            <a:r>
              <a:rPr lang="en-US" sz="3600" dirty="0">
                <a:solidFill>
                  <a:srgbClr val="002C77"/>
                </a:solidFill>
                <a:latin typeface="+mj-lt"/>
              </a:rPr>
              <a:t>Potential Risk of Birth Defects </a:t>
            </a:r>
          </a:p>
        </p:txBody>
      </p:sp>
      <p:sp>
        <p:nvSpPr>
          <p:cNvPr id="3" name="Text Placeholder 2"/>
          <p:cNvSpPr>
            <a:spLocks noGrp="1"/>
          </p:cNvSpPr>
          <p:nvPr>
            <p:ph type="body" sz="quarter" idx="10"/>
          </p:nvPr>
        </p:nvSpPr>
        <p:spPr>
          <a:xfrm>
            <a:off x="449657" y="1599455"/>
            <a:ext cx="6486806" cy="4419600"/>
          </a:xfrm>
        </p:spPr>
        <p:txBody>
          <a:bodyPr>
            <a:noAutofit/>
          </a:bodyPr>
          <a:lstStyle/>
          <a:p>
            <a:pPr>
              <a:buClrTx/>
              <a:buFont typeface="Arial" panose="020B0604020202020204" pitchFamily="34" charset="0"/>
              <a:buChar char="•"/>
            </a:pPr>
            <a:r>
              <a:rPr lang="en-US" sz="2400" dirty="0">
                <a:solidFill>
                  <a:srgbClr val="002060"/>
                </a:solidFill>
              </a:rPr>
              <a:t>CDC established the U.S. Zika Pregnancy Registry </a:t>
            </a:r>
            <a:endParaRPr lang="en-US" sz="2400" b="1" dirty="0">
              <a:solidFill>
                <a:srgbClr val="002060"/>
              </a:solidFill>
              <a:latin typeface="+mj-lt"/>
            </a:endParaRPr>
          </a:p>
          <a:p>
            <a:pPr>
              <a:buClrTx/>
              <a:buFont typeface="Arial" panose="020B0604020202020204" pitchFamily="34" charset="0"/>
              <a:buChar char="•"/>
            </a:pPr>
            <a:r>
              <a:rPr lang="en-US" sz="2400" dirty="0">
                <a:solidFill>
                  <a:srgbClr val="002060"/>
                </a:solidFill>
              </a:rPr>
              <a:t>Zika virus–associated birth defects:</a:t>
            </a:r>
          </a:p>
          <a:p>
            <a:pPr lvl="1">
              <a:buClrTx/>
              <a:buFont typeface="Arial" panose="020B0604020202020204" pitchFamily="34" charset="0"/>
              <a:buChar char="•"/>
            </a:pPr>
            <a:r>
              <a:rPr lang="en-US" sz="2400" dirty="0">
                <a:solidFill>
                  <a:srgbClr val="002060"/>
                </a:solidFill>
              </a:rPr>
              <a:t> 51 (5%) of the 972 fetuses/infants from completed pregnancies with laboratory evidence of possible recent Zika virus infection </a:t>
            </a:r>
          </a:p>
          <a:p>
            <a:pPr lvl="1">
              <a:buClrTx/>
              <a:buFont typeface="Arial" panose="020B0604020202020204" pitchFamily="34" charset="0"/>
              <a:buChar char="•"/>
            </a:pPr>
            <a:r>
              <a:rPr lang="en-US" sz="2400" dirty="0">
                <a:solidFill>
                  <a:srgbClr val="002060"/>
                </a:solidFill>
              </a:rPr>
              <a:t>24/250 (10%) with laboratory-confirmed Zika virus infection</a:t>
            </a:r>
          </a:p>
          <a:p>
            <a:pPr lvl="1">
              <a:buClrTx/>
              <a:buFont typeface="Arial" panose="020B0604020202020204" pitchFamily="34" charset="0"/>
              <a:buChar char="•"/>
            </a:pPr>
            <a:r>
              <a:rPr lang="en-US" sz="2400" dirty="0">
                <a:solidFill>
                  <a:srgbClr val="002060"/>
                </a:solidFill>
              </a:rPr>
              <a:t>Birth defects were reported in 15% of fetuses/infants with confirmed Zika virus infection in the first trimester</a:t>
            </a:r>
            <a:endParaRPr lang="en-US" sz="2400" dirty="0">
              <a:solidFill>
                <a:srgbClr val="002060"/>
              </a:solidFill>
              <a:latin typeface="+mj-lt"/>
            </a:endParaRPr>
          </a:p>
        </p:txBody>
      </p:sp>
      <p:sp>
        <p:nvSpPr>
          <p:cNvPr id="6" name="TextBox 5"/>
          <p:cNvSpPr txBox="1"/>
          <p:nvPr/>
        </p:nvSpPr>
        <p:spPr>
          <a:xfrm>
            <a:off x="4876800" y="6298471"/>
            <a:ext cx="4114800" cy="307777"/>
          </a:xfrm>
          <a:prstGeom prst="rect">
            <a:avLst/>
          </a:prstGeom>
          <a:noFill/>
        </p:spPr>
        <p:txBody>
          <a:bodyPr wrap="square" rtlCol="0">
            <a:spAutoFit/>
          </a:bodyPr>
          <a:lstStyle/>
          <a:p>
            <a:r>
              <a:rPr lang="en-US" sz="1400" i="1" dirty="0"/>
              <a:t>CDC MMWR Weekly</a:t>
            </a:r>
            <a:r>
              <a:rPr lang="en-US" sz="1400" dirty="0"/>
              <a:t> / April 7, 2017 / 66(13);366-373</a:t>
            </a:r>
            <a:r>
              <a:rPr lang="en-US" sz="900"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2133600"/>
            <a:ext cx="2085878" cy="1290637"/>
          </a:xfrm>
          <a:prstGeom prst="rect">
            <a:avLst/>
          </a:prstGeom>
        </p:spPr>
      </p:pic>
    </p:spTree>
    <p:extLst>
      <p:ext uri="{BB962C8B-B14F-4D97-AF65-F5344CB8AC3E}">
        <p14:creationId xmlns:p14="http://schemas.microsoft.com/office/powerpoint/2010/main" val="210471449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 y="762000"/>
            <a:ext cx="8229600" cy="681788"/>
          </a:xfrm>
        </p:spPr>
        <p:txBody>
          <a:bodyPr/>
          <a:lstStyle/>
          <a:p>
            <a:r>
              <a:rPr lang="en-US" sz="3600" dirty="0">
                <a:solidFill>
                  <a:srgbClr val="002C77"/>
                </a:solidFill>
                <a:latin typeface="+mj-lt"/>
              </a:rPr>
              <a:t>Preventing Zika in Pregnant Women </a:t>
            </a:r>
          </a:p>
        </p:txBody>
      </p:sp>
      <p:pic>
        <p:nvPicPr>
          <p:cNvPr id="3" name="Picture 2"/>
          <p:cNvPicPr>
            <a:picLocks noChangeAspect="1"/>
          </p:cNvPicPr>
          <p:nvPr/>
        </p:nvPicPr>
        <p:blipFill>
          <a:blip r:embed="rId3"/>
          <a:stretch>
            <a:fillRect/>
          </a:stretch>
        </p:blipFill>
        <p:spPr>
          <a:xfrm>
            <a:off x="2895600" y="2198843"/>
            <a:ext cx="3173550" cy="3325657"/>
          </a:xfrm>
          <a:prstGeom prst="rect">
            <a:avLst/>
          </a:prstGeom>
        </p:spPr>
      </p:pic>
    </p:spTree>
    <p:extLst>
      <p:ext uri="{BB962C8B-B14F-4D97-AF65-F5344CB8AC3E}">
        <p14:creationId xmlns:p14="http://schemas.microsoft.com/office/powerpoint/2010/main" val="128353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79360"/>
            <a:ext cx="7315200" cy="655922"/>
          </a:xfrm>
        </p:spPr>
        <p:txBody>
          <a:bodyPr/>
          <a:lstStyle/>
          <a:p>
            <a:r>
              <a:rPr lang="en-US" sz="3200" dirty="0">
                <a:solidFill>
                  <a:srgbClr val="002C77"/>
                </a:solidFill>
                <a:latin typeface="+mj-lt"/>
              </a:rPr>
              <a:t>Avoid Traveling to Areas with Active Zika Transmission</a:t>
            </a:r>
          </a:p>
        </p:txBody>
      </p:sp>
      <p:sp>
        <p:nvSpPr>
          <p:cNvPr id="3" name="Text Placeholder 2"/>
          <p:cNvSpPr>
            <a:spLocks noGrp="1"/>
          </p:cNvSpPr>
          <p:nvPr>
            <p:ph type="body" sz="quarter" idx="10"/>
          </p:nvPr>
        </p:nvSpPr>
        <p:spPr>
          <a:xfrm>
            <a:off x="184842" y="1566424"/>
            <a:ext cx="5492262" cy="3341688"/>
          </a:xfrm>
        </p:spPr>
        <p:txBody>
          <a:bodyPr>
            <a:noAutofit/>
          </a:bodyPr>
          <a:lstStyle/>
          <a:p>
            <a:pPr>
              <a:buClrTx/>
              <a:buFont typeface="Arial" panose="020B0604020202020204" pitchFamily="34" charset="0"/>
              <a:buChar char="•"/>
            </a:pPr>
            <a:r>
              <a:rPr lang="en-US" sz="2400" dirty="0">
                <a:solidFill>
                  <a:srgbClr val="080808"/>
                </a:solidFill>
                <a:latin typeface="+mj-lt"/>
              </a:rPr>
              <a:t>Pregnant women should</a:t>
            </a:r>
            <a:r>
              <a:rPr lang="en-US" sz="2400" b="1" dirty="0">
                <a:solidFill>
                  <a:srgbClr val="080808"/>
                </a:solidFill>
                <a:latin typeface="+mj-lt"/>
              </a:rPr>
              <a:t> </a:t>
            </a:r>
            <a:r>
              <a:rPr lang="en-US" sz="2400" b="1" u="sng" dirty="0">
                <a:solidFill>
                  <a:srgbClr val="080808"/>
                </a:solidFill>
                <a:latin typeface="+mj-lt"/>
              </a:rPr>
              <a:t>not</a:t>
            </a:r>
            <a:r>
              <a:rPr lang="en-US" sz="2400" b="1" dirty="0">
                <a:solidFill>
                  <a:srgbClr val="080808"/>
                </a:solidFill>
                <a:latin typeface="+mj-lt"/>
              </a:rPr>
              <a:t> </a:t>
            </a:r>
            <a:r>
              <a:rPr lang="en-US" sz="2400" dirty="0">
                <a:solidFill>
                  <a:srgbClr val="080808"/>
                </a:solidFill>
                <a:latin typeface="+mj-lt"/>
              </a:rPr>
              <a:t>travel to </a:t>
            </a:r>
            <a:br>
              <a:rPr lang="en-US" sz="2400" dirty="0">
                <a:solidFill>
                  <a:srgbClr val="080808"/>
                </a:solidFill>
                <a:latin typeface="+mj-lt"/>
              </a:rPr>
            </a:br>
            <a:r>
              <a:rPr lang="en-US" sz="2400" dirty="0">
                <a:solidFill>
                  <a:srgbClr val="080808"/>
                </a:solidFill>
                <a:latin typeface="+mj-lt"/>
              </a:rPr>
              <a:t>areas with Zika</a:t>
            </a:r>
          </a:p>
          <a:p>
            <a:pPr>
              <a:buClrTx/>
              <a:buFont typeface="Arial" panose="020B0604020202020204" pitchFamily="34" charset="0"/>
              <a:buChar char="•"/>
            </a:pPr>
            <a:r>
              <a:rPr lang="en-US" sz="2400" dirty="0">
                <a:solidFill>
                  <a:srgbClr val="080808"/>
                </a:solidFill>
                <a:latin typeface="+mj-lt"/>
              </a:rPr>
              <a:t>If a pregnant woman </a:t>
            </a:r>
            <a:r>
              <a:rPr lang="en-US" sz="2400" i="1" dirty="0">
                <a:solidFill>
                  <a:srgbClr val="080808"/>
                </a:solidFill>
                <a:latin typeface="+mj-lt"/>
              </a:rPr>
              <a:t>must</a:t>
            </a:r>
            <a:r>
              <a:rPr lang="en-US" sz="2400" dirty="0">
                <a:solidFill>
                  <a:srgbClr val="080808"/>
                </a:solidFill>
                <a:latin typeface="+mj-lt"/>
              </a:rPr>
              <a:t> travel, she should</a:t>
            </a:r>
          </a:p>
          <a:p>
            <a:pPr lvl="1">
              <a:buClrTx/>
              <a:buFont typeface="Arial" panose="020B0604020202020204" pitchFamily="34" charset="0"/>
              <a:buChar char="•"/>
            </a:pPr>
            <a:r>
              <a:rPr lang="en-US" sz="2400" dirty="0">
                <a:solidFill>
                  <a:srgbClr val="080808"/>
                </a:solidFill>
                <a:latin typeface="+mj-lt"/>
              </a:rPr>
              <a:t>Talk with her healthcare provider before she goes</a:t>
            </a:r>
          </a:p>
          <a:p>
            <a:pPr lvl="1">
              <a:buClrTx/>
              <a:buFont typeface="Arial" panose="020B0604020202020204" pitchFamily="34" charset="0"/>
              <a:buChar char="•"/>
            </a:pPr>
            <a:r>
              <a:rPr lang="en-US" sz="2400" dirty="0">
                <a:solidFill>
                  <a:srgbClr val="080808"/>
                </a:solidFill>
                <a:latin typeface="+mj-lt"/>
              </a:rPr>
              <a:t>Strictly follow steps to prevent mosquito bites during the trip</a:t>
            </a:r>
          </a:p>
          <a:p>
            <a:pPr lvl="1">
              <a:buClrTx/>
              <a:buFont typeface="Arial" panose="020B0604020202020204" pitchFamily="34" charset="0"/>
              <a:buChar char="•"/>
            </a:pPr>
            <a:r>
              <a:rPr lang="en-US" sz="2400" dirty="0">
                <a:solidFill>
                  <a:schemeClr val="tx1"/>
                </a:solidFill>
                <a:latin typeface="+mj-lt"/>
              </a:rPr>
              <a:t>Take steps to prevent sexual transmission</a:t>
            </a:r>
            <a:endParaRPr lang="en-US" sz="2400" dirty="0">
              <a:solidFill>
                <a:srgbClr val="080808"/>
              </a:solidFill>
              <a:latin typeface="+mj-lt"/>
            </a:endParaRPr>
          </a:p>
          <a:p>
            <a:pPr lvl="1">
              <a:buClrTx/>
              <a:buFont typeface="Arial" panose="020B0604020202020204" pitchFamily="34" charset="0"/>
              <a:buChar char="•"/>
            </a:pPr>
            <a:r>
              <a:rPr lang="en-US" sz="2400" dirty="0">
                <a:solidFill>
                  <a:srgbClr val="080808"/>
                </a:solidFill>
                <a:latin typeface="+mj-lt"/>
              </a:rPr>
              <a:t>Talk with her healthcare provider after she returns, even if she doesn’t feel sick</a:t>
            </a:r>
          </a:p>
        </p:txBody>
      </p:sp>
      <p:sp>
        <p:nvSpPr>
          <p:cNvPr id="5" name="Rectangle 4"/>
          <p:cNvSpPr/>
          <p:nvPr/>
        </p:nvSpPr>
        <p:spPr>
          <a:xfrm>
            <a:off x="5253942" y="6324600"/>
            <a:ext cx="3890058" cy="307777"/>
          </a:xfrm>
          <a:prstGeom prst="rect">
            <a:avLst/>
          </a:prstGeom>
        </p:spPr>
        <p:txBody>
          <a:bodyPr wrap="square">
            <a:spAutoFit/>
          </a:bodyPr>
          <a:lstStyle/>
          <a:p>
            <a:r>
              <a:rPr lang="en-US" sz="1400" dirty="0">
                <a:solidFill>
                  <a:srgbClr val="605554"/>
                </a:solidFill>
                <a:hlinkClick r:id="rId3"/>
              </a:rPr>
              <a:t>http://wwwnc.cdc.gov/travel/page/zika-information</a:t>
            </a:r>
            <a:r>
              <a:rPr lang="en-US" sz="1400" dirty="0">
                <a:solidFill>
                  <a:srgbClr val="605554"/>
                </a:solidFill>
              </a:rPr>
              <a:t>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532" y="2277661"/>
            <a:ext cx="3181990" cy="2120545"/>
          </a:xfrm>
          <a:prstGeom prst="rect">
            <a:avLst/>
          </a:prstGeom>
        </p:spPr>
      </p:pic>
      <p:sp>
        <p:nvSpPr>
          <p:cNvPr id="7" name="Oval 6"/>
          <p:cNvSpPr/>
          <p:nvPr/>
        </p:nvSpPr>
        <p:spPr bwMode="auto">
          <a:xfrm>
            <a:off x="6209784" y="2340806"/>
            <a:ext cx="2515631" cy="20574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cxnSp>
        <p:nvCxnSpPr>
          <p:cNvPr id="8" name="Straight Connector 7"/>
          <p:cNvCxnSpPr/>
          <p:nvPr/>
        </p:nvCxnSpPr>
        <p:spPr bwMode="auto">
          <a:xfrm>
            <a:off x="6178097" y="2261588"/>
            <a:ext cx="2590800" cy="21336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532961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22233"/>
            <a:ext cx="8229600" cy="641186"/>
          </a:xfrm>
        </p:spPr>
        <p:txBody>
          <a:bodyPr/>
          <a:lstStyle/>
          <a:p>
            <a:r>
              <a:rPr lang="en-US" sz="3600" dirty="0">
                <a:solidFill>
                  <a:srgbClr val="002C77"/>
                </a:solidFill>
                <a:latin typeface="+mj-lt"/>
              </a:rPr>
              <a:t>Prevent Mosquito Bites</a:t>
            </a:r>
          </a:p>
        </p:txBody>
      </p:sp>
      <p:sp>
        <p:nvSpPr>
          <p:cNvPr id="4" name="Text Placeholder 3"/>
          <p:cNvSpPr>
            <a:spLocks noGrp="1"/>
          </p:cNvSpPr>
          <p:nvPr>
            <p:ph type="body" sz="quarter" idx="10"/>
          </p:nvPr>
        </p:nvSpPr>
        <p:spPr>
          <a:xfrm>
            <a:off x="457200" y="2403363"/>
            <a:ext cx="5958681" cy="4352924"/>
          </a:xfrm>
        </p:spPr>
        <p:txBody>
          <a:bodyPr>
            <a:noAutofit/>
          </a:bodyPr>
          <a:lstStyle/>
          <a:p>
            <a:pPr>
              <a:buClrTx/>
              <a:buFont typeface="Arial" panose="020B0604020202020204" pitchFamily="34" charset="0"/>
              <a:buChar char="•"/>
            </a:pPr>
            <a:r>
              <a:rPr lang="en-US" sz="2400" dirty="0">
                <a:solidFill>
                  <a:schemeClr val="tx1"/>
                </a:solidFill>
                <a:latin typeface="+mj-lt"/>
              </a:rPr>
              <a:t>Wear long-sleeved shirts and long pants</a:t>
            </a:r>
          </a:p>
          <a:p>
            <a:pPr>
              <a:buClrTx/>
              <a:buFont typeface="Arial" panose="020B0604020202020204" pitchFamily="34" charset="0"/>
              <a:buChar char="•"/>
            </a:pPr>
            <a:r>
              <a:rPr lang="en-US" sz="2400" dirty="0">
                <a:solidFill>
                  <a:schemeClr val="bg2">
                    <a:lumMod val="10000"/>
                  </a:schemeClr>
                </a:solidFill>
                <a:latin typeface="+mj-lt"/>
              </a:rPr>
              <a:t>Stay and sleep in places with air conditioning or that use window and door screens</a:t>
            </a:r>
          </a:p>
          <a:p>
            <a:pPr>
              <a:buClrTx/>
              <a:buFont typeface="Arial" panose="020B0604020202020204" pitchFamily="34" charset="0"/>
              <a:buChar char="•"/>
            </a:pPr>
            <a:r>
              <a:rPr lang="en-US" sz="2400" dirty="0">
                <a:solidFill>
                  <a:schemeClr val="bg2">
                    <a:lumMod val="10000"/>
                  </a:schemeClr>
                </a:solidFill>
                <a:latin typeface="+mj-lt"/>
              </a:rPr>
              <a:t>Use EPA-registered insect repellents with one of the following active ingredients:</a:t>
            </a:r>
          </a:p>
          <a:p>
            <a:pPr lvl="1">
              <a:buClrTx/>
            </a:pPr>
            <a:r>
              <a:rPr lang="en-US" sz="2400" dirty="0">
                <a:solidFill>
                  <a:schemeClr val="bg2">
                    <a:lumMod val="10000"/>
                  </a:schemeClr>
                </a:solidFill>
                <a:latin typeface="+mj-lt"/>
              </a:rPr>
              <a:t>DEET, picaridin, IR3535, oil of lemon eucalyptus or para-menthane-diol, or 2-undecanone</a:t>
            </a:r>
          </a:p>
          <a:p>
            <a:pPr>
              <a:buClrTx/>
              <a:buFont typeface="Arial" panose="020B0604020202020204" pitchFamily="34" charset="0"/>
              <a:buChar char="•"/>
            </a:pPr>
            <a:r>
              <a:rPr lang="en-US" sz="2400" dirty="0">
                <a:solidFill>
                  <a:schemeClr val="bg2">
                    <a:lumMod val="10000"/>
                  </a:schemeClr>
                </a:solidFill>
                <a:latin typeface="+mj-lt"/>
              </a:rPr>
              <a:t>Once a week, empty and scrub, turn over, cover, or throw out items that hold water</a:t>
            </a:r>
          </a:p>
        </p:txBody>
      </p:sp>
      <p:pic>
        <p:nvPicPr>
          <p:cNvPr id="11" name="Picture 10"/>
          <p:cNvPicPr>
            <a:picLocks noChangeAspect="1"/>
          </p:cNvPicPr>
          <p:nvPr/>
        </p:nvPicPr>
        <p:blipFill>
          <a:blip r:embed="rId3"/>
          <a:stretch>
            <a:fillRect/>
          </a:stretch>
        </p:blipFill>
        <p:spPr>
          <a:xfrm rot="878164">
            <a:off x="8137998" y="3290710"/>
            <a:ext cx="833052" cy="2578230"/>
          </a:xfrm>
          <a:prstGeom prst="rect">
            <a:avLst/>
          </a:prstGeom>
        </p:spPr>
      </p:pic>
      <p:pic>
        <p:nvPicPr>
          <p:cNvPr id="12" name="Picture 11"/>
          <p:cNvPicPr>
            <a:picLocks noChangeAspect="1"/>
          </p:cNvPicPr>
          <p:nvPr/>
        </p:nvPicPr>
        <p:blipFill>
          <a:blip r:embed="rId4"/>
          <a:stretch>
            <a:fillRect/>
          </a:stretch>
        </p:blipFill>
        <p:spPr>
          <a:xfrm>
            <a:off x="6689869" y="2284374"/>
            <a:ext cx="1894397" cy="1885841"/>
          </a:xfrm>
          <a:prstGeom prst="rect">
            <a:avLst/>
          </a:prstGeom>
        </p:spPr>
      </p:pic>
      <p:sp>
        <p:nvSpPr>
          <p:cNvPr id="6" name="Rectangle 5"/>
          <p:cNvSpPr/>
          <p:nvPr/>
        </p:nvSpPr>
        <p:spPr>
          <a:xfrm>
            <a:off x="457200" y="1618118"/>
            <a:ext cx="8458297" cy="830997"/>
          </a:xfrm>
          <a:prstGeom prst="rect">
            <a:avLst/>
          </a:prstGeom>
        </p:spPr>
        <p:txBody>
          <a:bodyPr wrap="square">
            <a:spAutoFit/>
          </a:bodyPr>
          <a:lstStyle/>
          <a:p>
            <a:r>
              <a:rPr lang="en-US" b="1" dirty="0">
                <a:solidFill>
                  <a:schemeClr val="bg2">
                    <a:lumMod val="10000"/>
                  </a:schemeClr>
                </a:solidFill>
                <a:latin typeface="+mj-lt"/>
              </a:rPr>
              <a:t>If a pregnant woman lives in or travels to an area with Zika, she should:</a:t>
            </a:r>
          </a:p>
        </p:txBody>
      </p:sp>
      <p:sp>
        <p:nvSpPr>
          <p:cNvPr id="7" name="TextBox 6"/>
          <p:cNvSpPr txBox="1"/>
          <p:nvPr/>
        </p:nvSpPr>
        <p:spPr>
          <a:xfrm>
            <a:off x="7086600" y="6355383"/>
            <a:ext cx="1745863" cy="338554"/>
          </a:xfrm>
          <a:prstGeom prst="rect">
            <a:avLst/>
          </a:prstGeom>
          <a:noFill/>
        </p:spPr>
        <p:txBody>
          <a:bodyPr wrap="none" rtlCol="0">
            <a:spAutoFit/>
          </a:bodyPr>
          <a:lstStyle/>
          <a:p>
            <a:r>
              <a:rPr lang="en-US" sz="1600" b="1" dirty="0"/>
              <a:t>www.cdc.gov/zika</a:t>
            </a:r>
          </a:p>
        </p:txBody>
      </p:sp>
    </p:spTree>
    <p:extLst>
      <p:ext uri="{BB962C8B-B14F-4D97-AF65-F5344CB8AC3E}">
        <p14:creationId xmlns:p14="http://schemas.microsoft.com/office/powerpoint/2010/main" val="300847822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50" y="784876"/>
            <a:ext cx="8191500" cy="612184"/>
          </a:xfrm>
        </p:spPr>
        <p:txBody>
          <a:bodyPr>
            <a:normAutofit/>
          </a:bodyPr>
          <a:lstStyle/>
          <a:p>
            <a:r>
              <a:rPr lang="en-US" sz="3200" dirty="0"/>
              <a:t>Prevent Sexual Transmission of Zika Virus</a:t>
            </a:r>
          </a:p>
        </p:txBody>
      </p:sp>
      <p:sp>
        <p:nvSpPr>
          <p:cNvPr id="3" name="Text Placeholder 2"/>
          <p:cNvSpPr>
            <a:spLocks noGrp="1"/>
          </p:cNvSpPr>
          <p:nvPr>
            <p:ph idx="1"/>
          </p:nvPr>
        </p:nvSpPr>
        <p:spPr>
          <a:xfrm>
            <a:off x="323851" y="2032908"/>
            <a:ext cx="5845063" cy="4596492"/>
          </a:xfrm>
        </p:spPr>
        <p:txBody>
          <a:bodyPr>
            <a:noAutofit/>
          </a:bodyPr>
          <a:lstStyle/>
          <a:p>
            <a:pPr marL="0" indent="0">
              <a:lnSpc>
                <a:spcPct val="110000"/>
              </a:lnSpc>
              <a:spcBef>
                <a:spcPts val="0"/>
              </a:spcBef>
              <a:buNone/>
            </a:pPr>
            <a:r>
              <a:rPr lang="en-US" sz="2800" b="1" dirty="0">
                <a:latin typeface="+mj-lt"/>
                <a:ea typeface="Times New Roman" panose="02020603050405020304" pitchFamily="18" charset="0"/>
                <a:cs typeface="Helvetica" pitchFamily="34" charset="0"/>
              </a:rPr>
              <a:t>A pregnant woman whose partner lives in or has </a:t>
            </a:r>
            <a:r>
              <a:rPr lang="en-US" sz="2800" b="1" u="sng" dirty="0">
                <a:solidFill>
                  <a:srgbClr val="0563C1"/>
                </a:solidFill>
                <a:latin typeface="+mj-lt"/>
                <a:ea typeface="Times New Roman" panose="02020603050405020304" pitchFamily="18" charset="0"/>
                <a:cs typeface="Helvetica" pitchFamily="34" charset="0"/>
                <a:hlinkClick r:id="rId3"/>
              </a:rPr>
              <a:t>traveled</a:t>
            </a:r>
            <a:r>
              <a:rPr lang="en-US" sz="2800" b="1" dirty="0">
                <a:latin typeface="+mj-lt"/>
                <a:ea typeface="Times New Roman" panose="02020603050405020304" pitchFamily="18" charset="0"/>
                <a:cs typeface="Helvetica" pitchFamily="34" charset="0"/>
              </a:rPr>
              <a:t> to an </a:t>
            </a:r>
            <a:r>
              <a:rPr lang="en-US" sz="2800" b="1" u="sng" dirty="0">
                <a:solidFill>
                  <a:srgbClr val="0563C1"/>
                </a:solidFill>
                <a:latin typeface="+mj-lt"/>
                <a:ea typeface="Times New Roman" panose="02020603050405020304" pitchFamily="18" charset="0"/>
                <a:cs typeface="Helvetica" pitchFamily="34" charset="0"/>
                <a:hlinkClick r:id="rId4"/>
              </a:rPr>
              <a:t>area with Zika</a:t>
            </a:r>
            <a:r>
              <a:rPr lang="en-US" sz="2800" b="1" dirty="0">
                <a:latin typeface="+mj-lt"/>
                <a:ea typeface="Times New Roman" panose="02020603050405020304" pitchFamily="18" charset="0"/>
                <a:cs typeface="Helvetica" pitchFamily="34" charset="0"/>
              </a:rPr>
              <a:t> should</a:t>
            </a:r>
          </a:p>
          <a:p>
            <a:pPr>
              <a:lnSpc>
                <a:spcPct val="110000"/>
              </a:lnSpc>
              <a:spcBef>
                <a:spcPts val="0"/>
              </a:spcBef>
            </a:pPr>
            <a:endParaRPr lang="en-US" sz="2800" dirty="0">
              <a:latin typeface="+mj-lt"/>
            </a:endParaRPr>
          </a:p>
          <a:p>
            <a:pPr>
              <a:lnSpc>
                <a:spcPct val="110000"/>
              </a:lnSpc>
              <a:spcBef>
                <a:spcPts val="0"/>
              </a:spcBef>
            </a:pPr>
            <a:r>
              <a:rPr lang="en-US" sz="2800" dirty="0">
                <a:latin typeface="+mj-lt"/>
              </a:rPr>
              <a:t>use condoms correctly every time they have sex, or </a:t>
            </a:r>
          </a:p>
          <a:p>
            <a:pPr>
              <a:lnSpc>
                <a:spcPct val="110000"/>
              </a:lnSpc>
              <a:spcBef>
                <a:spcPts val="0"/>
              </a:spcBef>
            </a:pPr>
            <a:r>
              <a:rPr lang="en-US" sz="2800" dirty="0">
                <a:latin typeface="+mj-lt"/>
              </a:rPr>
              <a:t>abstain from sex for the duration of the pregnancy</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10334"/>
          <a:stretch/>
        </p:blipFill>
        <p:spPr>
          <a:xfrm>
            <a:off x="5991226" y="2270253"/>
            <a:ext cx="3152775" cy="3828531"/>
          </a:xfrm>
          <a:prstGeom prst="rect">
            <a:avLst/>
          </a:prstGeom>
        </p:spPr>
      </p:pic>
      <p:sp>
        <p:nvSpPr>
          <p:cNvPr id="6" name="TextBox 5"/>
          <p:cNvSpPr txBox="1"/>
          <p:nvPr/>
        </p:nvSpPr>
        <p:spPr>
          <a:xfrm>
            <a:off x="7086600" y="6355383"/>
            <a:ext cx="1745863" cy="338554"/>
          </a:xfrm>
          <a:prstGeom prst="rect">
            <a:avLst/>
          </a:prstGeom>
          <a:noFill/>
        </p:spPr>
        <p:txBody>
          <a:bodyPr wrap="none" rtlCol="0">
            <a:spAutoFit/>
          </a:bodyPr>
          <a:lstStyle/>
          <a:p>
            <a:r>
              <a:rPr lang="en-US" sz="1600" b="1" dirty="0"/>
              <a:t>www.cdc.gov/zika</a:t>
            </a:r>
          </a:p>
        </p:txBody>
      </p:sp>
    </p:spTree>
    <p:extLst>
      <p:ext uri="{BB962C8B-B14F-4D97-AF65-F5344CB8AC3E}">
        <p14:creationId xmlns:p14="http://schemas.microsoft.com/office/powerpoint/2010/main" val="1320502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pPr algn="ctr"/>
            <a:r>
              <a:rPr lang="en-US" sz="4000" dirty="0">
                <a:solidFill>
                  <a:srgbClr val="002C77"/>
                </a:solidFill>
              </a:rPr>
              <a:t>Disclosures</a:t>
            </a:r>
          </a:p>
        </p:txBody>
      </p:sp>
      <p:sp>
        <p:nvSpPr>
          <p:cNvPr id="3" name="Content Placeholder 2"/>
          <p:cNvSpPr>
            <a:spLocks noGrp="1"/>
          </p:cNvSpPr>
          <p:nvPr>
            <p:ph idx="1"/>
          </p:nvPr>
        </p:nvSpPr>
        <p:spPr>
          <a:xfrm>
            <a:off x="990600" y="2508530"/>
            <a:ext cx="6096000" cy="1676400"/>
          </a:xfrm>
        </p:spPr>
        <p:txBody>
          <a:bodyPr/>
          <a:lstStyle/>
          <a:p>
            <a:pPr algn="ctr">
              <a:buFont typeface="Times" panose="02020603050405020304" pitchFamily="18" charset="0"/>
              <a:buNone/>
            </a:pPr>
            <a:r>
              <a:rPr lang="en-US" altLang="en-US" b="1" i="1" dirty="0">
                <a:solidFill>
                  <a:srgbClr val="003366"/>
                </a:solidFill>
              </a:rPr>
              <a:t>I have no disclosures.</a:t>
            </a:r>
          </a:p>
          <a:p>
            <a:pPr>
              <a:buFont typeface="Times" panose="02020603050405020304" pitchFamily="18" charset="0"/>
              <a:buNone/>
            </a:pPr>
            <a:endParaRPr lang="en-US" altLang="en-US" b="1" i="1" dirty="0">
              <a:solidFill>
                <a:srgbClr val="003366"/>
              </a:solidFill>
            </a:endParaRPr>
          </a:p>
          <a:p>
            <a:pPr algn="ctr">
              <a:buFont typeface="Times" panose="02020603050405020304" pitchFamily="18" charset="0"/>
              <a:buNone/>
            </a:pPr>
            <a:r>
              <a:rPr lang="en-US" altLang="en-US" b="1" i="1" dirty="0">
                <a:solidFill>
                  <a:srgbClr val="003366"/>
                </a:solidFill>
              </a:rPr>
              <a:t>Member of the American Congress of Obstetricians and Gynecologists (ACOG) Ad Hoc Zika Expert Workgroup </a:t>
            </a: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spTree>
    <p:extLst>
      <p:ext uri="{BB962C8B-B14F-4D97-AF65-F5344CB8AC3E}">
        <p14:creationId xmlns:p14="http://schemas.microsoft.com/office/powerpoint/2010/main" val="2203048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315200" cy="423362"/>
          </a:xfrm>
        </p:spPr>
        <p:txBody>
          <a:bodyPr>
            <a:noAutofit/>
          </a:bodyPr>
          <a:lstStyle/>
          <a:p>
            <a:r>
              <a:rPr lang="en-US" sz="3200" dirty="0"/>
              <a:t>CDC Recommendations: Conception and Contraception</a:t>
            </a:r>
          </a:p>
        </p:txBody>
      </p:sp>
      <p:pic>
        <p:nvPicPr>
          <p:cNvPr id="3" name="Picture 8" descr="C:\Documents and Settings\rwd01.MEDSTAR\Local Settings\Temporary Internet Files\Content.IE5\SR3320D9\MP90042309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2453" y="3429000"/>
            <a:ext cx="2225547" cy="222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 r="55845" b="59782"/>
          <a:stretch/>
        </p:blipFill>
        <p:spPr>
          <a:xfrm>
            <a:off x="1752600" y="2133600"/>
            <a:ext cx="2209801" cy="2165108"/>
          </a:xfrm>
          <a:prstGeom prst="flowChartConnector">
            <a:avLst/>
          </a:prstGeom>
        </p:spPr>
      </p:pic>
    </p:spTree>
    <p:extLst>
      <p:ext uri="{BB962C8B-B14F-4D97-AF65-F5344CB8AC3E}">
        <p14:creationId xmlns:p14="http://schemas.microsoft.com/office/powerpoint/2010/main" val="289796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086725" cy="887016"/>
          </a:xfrm>
        </p:spPr>
        <p:txBody>
          <a:bodyPr>
            <a:normAutofit fontScale="90000"/>
          </a:bodyPr>
          <a:lstStyle/>
          <a:p>
            <a:r>
              <a:rPr lang="en-US" dirty="0"/>
              <a:t>Pregnancy Planning and Access to Contraception</a:t>
            </a:r>
            <a:r>
              <a:rPr lang="en-US" sz="2800" dirty="0"/>
              <a:t>	</a:t>
            </a:r>
          </a:p>
        </p:txBody>
      </p:sp>
      <p:sp>
        <p:nvSpPr>
          <p:cNvPr id="3" name="Text Placeholder 2"/>
          <p:cNvSpPr>
            <a:spLocks noGrp="1"/>
          </p:cNvSpPr>
          <p:nvPr>
            <p:ph idx="1"/>
          </p:nvPr>
        </p:nvSpPr>
        <p:spPr>
          <a:xfrm>
            <a:off x="381000" y="1676400"/>
            <a:ext cx="8086725" cy="3263504"/>
          </a:xfrm>
        </p:spPr>
        <p:txBody>
          <a:bodyPr>
            <a:noAutofit/>
          </a:bodyPr>
          <a:lstStyle/>
          <a:p>
            <a:r>
              <a:rPr lang="en-US" sz="2600" dirty="0">
                <a:solidFill>
                  <a:srgbClr val="002C77"/>
                </a:solidFill>
                <a:latin typeface="+mj-lt"/>
              </a:rPr>
              <a:t>Preventing Zika infections during pregnancy</a:t>
            </a:r>
          </a:p>
          <a:p>
            <a:pPr lvl="1"/>
            <a:r>
              <a:rPr lang="en-US" sz="2600" dirty="0">
                <a:solidFill>
                  <a:srgbClr val="002C77"/>
                </a:solidFill>
                <a:latin typeface="+mj-lt"/>
              </a:rPr>
              <a:t>Support women who want to delay or avoid pregnancy </a:t>
            </a:r>
          </a:p>
          <a:p>
            <a:r>
              <a:rPr lang="en-US" sz="2600" dirty="0">
                <a:solidFill>
                  <a:srgbClr val="002C77"/>
                </a:solidFill>
                <a:latin typeface="+mj-lt"/>
              </a:rPr>
              <a:t>If couples decide to wait to conceive, HCPs should discuss</a:t>
            </a:r>
          </a:p>
          <a:p>
            <a:pPr lvl="1"/>
            <a:r>
              <a:rPr lang="en-US" sz="2600" dirty="0">
                <a:solidFill>
                  <a:srgbClr val="002C77"/>
                </a:solidFill>
                <a:latin typeface="+mj-lt"/>
              </a:rPr>
              <a:t>Strategies to prevent unintended pregnancy</a:t>
            </a:r>
          </a:p>
          <a:p>
            <a:pPr lvl="1"/>
            <a:r>
              <a:rPr lang="en-US" sz="2600" dirty="0">
                <a:solidFill>
                  <a:srgbClr val="002C77"/>
                </a:solidFill>
                <a:latin typeface="+mj-lt"/>
              </a:rPr>
              <a:t>Use of the most effective contraceptive methods (including long-acting reversible contraception)</a:t>
            </a:r>
          </a:p>
          <a:p>
            <a:pPr lvl="1"/>
            <a:r>
              <a:rPr lang="en-US" sz="2600" dirty="0">
                <a:solidFill>
                  <a:srgbClr val="002C77"/>
                </a:solidFill>
                <a:latin typeface="+mj-lt"/>
              </a:rPr>
              <a:t>Correct and consistent use of condoms, in addition to other birth control method used, in reducing the risk for STIs, including Zika</a:t>
            </a:r>
          </a:p>
        </p:txBody>
      </p:sp>
    </p:spTree>
    <p:extLst>
      <p:ext uri="{BB962C8B-B14F-4D97-AF65-F5344CB8AC3E}">
        <p14:creationId xmlns:p14="http://schemas.microsoft.com/office/powerpoint/2010/main" val="1302347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280" y="457200"/>
            <a:ext cx="7457520" cy="701323"/>
          </a:xfrm>
        </p:spPr>
        <p:txBody>
          <a:bodyPr>
            <a:noAutofit/>
          </a:bodyPr>
          <a:lstStyle/>
          <a:p>
            <a:r>
              <a:rPr lang="en-US" sz="3200" dirty="0"/>
              <a:t>Zika Virus (ZIKV) Duration of Detection in Infected Persons</a:t>
            </a:r>
          </a:p>
        </p:txBody>
      </p:sp>
      <p:sp>
        <p:nvSpPr>
          <p:cNvPr id="2" name="TextBox 1"/>
          <p:cNvSpPr txBox="1"/>
          <p:nvPr/>
        </p:nvSpPr>
        <p:spPr>
          <a:xfrm>
            <a:off x="175912" y="5617269"/>
            <a:ext cx="3659976" cy="246221"/>
          </a:xfrm>
          <a:prstGeom prst="rect">
            <a:avLst/>
          </a:prstGeom>
          <a:noFill/>
        </p:spPr>
        <p:txBody>
          <a:bodyPr wrap="none" rtlCol="0">
            <a:spAutoFit/>
          </a:bodyPr>
          <a:lstStyle/>
          <a:p>
            <a:r>
              <a:rPr lang="en-US" sz="1000" dirty="0">
                <a:hlinkClick r:id="rId3"/>
              </a:rPr>
              <a:t>https://www.cdc.gov/mmwr/volumes/65/wr/pdfs/mm6539e1.pdf</a:t>
            </a:r>
            <a:r>
              <a:rPr lang="en-US" sz="1000" dirty="0"/>
              <a:t> </a:t>
            </a:r>
          </a:p>
        </p:txBody>
      </p:sp>
      <p:pic>
        <p:nvPicPr>
          <p:cNvPr id="3" name="Picture 2"/>
          <p:cNvPicPr>
            <a:picLocks noChangeAspect="1"/>
          </p:cNvPicPr>
          <p:nvPr/>
        </p:nvPicPr>
        <p:blipFill>
          <a:blip r:embed="rId4"/>
          <a:stretch>
            <a:fillRect/>
          </a:stretch>
        </p:blipFill>
        <p:spPr>
          <a:xfrm>
            <a:off x="1005962" y="2034779"/>
            <a:ext cx="7275459" cy="3157751"/>
          </a:xfrm>
          <a:prstGeom prst="rect">
            <a:avLst/>
          </a:prstGeom>
        </p:spPr>
      </p:pic>
    </p:spTree>
    <p:extLst>
      <p:ext uri="{BB962C8B-B14F-4D97-AF65-F5344CB8AC3E}">
        <p14:creationId xmlns:p14="http://schemas.microsoft.com/office/powerpoint/2010/main" val="13700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7467600" cy="599932"/>
          </a:xfrm>
        </p:spPr>
        <p:txBody>
          <a:bodyPr>
            <a:noAutofit/>
          </a:bodyPr>
          <a:lstStyle/>
          <a:p>
            <a:pPr>
              <a:lnSpc>
                <a:spcPts val="2500"/>
              </a:lnSpc>
            </a:pPr>
            <a:r>
              <a:rPr lang="en-US" sz="3200" dirty="0"/>
              <a:t>Women and Their Partners Thinking about Pregnancy</a:t>
            </a:r>
          </a:p>
        </p:txBody>
      </p:sp>
      <p:graphicFrame>
        <p:nvGraphicFramePr>
          <p:cNvPr id="5" name="Content Placeholder 4"/>
          <p:cNvGraphicFramePr>
            <a:graphicFrameLocks/>
          </p:cNvGraphicFramePr>
          <p:nvPr>
            <p:extLst/>
          </p:nvPr>
        </p:nvGraphicFramePr>
        <p:xfrm>
          <a:off x="507232" y="1920478"/>
          <a:ext cx="8179569" cy="1769836"/>
        </p:xfrm>
        <a:graphic>
          <a:graphicData uri="http://schemas.openxmlformats.org/drawingml/2006/table">
            <a:tbl>
              <a:tblPr firstRow="1" bandRow="1">
                <a:effectLst>
                  <a:outerShdw blurRad="50800" dist="38100" dir="2700000" algn="tl" rotWithShape="0">
                    <a:prstClr val="black">
                      <a:alpha val="40000"/>
                    </a:prstClr>
                  </a:outerShdw>
                </a:effectLst>
                <a:tableStyleId>{3B4B98B0-60AC-42C2-AFA5-B58CD77FA1E5}</a:tableStyleId>
              </a:tblPr>
              <a:tblGrid>
                <a:gridCol w="3848416">
                  <a:extLst>
                    <a:ext uri="{9D8B030D-6E8A-4147-A177-3AD203B41FA5}">
                      <a16:colId xmlns:a16="http://schemas.microsoft.com/office/drawing/2014/main" val="20000"/>
                    </a:ext>
                  </a:extLst>
                </a:gridCol>
                <a:gridCol w="4331153">
                  <a:extLst>
                    <a:ext uri="{9D8B030D-6E8A-4147-A177-3AD203B41FA5}">
                      <a16:colId xmlns:a16="http://schemas.microsoft.com/office/drawing/2014/main" val="20001"/>
                    </a:ext>
                  </a:extLst>
                </a:gridCol>
              </a:tblGrid>
              <a:tr h="395006">
                <a:tc gridSpan="2">
                  <a:txBody>
                    <a:bodyPr/>
                    <a:lstStyle/>
                    <a:p>
                      <a:pPr marL="0" algn="l" defTabSz="914400" rtl="0" eaLnBrk="1" latinLnBrk="0" hangingPunct="1"/>
                      <a:r>
                        <a:rPr lang="en-US" sz="1600" b="1" kern="1200" dirty="0">
                          <a:solidFill>
                            <a:schemeClr val="tx1"/>
                          </a:solidFill>
                          <a:latin typeface="+mn-lt"/>
                          <a:ea typeface="+mn-ea"/>
                          <a:cs typeface="+mn-cs"/>
                        </a:rPr>
                        <a:t>Possible exposure via recent travel or sex without a condom with a partner infected with Zika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D2D7"/>
                    </a:solidFill>
                  </a:tcPr>
                </a:tc>
                <a:tc hMerge="1">
                  <a:txBody>
                    <a:bodyPr/>
                    <a:lstStyle/>
                    <a:p>
                      <a:endParaRPr lang="en-US"/>
                    </a:p>
                  </a:txBody>
                  <a:tcPr/>
                </a:tc>
                <a:extLst>
                  <a:ext uri="{0D108BD9-81ED-4DB2-BD59-A6C34878D82A}">
                    <a16:rowId xmlns:a16="http://schemas.microsoft.com/office/drawing/2014/main" val="10000"/>
                  </a:ext>
                </a:extLst>
              </a:tr>
              <a:tr h="367756">
                <a:tc>
                  <a:txBody>
                    <a:bodyPr/>
                    <a:lstStyle/>
                    <a:p>
                      <a:pPr algn="l"/>
                      <a:r>
                        <a:rPr lang="en-US" sz="1600" b="1" baseline="0" dirty="0">
                          <a:solidFill>
                            <a:schemeClr val="tx1"/>
                          </a:solidFill>
                        </a:rPr>
                        <a:t>     Women</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dirty="0">
                          <a:solidFill>
                            <a:schemeClr val="tx1"/>
                          </a:solidFill>
                        </a:rPr>
                        <a:t>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93968">
                <a:tc>
                  <a:txBody>
                    <a:bodyPr/>
                    <a:lstStyle/>
                    <a:p>
                      <a:pPr marL="230188" indent="-230188" algn="l"/>
                      <a:r>
                        <a:rPr lang="en-US" sz="1600" b="0" dirty="0">
                          <a:solidFill>
                            <a:schemeClr val="tx1"/>
                          </a:solidFill>
                        </a:rPr>
                        <a:t>Wait </a:t>
                      </a:r>
                      <a:r>
                        <a:rPr lang="en-US" sz="1600" b="1" i="1" u="sng" dirty="0">
                          <a:solidFill>
                            <a:schemeClr val="tx1"/>
                          </a:solidFill>
                        </a:rPr>
                        <a:t>at leas</a:t>
                      </a:r>
                      <a:r>
                        <a:rPr lang="en-US" sz="1600" b="0" dirty="0">
                          <a:solidFill>
                            <a:schemeClr val="tx1"/>
                          </a:solidFill>
                        </a:rPr>
                        <a:t>t 8</a:t>
                      </a:r>
                      <a:r>
                        <a:rPr lang="en-US" sz="1600" b="0" baseline="0" dirty="0">
                          <a:solidFill>
                            <a:schemeClr val="tx1"/>
                          </a:solidFill>
                        </a:rPr>
                        <a:t> weeks after symptoms start</a:t>
                      </a:r>
                    </a:p>
                    <a:p>
                      <a:pPr marL="230188" indent="-230188" algn="l"/>
                      <a:r>
                        <a:rPr lang="en-US" sz="1600" b="0" baseline="0" dirty="0">
                          <a:solidFill>
                            <a:schemeClr val="tx1"/>
                          </a:solidFill>
                        </a:rPr>
                        <a:t>or last possible exposure </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Wait </a:t>
                      </a:r>
                      <a:r>
                        <a:rPr lang="en-US" sz="1600" b="1" i="1" u="sng" dirty="0">
                          <a:solidFill>
                            <a:schemeClr val="tx1"/>
                          </a:solidFill>
                        </a:rPr>
                        <a:t>at least</a:t>
                      </a:r>
                      <a:r>
                        <a:rPr lang="en-US" sz="1600" b="1" i="1" u="sng" baseline="0" dirty="0">
                          <a:solidFill>
                            <a:schemeClr val="tx1"/>
                          </a:solidFill>
                        </a:rPr>
                        <a:t> </a:t>
                      </a:r>
                      <a:r>
                        <a:rPr lang="en-US" sz="1600" baseline="0" dirty="0">
                          <a:solidFill>
                            <a:schemeClr val="tx1"/>
                          </a:solidFill>
                        </a:rPr>
                        <a:t>6 months after symptoms start or last possible exposure </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4" name="Table 3"/>
          <p:cNvGraphicFramePr>
            <a:graphicFrameLocks noGrp="1"/>
          </p:cNvGraphicFramePr>
          <p:nvPr>
            <p:extLst/>
          </p:nvPr>
        </p:nvGraphicFramePr>
        <p:xfrm>
          <a:off x="507232" y="3606777"/>
          <a:ext cx="8179569" cy="2305201"/>
        </p:xfrm>
        <a:graphic>
          <a:graphicData uri="http://schemas.openxmlformats.org/drawingml/2006/table">
            <a:tbl>
              <a:tblPr firstRow="1" bandRow="1">
                <a:effectLst>
                  <a:outerShdw blurRad="50800" dist="38100" dir="2700000" algn="tl" rotWithShape="0">
                    <a:prstClr val="black">
                      <a:alpha val="40000"/>
                    </a:prstClr>
                  </a:outerShdw>
                </a:effectLst>
                <a:tableStyleId>{3B4B98B0-60AC-42C2-AFA5-B58CD77FA1E5}</a:tableStyleId>
              </a:tblPr>
              <a:tblGrid>
                <a:gridCol w="2337020">
                  <a:extLst>
                    <a:ext uri="{9D8B030D-6E8A-4147-A177-3AD203B41FA5}">
                      <a16:colId xmlns:a16="http://schemas.microsoft.com/office/drawing/2014/main" val="20000"/>
                    </a:ext>
                  </a:extLst>
                </a:gridCol>
                <a:gridCol w="1511396">
                  <a:extLst>
                    <a:ext uri="{9D8B030D-6E8A-4147-A177-3AD203B41FA5}">
                      <a16:colId xmlns:a16="http://schemas.microsoft.com/office/drawing/2014/main" val="20001"/>
                    </a:ext>
                  </a:extLst>
                </a:gridCol>
                <a:gridCol w="1102178">
                  <a:extLst>
                    <a:ext uri="{9D8B030D-6E8A-4147-A177-3AD203B41FA5}">
                      <a16:colId xmlns:a16="http://schemas.microsoft.com/office/drawing/2014/main" val="20002"/>
                    </a:ext>
                  </a:extLst>
                </a:gridCol>
                <a:gridCol w="3228975">
                  <a:extLst>
                    <a:ext uri="{9D8B030D-6E8A-4147-A177-3AD203B41FA5}">
                      <a16:colId xmlns:a16="http://schemas.microsoft.com/office/drawing/2014/main" val="20003"/>
                    </a:ext>
                  </a:extLst>
                </a:gridCol>
              </a:tblGrid>
              <a:tr h="453776">
                <a:tc gridSpan="4">
                  <a:txBody>
                    <a:bodyPr/>
                    <a:lstStyle/>
                    <a:p>
                      <a:r>
                        <a:rPr lang="en-US" sz="1600" b="1" dirty="0">
                          <a:solidFill>
                            <a:schemeClr val="tx1"/>
                          </a:solidFill>
                        </a:rPr>
                        <a:t>People living in or frequently traveling to areas</a:t>
                      </a:r>
                      <a:r>
                        <a:rPr lang="en-US" sz="1600" b="1" baseline="0" dirty="0">
                          <a:solidFill>
                            <a:schemeClr val="tx1"/>
                          </a:solidFill>
                        </a:rPr>
                        <a:t> with Zika</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D2D7"/>
                    </a:solidFill>
                  </a:tcPr>
                </a:tc>
                <a:tc hMerge="1">
                  <a:txBody>
                    <a:bodyPr/>
                    <a:lstStyle/>
                    <a:p>
                      <a:endParaRPr lang="en-US" sz="2100" b="1" dirty="0">
                        <a:solidFill>
                          <a:schemeClr val="tx1"/>
                        </a:solidFill>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sz="1600" dirty="0">
                        <a:solidFill>
                          <a:schemeClr val="accent4">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81146">
                <a:tc>
                  <a:txBody>
                    <a:bodyPr/>
                    <a:lstStyle/>
                    <a:p>
                      <a:pPr algn="l"/>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600" b="1" dirty="0">
                          <a:solidFill>
                            <a:schemeClr val="tx1"/>
                          </a:solidFill>
                        </a:rPr>
                        <a:t>Women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a:r>
                        <a:rPr lang="en-US" sz="1600" b="1" dirty="0">
                          <a:solidFill>
                            <a:schemeClr val="tx1"/>
                          </a:solidFill>
                        </a:rPr>
                        <a:t>Men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47319">
                <a:tc>
                  <a:txBody>
                    <a:bodyPr/>
                    <a:lstStyle/>
                    <a:p>
                      <a:pPr algn="l"/>
                      <a:r>
                        <a:rPr lang="en-US" sz="1600" b="1" dirty="0">
                          <a:solidFill>
                            <a:schemeClr val="tx1"/>
                          </a:solidFill>
                        </a:rPr>
                        <a:t>Positive</a:t>
                      </a:r>
                      <a:r>
                        <a:rPr lang="en-US" sz="1600" b="1" baseline="0" dirty="0">
                          <a:solidFill>
                            <a:schemeClr val="tx1"/>
                          </a:solidFill>
                        </a:rPr>
                        <a:t> Zika test </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lang="en-US" sz="1600" b="0" baseline="0" dirty="0">
                          <a:solidFill>
                            <a:schemeClr val="tx1"/>
                          </a:solidFill>
                        </a:rPr>
                        <a:t>Wait </a:t>
                      </a:r>
                      <a:r>
                        <a:rPr lang="en-US" sz="1600" b="1" i="1" u="sng" dirty="0">
                          <a:solidFill>
                            <a:schemeClr val="tx1"/>
                          </a:solidFill>
                        </a:rPr>
                        <a:t>at leas</a:t>
                      </a:r>
                      <a:r>
                        <a:rPr lang="en-US" sz="1600" b="1" i="1" u="sng" baseline="0" dirty="0">
                          <a:solidFill>
                            <a:schemeClr val="tx1"/>
                          </a:solidFill>
                        </a:rPr>
                        <a:t>t</a:t>
                      </a:r>
                      <a:r>
                        <a:rPr lang="en-US" sz="1600" b="0" baseline="0" dirty="0">
                          <a:solidFill>
                            <a:schemeClr val="tx1"/>
                          </a:solidFill>
                        </a:rPr>
                        <a:t> 8 weeks after symptoms start</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r>
                        <a:rPr lang="en-US" sz="1600" dirty="0">
                          <a:solidFill>
                            <a:schemeClr val="tx1"/>
                          </a:solidFill>
                        </a:rPr>
                        <a:t>Wait</a:t>
                      </a:r>
                      <a:r>
                        <a:rPr lang="en-US" sz="1600" baseline="0" dirty="0">
                          <a:solidFill>
                            <a:schemeClr val="tx1"/>
                          </a:solidFill>
                        </a:rPr>
                        <a:t> </a:t>
                      </a:r>
                      <a:r>
                        <a:rPr lang="en-US" sz="1600" b="1" i="1" u="sng" dirty="0">
                          <a:solidFill>
                            <a:schemeClr val="tx1"/>
                          </a:solidFill>
                        </a:rPr>
                        <a:t>at leas</a:t>
                      </a:r>
                      <a:r>
                        <a:rPr lang="en-US" sz="1600" b="1" i="1" u="sng" baseline="0" dirty="0">
                          <a:solidFill>
                            <a:schemeClr val="tx1"/>
                          </a:solidFill>
                        </a:rPr>
                        <a:t>t</a:t>
                      </a:r>
                      <a:r>
                        <a:rPr lang="en-US" sz="1600" b="0" baseline="0" dirty="0">
                          <a:solidFill>
                            <a:schemeClr val="tx1"/>
                          </a:solidFill>
                        </a:rPr>
                        <a:t> </a:t>
                      </a:r>
                      <a:r>
                        <a:rPr lang="en-US" sz="1600" baseline="0" dirty="0">
                          <a:solidFill>
                            <a:schemeClr val="tx1"/>
                          </a:solidFill>
                        </a:rPr>
                        <a:t>6 months after symptoms start</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46176">
                <a:tc>
                  <a:txBody>
                    <a:bodyPr/>
                    <a:lstStyle/>
                    <a:p>
                      <a:pPr marL="230188" indent="-230188"/>
                      <a:r>
                        <a:rPr lang="en-US" sz="1600" b="1" dirty="0">
                          <a:solidFill>
                            <a:schemeClr val="tx1"/>
                          </a:solidFill>
                        </a:rPr>
                        <a:t>No testing performed or</a:t>
                      </a:r>
                    </a:p>
                    <a:p>
                      <a:pPr marL="230188" indent="-230188"/>
                      <a:r>
                        <a:rPr lang="en-US" sz="1600" b="1" dirty="0">
                          <a:solidFill>
                            <a:schemeClr val="tx1"/>
                          </a:solidFill>
                        </a:rPr>
                        <a:t>negative 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30188" indent="-230188" algn="l"/>
                      <a:r>
                        <a:rPr lang="en-US" sz="1600" b="0" baseline="0" dirty="0">
                          <a:solidFill>
                            <a:schemeClr val="tx1"/>
                          </a:solidFill>
                        </a:rPr>
                        <a:t>Talk with doctor or  </a:t>
                      </a:r>
                    </a:p>
                    <a:p>
                      <a:pPr marL="230188" indent="-230188" algn="l"/>
                      <a:r>
                        <a:rPr lang="en-US" sz="1600" b="0" baseline="0" dirty="0">
                          <a:solidFill>
                            <a:schemeClr val="tx1"/>
                          </a:solidFill>
                        </a:rPr>
                        <a:t>healthcare provider</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r>
                        <a:rPr lang="en-US" sz="1600" dirty="0">
                          <a:solidFill>
                            <a:schemeClr val="tx1"/>
                          </a:solidFill>
                        </a:rPr>
                        <a:t>Talk with doctor</a:t>
                      </a:r>
                      <a:r>
                        <a:rPr lang="en-US" sz="1600" baseline="0" dirty="0">
                          <a:solidFill>
                            <a:schemeClr val="tx1"/>
                          </a:solidFill>
                        </a:rPr>
                        <a:t> or healthcare provider </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6113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685800"/>
            <a:ext cx="8543418" cy="586978"/>
          </a:xfrm>
        </p:spPr>
        <p:txBody>
          <a:bodyPr>
            <a:noAutofit/>
          </a:bodyPr>
          <a:lstStyle/>
          <a:p>
            <a:r>
              <a:rPr lang="en-US" dirty="0"/>
              <a:t>CDC Guidance: Pregnancy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47800" y="3352800"/>
            <a:ext cx="2276250" cy="2276250"/>
          </a:xfrm>
          <a:prstGeom prst="rect">
            <a:avLst/>
          </a:prstGeom>
        </p:spPr>
      </p:pic>
      <p:pic>
        <p:nvPicPr>
          <p:cNvPr id="5" name="Picture 2" descr="Aedes aegypti | Vector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209800"/>
            <a:ext cx="239268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67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85800"/>
            <a:ext cx="7162800" cy="625078"/>
          </a:xfrm>
        </p:spPr>
        <p:txBody>
          <a:bodyPr>
            <a:normAutofit/>
          </a:bodyPr>
          <a:lstStyle/>
          <a:p>
            <a:r>
              <a:rPr lang="en-US" sz="3200" dirty="0"/>
              <a:t>Assessing for Zika During Pregnancy</a:t>
            </a:r>
          </a:p>
        </p:txBody>
      </p:sp>
      <p:sp>
        <p:nvSpPr>
          <p:cNvPr id="3" name="Content Placeholder 2"/>
          <p:cNvSpPr>
            <a:spLocks noGrp="1"/>
          </p:cNvSpPr>
          <p:nvPr>
            <p:ph idx="1"/>
          </p:nvPr>
        </p:nvSpPr>
        <p:spPr>
          <a:xfrm>
            <a:off x="485192" y="1920479"/>
            <a:ext cx="8201608" cy="4251721"/>
          </a:xfrm>
        </p:spPr>
        <p:txBody>
          <a:bodyPr/>
          <a:lstStyle/>
          <a:p>
            <a:r>
              <a:rPr lang="en-US" dirty="0">
                <a:latin typeface="+mj-lt"/>
              </a:rPr>
              <a:t>All pregnant women should be assessed for Zika exposure, signs, and symptoms at each prenatal care visit. They should be asked if they</a:t>
            </a:r>
          </a:p>
          <a:p>
            <a:pPr lvl="1"/>
            <a:r>
              <a:rPr lang="en-US" dirty="0">
                <a:latin typeface="+mj-lt"/>
              </a:rPr>
              <a:t>Traveled to or live in an area with active Zika transmission</a:t>
            </a:r>
          </a:p>
          <a:p>
            <a:pPr lvl="1"/>
            <a:r>
              <a:rPr lang="en-US" dirty="0">
                <a:latin typeface="+mj-lt"/>
              </a:rPr>
              <a:t>Had sex without a condom with</a:t>
            </a:r>
            <a:r>
              <a:rPr lang="en-US" dirty="0">
                <a:solidFill>
                  <a:srgbClr val="FF0000"/>
                </a:solidFill>
                <a:latin typeface="+mj-lt"/>
              </a:rPr>
              <a:t> </a:t>
            </a:r>
            <a:r>
              <a:rPr lang="en-US" dirty="0">
                <a:latin typeface="+mj-lt"/>
              </a:rPr>
              <a:t>a partner with potential exposure to Zika</a:t>
            </a:r>
          </a:p>
        </p:txBody>
      </p:sp>
      <p:pic>
        <p:nvPicPr>
          <p:cNvPr id="4" name="Picture 3"/>
          <p:cNvPicPr>
            <a:picLocks noChangeAspect="1"/>
          </p:cNvPicPr>
          <p:nvPr/>
        </p:nvPicPr>
        <p:blipFill rotWithShape="1">
          <a:blip r:embed="rId3"/>
          <a:srcRect b="39975"/>
          <a:stretch/>
        </p:blipFill>
        <p:spPr>
          <a:xfrm>
            <a:off x="1877196" y="3124200"/>
            <a:ext cx="5342943" cy="2358782"/>
          </a:xfrm>
          <a:prstGeom prst="rect">
            <a:avLst/>
          </a:prstGeom>
        </p:spPr>
      </p:pic>
      <p:sp>
        <p:nvSpPr>
          <p:cNvPr id="5" name="TextBox 4"/>
          <p:cNvSpPr txBox="1"/>
          <p:nvPr/>
        </p:nvSpPr>
        <p:spPr>
          <a:xfrm>
            <a:off x="4419600" y="6239809"/>
            <a:ext cx="4132542" cy="276999"/>
          </a:xfrm>
          <a:prstGeom prst="rect">
            <a:avLst/>
          </a:prstGeom>
          <a:noFill/>
        </p:spPr>
        <p:txBody>
          <a:bodyPr wrap="none" rtlCol="0">
            <a:spAutoFit/>
          </a:bodyPr>
          <a:lstStyle/>
          <a:p>
            <a:r>
              <a:rPr lang="en-US" sz="1200" dirty="0"/>
              <a:t>Link: </a:t>
            </a:r>
            <a:r>
              <a:rPr lang="en-US" sz="1200" dirty="0">
                <a:hlinkClick r:id="rId4"/>
              </a:rPr>
              <a:t>http://www.cdc.gov/zika/pdfs/zikapreg_screeningtool.pdf</a:t>
            </a:r>
            <a:endParaRPr lang="en-US" sz="1200" dirty="0"/>
          </a:p>
        </p:txBody>
      </p:sp>
    </p:spTree>
    <p:extLst>
      <p:ext uri="{BB962C8B-B14F-4D97-AF65-F5344CB8AC3E}">
        <p14:creationId xmlns:p14="http://schemas.microsoft.com/office/powerpoint/2010/main" val="36777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49347" y="6172200"/>
            <a:ext cx="3276600" cy="253916"/>
          </a:xfrm>
          <a:prstGeom prst="rect">
            <a:avLst/>
          </a:prstGeom>
        </p:spPr>
        <p:txBody>
          <a:bodyPr wrap="square">
            <a:spAutoFit/>
          </a:bodyPr>
          <a:lstStyle/>
          <a:p>
            <a:r>
              <a:rPr lang="en-US" sz="1050" dirty="0">
                <a:solidFill>
                  <a:srgbClr val="080808"/>
                </a:solidFill>
              </a:rPr>
              <a:t>https://www.cdc.gov/zika/pdfs/when-to-test-zika.pdf</a:t>
            </a:r>
          </a:p>
        </p:txBody>
      </p:sp>
      <p:sp>
        <p:nvSpPr>
          <p:cNvPr id="10" name="Title 1"/>
          <p:cNvSpPr txBox="1">
            <a:spLocks/>
          </p:cNvSpPr>
          <p:nvPr/>
        </p:nvSpPr>
        <p:spPr>
          <a:xfrm>
            <a:off x="609600" y="1215629"/>
            <a:ext cx="8229600" cy="857250"/>
          </a:xfrm>
          <a:prstGeom prst="rect">
            <a:avLst/>
          </a:prstGeom>
        </p:spPr>
        <p:txBody>
          <a:bodyPr vert="horz" lIns="91440" tIns="45720" rIns="91440" bIns="45720" rtlCol="0" anchor="b" anchorCtr="0">
            <a:normAutofit/>
          </a:bodyPr>
          <a:lstStyle>
            <a:lvl1pPr algn="l" defTabSz="685800" rtl="0" eaLnBrk="1" latinLnBrk="0" hangingPunct="1">
              <a:lnSpc>
                <a:spcPts val="3000"/>
              </a:lnSpc>
              <a:spcBef>
                <a:spcPct val="0"/>
              </a:spcBef>
              <a:buNone/>
              <a:defRPr sz="2800" b="1" kern="1200" baseline="0">
                <a:solidFill>
                  <a:srgbClr val="005DAA"/>
                </a:solidFill>
                <a:effectLst/>
                <a:latin typeface="Calibri" pitchFamily="34" charset="0"/>
                <a:ea typeface="+mj-ea"/>
                <a:cs typeface="+mj-cs"/>
              </a:defRPr>
            </a:lvl1pPr>
          </a:lstStyle>
          <a:p>
            <a:endParaRPr lang="en-US" dirty="0"/>
          </a:p>
        </p:txBody>
      </p:sp>
      <p:sp>
        <p:nvSpPr>
          <p:cNvPr id="6" name="Title 1"/>
          <p:cNvSpPr txBox="1">
            <a:spLocks/>
          </p:cNvSpPr>
          <p:nvPr/>
        </p:nvSpPr>
        <p:spPr>
          <a:xfrm>
            <a:off x="171485" y="552147"/>
            <a:ext cx="7296116" cy="857250"/>
          </a:xfrm>
          <a:prstGeom prst="rect">
            <a:avLst/>
          </a:prstGeom>
        </p:spPr>
        <p:txBody>
          <a:bodyPr vert="horz" lIns="91440" tIns="45720" rIns="91440" bIns="45720" rtlCol="0" anchor="b" anchorCtr="0">
            <a:normAutofit/>
          </a:bodyPr>
          <a:lstStyle>
            <a:lvl1pPr algn="l" defTabSz="685800" rtl="0" eaLnBrk="1" latinLnBrk="0" hangingPunct="1">
              <a:lnSpc>
                <a:spcPts val="3000"/>
              </a:lnSpc>
              <a:spcBef>
                <a:spcPct val="0"/>
              </a:spcBef>
              <a:buNone/>
              <a:defRPr sz="2800" b="1" kern="1200" baseline="0">
                <a:solidFill>
                  <a:srgbClr val="005DAA"/>
                </a:solidFill>
                <a:effectLst/>
                <a:latin typeface="Calibri" pitchFamily="34" charset="0"/>
                <a:ea typeface="+mj-ea"/>
                <a:cs typeface="+mj-cs"/>
              </a:defRPr>
            </a:lvl1pPr>
          </a:lstStyle>
          <a:p>
            <a:r>
              <a:rPr lang="en-US" sz="3200" dirty="0">
                <a:solidFill>
                  <a:srgbClr val="002C77"/>
                </a:solidFill>
                <a:latin typeface="Calibri Light" panose="020F0302020204030204" pitchFamily="34" charset="0"/>
                <a:cs typeface="Arial" panose="020B0604020202020204" pitchFamily="34" charset="0"/>
              </a:rPr>
              <a:t>CDC Recommendations:  Who should be tested during pregnancy</a:t>
            </a:r>
          </a:p>
        </p:txBody>
      </p:sp>
      <p:pic>
        <p:nvPicPr>
          <p:cNvPr id="11" name="Picture 10"/>
          <p:cNvPicPr/>
          <p:nvPr/>
        </p:nvPicPr>
        <p:blipFill rotWithShape="1">
          <a:blip r:embed="rId3"/>
          <a:srcRect l="1922" t="7976" r="1764" b="23078"/>
          <a:stretch/>
        </p:blipFill>
        <p:spPr bwMode="auto">
          <a:xfrm>
            <a:off x="639024" y="1828800"/>
            <a:ext cx="7848599" cy="3962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6187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49347" y="6172200"/>
            <a:ext cx="3276600" cy="253916"/>
          </a:xfrm>
          <a:prstGeom prst="rect">
            <a:avLst/>
          </a:prstGeom>
        </p:spPr>
        <p:txBody>
          <a:bodyPr wrap="square">
            <a:spAutoFit/>
          </a:bodyPr>
          <a:lstStyle/>
          <a:p>
            <a:r>
              <a:rPr lang="en-US" sz="1050" dirty="0">
                <a:solidFill>
                  <a:srgbClr val="080808"/>
                </a:solidFill>
              </a:rPr>
              <a:t>https://www.cdc.gov/zika/pdfs/when-to-test-zika.pdf</a:t>
            </a:r>
          </a:p>
        </p:txBody>
      </p:sp>
      <p:sp>
        <p:nvSpPr>
          <p:cNvPr id="10" name="Title 1"/>
          <p:cNvSpPr txBox="1">
            <a:spLocks/>
          </p:cNvSpPr>
          <p:nvPr/>
        </p:nvSpPr>
        <p:spPr>
          <a:xfrm>
            <a:off x="609600" y="1215629"/>
            <a:ext cx="8229600" cy="857250"/>
          </a:xfrm>
          <a:prstGeom prst="rect">
            <a:avLst/>
          </a:prstGeom>
        </p:spPr>
        <p:txBody>
          <a:bodyPr vert="horz" lIns="91440" tIns="45720" rIns="91440" bIns="45720" rtlCol="0" anchor="b" anchorCtr="0">
            <a:normAutofit/>
          </a:bodyPr>
          <a:lstStyle>
            <a:lvl1pPr algn="l" defTabSz="685800" rtl="0" eaLnBrk="1" latinLnBrk="0" hangingPunct="1">
              <a:lnSpc>
                <a:spcPts val="3000"/>
              </a:lnSpc>
              <a:spcBef>
                <a:spcPct val="0"/>
              </a:spcBef>
              <a:buNone/>
              <a:defRPr sz="2800" b="1" kern="1200" baseline="0">
                <a:solidFill>
                  <a:srgbClr val="005DAA"/>
                </a:solidFill>
                <a:effectLst/>
                <a:latin typeface="Calibri" pitchFamily="34" charset="0"/>
                <a:ea typeface="+mj-ea"/>
                <a:cs typeface="+mj-cs"/>
              </a:defRPr>
            </a:lvl1pPr>
          </a:lstStyle>
          <a:p>
            <a:endParaRPr lang="en-US" dirty="0"/>
          </a:p>
        </p:txBody>
      </p:sp>
      <p:sp>
        <p:nvSpPr>
          <p:cNvPr id="6" name="Title 1"/>
          <p:cNvSpPr txBox="1">
            <a:spLocks/>
          </p:cNvSpPr>
          <p:nvPr/>
        </p:nvSpPr>
        <p:spPr>
          <a:xfrm>
            <a:off x="171485" y="552147"/>
            <a:ext cx="7372316" cy="857250"/>
          </a:xfrm>
          <a:prstGeom prst="rect">
            <a:avLst/>
          </a:prstGeom>
        </p:spPr>
        <p:txBody>
          <a:bodyPr vert="horz" lIns="91440" tIns="45720" rIns="91440" bIns="45720" rtlCol="0" anchor="b" anchorCtr="0">
            <a:normAutofit/>
          </a:bodyPr>
          <a:lstStyle>
            <a:lvl1pPr algn="l" defTabSz="685800" rtl="0" eaLnBrk="1" latinLnBrk="0" hangingPunct="1">
              <a:lnSpc>
                <a:spcPts val="3000"/>
              </a:lnSpc>
              <a:spcBef>
                <a:spcPct val="0"/>
              </a:spcBef>
              <a:buNone/>
              <a:defRPr sz="2800" b="1" kern="1200" baseline="0">
                <a:solidFill>
                  <a:srgbClr val="005DAA"/>
                </a:solidFill>
                <a:effectLst/>
                <a:latin typeface="Calibri" pitchFamily="34" charset="0"/>
                <a:ea typeface="+mj-ea"/>
                <a:cs typeface="+mj-cs"/>
              </a:defRPr>
            </a:lvl1pPr>
          </a:lstStyle>
          <a:p>
            <a:r>
              <a:rPr lang="en-US" sz="3200" dirty="0">
                <a:solidFill>
                  <a:srgbClr val="002C77"/>
                </a:solidFill>
                <a:latin typeface="Calibri Light" panose="020F0302020204030204" pitchFamily="34" charset="0"/>
                <a:cs typeface="Arial" panose="020B0604020202020204" pitchFamily="34" charset="0"/>
              </a:rPr>
              <a:t>CDC Recommendations:  Who should be tested during pregnancy</a:t>
            </a:r>
          </a:p>
        </p:txBody>
      </p:sp>
      <p:pic>
        <p:nvPicPr>
          <p:cNvPr id="8" name="Picture 7"/>
          <p:cNvPicPr/>
          <p:nvPr/>
        </p:nvPicPr>
        <p:blipFill rotWithShape="1">
          <a:blip r:embed="rId3"/>
          <a:srcRect l="802" t="8262" r="1602" b="3989"/>
          <a:stretch/>
        </p:blipFill>
        <p:spPr bwMode="auto">
          <a:xfrm>
            <a:off x="914400" y="1828800"/>
            <a:ext cx="6553199" cy="3962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61181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8086725" cy="609600"/>
          </a:xfrm>
        </p:spPr>
        <p:txBody>
          <a:bodyPr>
            <a:normAutofit fontScale="90000"/>
          </a:bodyPr>
          <a:lstStyle/>
          <a:p>
            <a:r>
              <a:rPr lang="en-US" dirty="0">
                <a:solidFill>
                  <a:srgbClr val="002C77"/>
                </a:solidFill>
                <a:latin typeface="Calibri Light" panose="020F0302020204030204" pitchFamily="34" charset="0"/>
                <a:cs typeface="Arial" panose="020B0604020202020204" pitchFamily="34" charset="0"/>
              </a:rPr>
              <a:t>CDC Recommendations:  Who should be tested</a:t>
            </a:r>
            <a:br>
              <a:rPr lang="en-US" dirty="0">
                <a:solidFill>
                  <a:srgbClr val="002C77"/>
                </a:solidFill>
                <a:latin typeface="Calibri Light" panose="020F0302020204030204" pitchFamily="34" charset="0"/>
                <a:cs typeface="Arial" panose="020B0604020202020204" pitchFamily="34" charset="0"/>
              </a:rPr>
            </a:br>
            <a:r>
              <a:rPr lang="en-US" sz="2800" dirty="0"/>
              <a:t>	</a:t>
            </a:r>
          </a:p>
        </p:txBody>
      </p:sp>
      <p:sp>
        <p:nvSpPr>
          <p:cNvPr id="3" name="Text Placeholder 2"/>
          <p:cNvSpPr>
            <a:spLocks noGrp="1"/>
          </p:cNvSpPr>
          <p:nvPr>
            <p:ph idx="1"/>
          </p:nvPr>
        </p:nvSpPr>
        <p:spPr>
          <a:xfrm>
            <a:off x="685800" y="1752600"/>
            <a:ext cx="8086725" cy="3263504"/>
          </a:xfrm>
        </p:spPr>
        <p:txBody>
          <a:bodyPr>
            <a:noAutofit/>
          </a:bodyPr>
          <a:lstStyle/>
          <a:p>
            <a:r>
              <a:rPr lang="en-US" sz="2400" dirty="0">
                <a:latin typeface="+mj-lt"/>
              </a:rPr>
              <a:t>CDC does NOT recommend Zika virus testing for asymptomatic:</a:t>
            </a:r>
          </a:p>
          <a:p>
            <a:pPr lvl="1"/>
            <a:r>
              <a:rPr lang="en-US" sz="2400" dirty="0">
                <a:latin typeface="+mj-lt"/>
              </a:rPr>
              <a:t>Men</a:t>
            </a:r>
          </a:p>
          <a:p>
            <a:pPr lvl="1"/>
            <a:r>
              <a:rPr lang="en-US" sz="2400" dirty="0">
                <a:latin typeface="+mj-lt"/>
              </a:rPr>
              <a:t>Children</a:t>
            </a:r>
          </a:p>
          <a:p>
            <a:pPr lvl="1"/>
            <a:r>
              <a:rPr lang="en-US" sz="2400" dirty="0">
                <a:latin typeface="+mj-lt"/>
              </a:rPr>
              <a:t>Women who are not pregnant </a:t>
            </a:r>
            <a:r>
              <a:rPr lang="en-US" sz="2400" b="1" dirty="0">
                <a:latin typeface="+mj-lt"/>
              </a:rPr>
              <a:t>and are not planning to become pregnant</a:t>
            </a:r>
          </a:p>
        </p:txBody>
      </p:sp>
      <p:sp>
        <p:nvSpPr>
          <p:cNvPr id="5" name="Rectangle 4"/>
          <p:cNvSpPr/>
          <p:nvPr/>
        </p:nvSpPr>
        <p:spPr>
          <a:xfrm>
            <a:off x="3886200" y="5879812"/>
            <a:ext cx="5100637" cy="584775"/>
          </a:xfrm>
          <a:prstGeom prst="rect">
            <a:avLst/>
          </a:prstGeom>
        </p:spPr>
        <p:txBody>
          <a:bodyPr wrap="square">
            <a:spAutoFit/>
          </a:bodyPr>
          <a:lstStyle/>
          <a:p>
            <a:r>
              <a:rPr lang="en-US" sz="1600" dirty="0"/>
              <a:t>https://www.cdc.gov/zika/pdfs/when-to-test-zika.pdf</a:t>
            </a:r>
          </a:p>
          <a:p>
            <a:r>
              <a:rPr lang="en-US" sz="1600" dirty="0"/>
              <a:t>CDC Updates Guidance; May 5, 2017</a:t>
            </a:r>
          </a:p>
        </p:txBody>
      </p:sp>
    </p:spTree>
    <p:extLst>
      <p:ext uri="{BB962C8B-B14F-4D97-AF65-F5344CB8AC3E}">
        <p14:creationId xmlns:p14="http://schemas.microsoft.com/office/powerpoint/2010/main" val="3018291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858000" cy="914400"/>
          </a:xfrm>
        </p:spPr>
        <p:txBody>
          <a:bodyPr/>
          <a:lstStyle/>
          <a:p>
            <a:r>
              <a:rPr lang="en-US" sz="3200" dirty="0">
                <a:solidFill>
                  <a:srgbClr val="002C77"/>
                </a:solidFill>
                <a:latin typeface="+mj-lt"/>
              </a:rPr>
              <a:t>Diagnostic Testing for Zika Virus </a:t>
            </a:r>
          </a:p>
        </p:txBody>
      </p:sp>
      <p:sp>
        <p:nvSpPr>
          <p:cNvPr id="3" name="Text Placeholder 2"/>
          <p:cNvSpPr>
            <a:spLocks noGrp="1"/>
          </p:cNvSpPr>
          <p:nvPr>
            <p:ph type="body" sz="quarter" idx="10"/>
          </p:nvPr>
        </p:nvSpPr>
        <p:spPr>
          <a:xfrm>
            <a:off x="381000" y="1905000"/>
            <a:ext cx="8305800" cy="4232275"/>
          </a:xfrm>
        </p:spPr>
        <p:txBody>
          <a:bodyPr/>
          <a:lstStyle/>
          <a:p>
            <a:pPr>
              <a:spcAft>
                <a:spcPts val="800"/>
              </a:spcAft>
              <a:buClrTx/>
              <a:buFont typeface="Arial" panose="020B0604020202020204" pitchFamily="34" charset="0"/>
              <a:buChar char="•"/>
            </a:pPr>
            <a:r>
              <a:rPr lang="en-US" sz="2400" dirty="0">
                <a:solidFill>
                  <a:srgbClr val="002C77"/>
                </a:solidFill>
                <a:latin typeface="+mj-lt"/>
              </a:rPr>
              <a:t>Molecular method</a:t>
            </a:r>
          </a:p>
          <a:p>
            <a:pPr lvl="1">
              <a:spcBef>
                <a:spcPts val="0"/>
              </a:spcBef>
              <a:spcAft>
                <a:spcPts val="800"/>
              </a:spcAft>
              <a:buClrTx/>
            </a:pPr>
            <a:r>
              <a:rPr lang="en-US" sz="2400" dirty="0">
                <a:solidFill>
                  <a:srgbClr val="002C77"/>
                </a:solidFill>
                <a:latin typeface="+mj-lt"/>
              </a:rPr>
              <a:t>Real-time reverse transcriptase-polymerase chain reaction (</a:t>
            </a:r>
            <a:r>
              <a:rPr lang="en-US" sz="2400" dirty="0" err="1">
                <a:solidFill>
                  <a:srgbClr val="002C77"/>
                </a:solidFill>
                <a:latin typeface="+mj-lt"/>
              </a:rPr>
              <a:t>rRT</a:t>
            </a:r>
            <a:r>
              <a:rPr lang="en-US" sz="2400" dirty="0">
                <a:solidFill>
                  <a:srgbClr val="002C77"/>
                </a:solidFill>
                <a:latin typeface="+mj-lt"/>
              </a:rPr>
              <a:t>-PCR) or nucleic acid testing (NAT) for viral RNA in body fluids or tissues</a:t>
            </a:r>
          </a:p>
          <a:p>
            <a:pPr>
              <a:spcAft>
                <a:spcPts val="800"/>
              </a:spcAft>
              <a:buClrTx/>
              <a:buFont typeface="Arial" panose="020B0604020202020204" pitchFamily="34" charset="0"/>
              <a:buChar char="•"/>
            </a:pPr>
            <a:r>
              <a:rPr lang="en-US" sz="2400" dirty="0">
                <a:solidFill>
                  <a:srgbClr val="002C77"/>
                </a:solidFill>
                <a:latin typeface="+mj-lt"/>
              </a:rPr>
              <a:t>Serologic method</a:t>
            </a:r>
          </a:p>
          <a:p>
            <a:pPr lvl="1">
              <a:spcBef>
                <a:spcPts val="0"/>
              </a:spcBef>
              <a:spcAft>
                <a:spcPts val="800"/>
              </a:spcAft>
              <a:buClrTx/>
            </a:pPr>
            <a:r>
              <a:rPr lang="en-US" sz="2400" dirty="0">
                <a:solidFill>
                  <a:srgbClr val="002C77"/>
                </a:solidFill>
                <a:latin typeface="+mj-lt"/>
              </a:rPr>
              <a:t>Zika virus immunoglobulin M (IgM) enzyme-linked immunosorbent assay</a:t>
            </a:r>
          </a:p>
          <a:p>
            <a:pPr lvl="1">
              <a:spcBef>
                <a:spcPts val="0"/>
              </a:spcBef>
              <a:spcAft>
                <a:spcPts val="800"/>
              </a:spcAft>
              <a:buClrTx/>
            </a:pPr>
            <a:r>
              <a:rPr lang="en-US" sz="2400" dirty="0">
                <a:solidFill>
                  <a:srgbClr val="002C77"/>
                </a:solidFill>
                <a:latin typeface="+mj-lt"/>
              </a:rPr>
              <a:t>Plaque reduction neutralization test (PRNT) to detect neutralizing antibodies in serum</a:t>
            </a:r>
          </a:p>
        </p:txBody>
      </p:sp>
    </p:spTree>
    <p:extLst>
      <p:ext uri="{BB962C8B-B14F-4D97-AF65-F5344CB8AC3E}">
        <p14:creationId xmlns:p14="http://schemas.microsoft.com/office/powerpoint/2010/main" val="89141310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91" y="316476"/>
            <a:ext cx="7772400" cy="1143000"/>
          </a:xfrm>
        </p:spPr>
        <p:txBody>
          <a:bodyPr anchor="ctr"/>
          <a:lstStyle/>
          <a:p>
            <a:pPr marL="0" indent="0"/>
            <a:r>
              <a:rPr lang="en-US" sz="4000" dirty="0"/>
              <a:t>Objectives</a:t>
            </a:r>
          </a:p>
        </p:txBody>
      </p:sp>
      <p:sp>
        <p:nvSpPr>
          <p:cNvPr id="3" name="Content Placeholder 2"/>
          <p:cNvSpPr>
            <a:spLocks noGrp="1"/>
          </p:cNvSpPr>
          <p:nvPr>
            <p:ph idx="1"/>
          </p:nvPr>
        </p:nvSpPr>
        <p:spPr>
          <a:xfrm>
            <a:off x="685800" y="1981200"/>
            <a:ext cx="7772400" cy="4693467"/>
          </a:xfrm>
        </p:spPr>
        <p:txBody>
          <a:bodyPr/>
          <a:lstStyle/>
          <a:p>
            <a:r>
              <a:rPr lang="en-US" sz="2800" dirty="0">
                <a:solidFill>
                  <a:srgbClr val="002C77"/>
                </a:solidFill>
              </a:rPr>
              <a:t>Describe the basics of Zika virus to include:</a:t>
            </a:r>
          </a:p>
          <a:p>
            <a:pPr lvl="1"/>
            <a:r>
              <a:rPr lang="en-US" dirty="0">
                <a:solidFill>
                  <a:srgbClr val="002C77"/>
                </a:solidFill>
              </a:rPr>
              <a:t>Modes of transmission</a:t>
            </a:r>
          </a:p>
          <a:p>
            <a:pPr lvl="1"/>
            <a:r>
              <a:rPr lang="en-US" dirty="0">
                <a:solidFill>
                  <a:srgbClr val="002C77"/>
                </a:solidFill>
              </a:rPr>
              <a:t>Symptoms of infection</a:t>
            </a:r>
          </a:p>
          <a:p>
            <a:r>
              <a:rPr lang="en-US" sz="2800" dirty="0">
                <a:solidFill>
                  <a:srgbClr val="002C77"/>
                </a:solidFill>
              </a:rPr>
              <a:t>Explain pregnancy outcomes associated with maternal Zika infection </a:t>
            </a:r>
          </a:p>
          <a:p>
            <a:pPr>
              <a:buFont typeface="Arial" panose="020B0604020202020204" pitchFamily="34" charset="0"/>
              <a:buChar char="•"/>
            </a:pPr>
            <a:r>
              <a:rPr lang="en-US" sz="2800" dirty="0">
                <a:solidFill>
                  <a:srgbClr val="002C77"/>
                </a:solidFill>
              </a:rPr>
              <a:t>Review prevention of Zika in pregnant women</a:t>
            </a:r>
          </a:p>
          <a:p>
            <a:pPr>
              <a:buFont typeface="Arial" panose="020B0604020202020204" pitchFamily="34" charset="0"/>
              <a:buChar char="•"/>
            </a:pPr>
            <a:r>
              <a:rPr lang="en-US" sz="2800" dirty="0">
                <a:solidFill>
                  <a:srgbClr val="002C77"/>
                </a:solidFill>
              </a:rPr>
              <a:t>Describe standard precautions to prevent the spread of Zika virus during healthcare delivery</a:t>
            </a:r>
          </a:p>
          <a:p>
            <a:endParaRPr lang="en-US" sz="2400" dirty="0"/>
          </a:p>
          <a:p>
            <a:pPr lvl="1"/>
            <a:endParaRPr lang="en-US" sz="2000" dirty="0"/>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spTree>
    <p:extLst>
      <p:ext uri="{BB962C8B-B14F-4D97-AF65-F5344CB8AC3E}">
        <p14:creationId xmlns:p14="http://schemas.microsoft.com/office/powerpoint/2010/main" val="1891373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609600"/>
            <a:ext cx="8296275" cy="701323"/>
          </a:xfrm>
        </p:spPr>
        <p:txBody>
          <a:bodyPr>
            <a:normAutofit/>
          </a:bodyPr>
          <a:lstStyle/>
          <a:p>
            <a:r>
              <a:rPr lang="en-US" sz="3200" dirty="0"/>
              <a:t>Limitations of Zika Tests</a:t>
            </a:r>
          </a:p>
        </p:txBody>
      </p:sp>
      <p:sp>
        <p:nvSpPr>
          <p:cNvPr id="3" name="Text Placeholder 2"/>
          <p:cNvSpPr>
            <a:spLocks noGrp="1"/>
          </p:cNvSpPr>
          <p:nvPr>
            <p:ph idx="1"/>
          </p:nvPr>
        </p:nvSpPr>
        <p:spPr>
          <a:xfrm>
            <a:off x="301374" y="1828800"/>
            <a:ext cx="8124826" cy="3962400"/>
          </a:xfrm>
        </p:spPr>
        <p:txBody>
          <a:bodyPr/>
          <a:lstStyle/>
          <a:p>
            <a:pPr>
              <a:spcAft>
                <a:spcPts val="800"/>
              </a:spcAft>
            </a:pPr>
            <a:r>
              <a:rPr lang="en-US" sz="2400" dirty="0">
                <a:latin typeface="+mj-lt"/>
              </a:rPr>
              <a:t>Presence of Zika virus RNA in serum and urine is relatively short-lived and negative results do not preclude infection</a:t>
            </a:r>
          </a:p>
          <a:p>
            <a:pPr>
              <a:spcAft>
                <a:spcPts val="800"/>
              </a:spcAft>
            </a:pPr>
            <a:r>
              <a:rPr lang="en-US" sz="2400" dirty="0">
                <a:latin typeface="+mj-lt"/>
              </a:rPr>
              <a:t>Testing for Zika virus IgM can result in false positive results because of cross-reacting antibodies against related flaviviruses and for nonspecific reasons</a:t>
            </a:r>
          </a:p>
          <a:p>
            <a:pPr>
              <a:spcAft>
                <a:spcPts val="800"/>
              </a:spcAft>
            </a:pPr>
            <a:r>
              <a:rPr lang="en-US" sz="2400" dirty="0">
                <a:latin typeface="+mj-lt"/>
              </a:rPr>
              <a:t>PRNT levels may not distinguish previous infection versus prior vaccination against a related </a:t>
            </a:r>
            <a:r>
              <a:rPr lang="en-US" sz="2400" dirty="0" err="1">
                <a:latin typeface="+mj-lt"/>
              </a:rPr>
              <a:t>flavivirus</a:t>
            </a:r>
            <a:endParaRPr lang="en-US" sz="2400" dirty="0">
              <a:latin typeface="+mj-lt"/>
            </a:endParaRPr>
          </a:p>
          <a:p>
            <a:pPr>
              <a:spcAft>
                <a:spcPts val="800"/>
              </a:spcAft>
            </a:pPr>
            <a:r>
              <a:rPr lang="en-US" sz="2400" dirty="0"/>
              <a:t>Zika IgM antibodies may remain present for months after infection</a:t>
            </a:r>
            <a:endParaRPr lang="en-US" sz="2400" dirty="0">
              <a:latin typeface="+mj-lt"/>
            </a:endParaRPr>
          </a:p>
          <a:p>
            <a:pPr marL="0" indent="0">
              <a:spcAft>
                <a:spcPts val="800"/>
              </a:spcAft>
              <a:buNone/>
            </a:pPr>
            <a:r>
              <a:rPr lang="en-US" sz="2400" dirty="0"/>
              <a:t>				              </a:t>
            </a:r>
            <a:r>
              <a:rPr lang="en-US" sz="1600" dirty="0"/>
              <a:t>CDC Updates Guidance; May 5, 2017</a:t>
            </a:r>
          </a:p>
          <a:p>
            <a:pPr marL="0" indent="0">
              <a:spcAft>
                <a:spcPts val="800"/>
              </a:spcAft>
              <a:buNone/>
            </a:pPr>
            <a:endParaRPr lang="en-US" sz="2400" dirty="0"/>
          </a:p>
        </p:txBody>
      </p:sp>
    </p:spTree>
    <p:extLst>
      <p:ext uri="{BB962C8B-B14F-4D97-AF65-F5344CB8AC3E}">
        <p14:creationId xmlns:p14="http://schemas.microsoft.com/office/powerpoint/2010/main" val="178404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20" y="457200"/>
            <a:ext cx="7404980" cy="634603"/>
          </a:xfrm>
        </p:spPr>
        <p:txBody>
          <a:bodyPr>
            <a:noAutofit/>
          </a:bodyPr>
          <a:lstStyle/>
          <a:p>
            <a:r>
              <a:rPr lang="en-US" sz="3200" dirty="0"/>
              <a:t>Updated Guidance: Symptomatic Pregnant Women</a:t>
            </a:r>
          </a:p>
        </p:txBody>
      </p:sp>
      <p:sp>
        <p:nvSpPr>
          <p:cNvPr id="3" name="Text Placeholder 2"/>
          <p:cNvSpPr>
            <a:spLocks noGrp="1"/>
          </p:cNvSpPr>
          <p:nvPr>
            <p:ph idx="1"/>
          </p:nvPr>
        </p:nvSpPr>
        <p:spPr>
          <a:xfrm>
            <a:off x="138820" y="1524000"/>
            <a:ext cx="8942560" cy="3816269"/>
          </a:xfrm>
        </p:spPr>
        <p:txBody>
          <a:bodyPr>
            <a:noAutofit/>
          </a:bodyPr>
          <a:lstStyle/>
          <a:p>
            <a:r>
              <a:rPr lang="en-US" sz="2400" dirty="0">
                <a:solidFill>
                  <a:srgbClr val="080808"/>
                </a:solidFill>
                <a:latin typeface="+mj-lt"/>
              </a:rPr>
              <a:t>Evaluated &lt;2 weeks after symptom onset </a:t>
            </a:r>
          </a:p>
          <a:p>
            <a:pPr lvl="1"/>
            <a:r>
              <a:rPr lang="en-US" sz="2400" dirty="0">
                <a:solidFill>
                  <a:srgbClr val="080808"/>
                </a:solidFill>
                <a:latin typeface="+mj-lt"/>
              </a:rPr>
              <a:t>Should receive Zika virus rRT-PCR testing of serum and urine</a:t>
            </a:r>
          </a:p>
          <a:p>
            <a:pPr lvl="2"/>
            <a:r>
              <a:rPr lang="en-US" dirty="0">
                <a:solidFill>
                  <a:srgbClr val="080808"/>
                </a:solidFill>
                <a:latin typeface="+mj-lt"/>
              </a:rPr>
              <a:t>Positive rRT-PCR result confirms diagnosis: </a:t>
            </a:r>
            <a:r>
              <a:rPr lang="en-US" i="1" dirty="0">
                <a:solidFill>
                  <a:srgbClr val="080808"/>
                </a:solidFill>
                <a:latin typeface="+mj-lt"/>
              </a:rPr>
              <a:t>recent maternal Zika virus infection </a:t>
            </a:r>
          </a:p>
          <a:p>
            <a:pPr lvl="2"/>
            <a:r>
              <a:rPr lang="en-US" dirty="0">
                <a:solidFill>
                  <a:srgbClr val="080808"/>
                </a:solidFill>
                <a:latin typeface="+mj-lt"/>
              </a:rPr>
              <a:t>Negative rRT-PCR result does not rule out Zika virus infection</a:t>
            </a:r>
          </a:p>
          <a:p>
            <a:pPr lvl="3"/>
            <a:r>
              <a:rPr lang="en-US" sz="2400" dirty="0">
                <a:solidFill>
                  <a:srgbClr val="080808"/>
                </a:solidFill>
                <a:latin typeface="+mj-lt"/>
              </a:rPr>
              <a:t>Zika IgM and </a:t>
            </a:r>
            <a:r>
              <a:rPr lang="en-US" sz="2400" dirty="0">
                <a:solidFill>
                  <a:srgbClr val="2C343E"/>
                </a:solidFill>
                <a:latin typeface="+mj-lt"/>
              </a:rPr>
              <a:t>d</a:t>
            </a:r>
            <a:r>
              <a:rPr lang="en-US" sz="2400" dirty="0">
                <a:solidFill>
                  <a:srgbClr val="080808"/>
                </a:solidFill>
                <a:latin typeface="+mj-lt"/>
              </a:rPr>
              <a:t>engue IgM antibody testing should be performed immediately on the same specimen or a subsequently collected specimen</a:t>
            </a:r>
          </a:p>
          <a:p>
            <a:r>
              <a:rPr lang="en-US" sz="2400" dirty="0">
                <a:solidFill>
                  <a:srgbClr val="080808"/>
                </a:solidFill>
                <a:latin typeface="+mj-lt"/>
              </a:rPr>
              <a:t>Evaluated 2–12 weeks after symptom onset</a:t>
            </a:r>
          </a:p>
          <a:p>
            <a:pPr lvl="1"/>
            <a:r>
              <a:rPr lang="en-US" sz="2400" dirty="0">
                <a:solidFill>
                  <a:srgbClr val="080808"/>
                </a:solidFill>
                <a:latin typeface="+mj-lt"/>
              </a:rPr>
              <a:t>Should first have a Zika virus immunoglobulin (IgM) test</a:t>
            </a:r>
          </a:p>
          <a:p>
            <a:pPr lvl="1"/>
            <a:r>
              <a:rPr lang="en-US" sz="2400" dirty="0">
                <a:solidFill>
                  <a:srgbClr val="080808"/>
                </a:solidFill>
                <a:latin typeface="+mj-lt"/>
              </a:rPr>
              <a:t>If positive or equivocal, serum and urine rRT-PCR should be performed</a:t>
            </a:r>
          </a:p>
          <a:p>
            <a:pPr marL="0" indent="0">
              <a:buNone/>
            </a:pPr>
            <a:endParaRPr lang="en-US" sz="2400" dirty="0">
              <a:latin typeface="+mj-lt"/>
            </a:endParaRPr>
          </a:p>
        </p:txBody>
      </p:sp>
    </p:spTree>
    <p:extLst>
      <p:ext uri="{BB962C8B-B14F-4D97-AF65-F5344CB8AC3E}">
        <p14:creationId xmlns:p14="http://schemas.microsoft.com/office/powerpoint/2010/main" val="3287439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22" y="457200"/>
            <a:ext cx="7351378" cy="701323"/>
          </a:xfrm>
        </p:spPr>
        <p:txBody>
          <a:bodyPr>
            <a:noAutofit/>
          </a:bodyPr>
          <a:lstStyle/>
          <a:p>
            <a:r>
              <a:rPr lang="en-US" sz="3200" dirty="0"/>
              <a:t>Updated Guidance: Asymptomatic Pregnant Women</a:t>
            </a:r>
          </a:p>
        </p:txBody>
      </p:sp>
      <p:sp>
        <p:nvSpPr>
          <p:cNvPr id="3" name="Text Placeholder 2"/>
          <p:cNvSpPr>
            <a:spLocks noGrp="1"/>
          </p:cNvSpPr>
          <p:nvPr>
            <p:ph idx="1"/>
          </p:nvPr>
        </p:nvSpPr>
        <p:spPr>
          <a:xfrm>
            <a:off x="304800" y="1905000"/>
            <a:ext cx="8686800" cy="4571999"/>
          </a:xfrm>
        </p:spPr>
        <p:txBody>
          <a:bodyPr>
            <a:noAutofit/>
          </a:bodyPr>
          <a:lstStyle/>
          <a:p>
            <a:r>
              <a:rPr lang="en-US" sz="2400" dirty="0">
                <a:solidFill>
                  <a:srgbClr val="080808"/>
                </a:solidFill>
                <a:latin typeface="+mj-lt"/>
              </a:rPr>
              <a:t>Living in areas </a:t>
            </a:r>
            <a:r>
              <a:rPr lang="en-US" sz="2400" u="sng" dirty="0">
                <a:solidFill>
                  <a:srgbClr val="080808"/>
                </a:solidFill>
                <a:latin typeface="+mj-lt"/>
              </a:rPr>
              <a:t>withou</a:t>
            </a:r>
            <a:r>
              <a:rPr lang="en-US" sz="2400" dirty="0">
                <a:solidFill>
                  <a:srgbClr val="080808"/>
                </a:solidFill>
                <a:latin typeface="+mj-lt"/>
              </a:rPr>
              <a:t>t active Zika, evaluated &lt;2 weeks after last possible exposure</a:t>
            </a:r>
          </a:p>
          <a:p>
            <a:pPr lvl="1"/>
            <a:r>
              <a:rPr lang="en-US" sz="2400" dirty="0">
                <a:solidFill>
                  <a:srgbClr val="080808"/>
                </a:solidFill>
                <a:latin typeface="+mj-lt"/>
              </a:rPr>
              <a:t>rRT-PCR testing should be performed</a:t>
            </a:r>
          </a:p>
          <a:p>
            <a:pPr lvl="2"/>
            <a:r>
              <a:rPr lang="en-US" dirty="0">
                <a:solidFill>
                  <a:srgbClr val="080808"/>
                </a:solidFill>
                <a:latin typeface="+mj-lt"/>
              </a:rPr>
              <a:t>If the rtRT-PCR test is negative, Zika IgM test should be performed 2–12 weeks after exposure</a:t>
            </a:r>
          </a:p>
          <a:p>
            <a:r>
              <a:rPr lang="en-US" sz="2400" dirty="0">
                <a:solidFill>
                  <a:srgbClr val="080808"/>
                </a:solidFill>
                <a:latin typeface="+mj-lt"/>
              </a:rPr>
              <a:t>Living in areas </a:t>
            </a:r>
            <a:r>
              <a:rPr lang="en-US" sz="2400" u="sng" dirty="0">
                <a:solidFill>
                  <a:srgbClr val="080808"/>
                </a:solidFill>
                <a:latin typeface="+mj-lt"/>
              </a:rPr>
              <a:t>without</a:t>
            </a:r>
            <a:r>
              <a:rPr lang="en-US" sz="2400" dirty="0">
                <a:solidFill>
                  <a:srgbClr val="080808"/>
                </a:solidFill>
                <a:latin typeface="+mj-lt"/>
              </a:rPr>
              <a:t> active Zika, evaluated 2–12 weeks after last possible exposure</a:t>
            </a:r>
          </a:p>
          <a:p>
            <a:pPr lvl="1"/>
            <a:r>
              <a:rPr lang="en-US" sz="2400" dirty="0">
                <a:solidFill>
                  <a:srgbClr val="080808"/>
                </a:solidFill>
                <a:latin typeface="+mj-lt"/>
              </a:rPr>
              <a:t>Should receive a Zika virus IgM antibody test</a:t>
            </a:r>
          </a:p>
          <a:p>
            <a:pPr lvl="2"/>
            <a:r>
              <a:rPr lang="en-US" dirty="0">
                <a:solidFill>
                  <a:srgbClr val="080808"/>
                </a:solidFill>
                <a:latin typeface="+mj-lt"/>
              </a:rPr>
              <a:t>If positive or equivocal, serum and urine rRT-PCR should be performed</a:t>
            </a:r>
          </a:p>
        </p:txBody>
      </p:sp>
    </p:spTree>
    <p:extLst>
      <p:ext uri="{BB962C8B-B14F-4D97-AF65-F5344CB8AC3E}">
        <p14:creationId xmlns:p14="http://schemas.microsoft.com/office/powerpoint/2010/main" val="1510657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22" y="457200"/>
            <a:ext cx="7351378" cy="701323"/>
          </a:xfrm>
        </p:spPr>
        <p:txBody>
          <a:bodyPr>
            <a:noAutofit/>
          </a:bodyPr>
          <a:lstStyle/>
          <a:p>
            <a:r>
              <a:rPr lang="en-US" sz="3200" dirty="0"/>
              <a:t>Updated Guidance: Asymptomatic Pregnant Women (cont.)</a:t>
            </a:r>
          </a:p>
        </p:txBody>
      </p:sp>
      <p:sp>
        <p:nvSpPr>
          <p:cNvPr id="3" name="Text Placeholder 2"/>
          <p:cNvSpPr>
            <a:spLocks noGrp="1"/>
          </p:cNvSpPr>
          <p:nvPr>
            <p:ph idx="1"/>
          </p:nvPr>
        </p:nvSpPr>
        <p:spPr>
          <a:xfrm>
            <a:off x="304800" y="1905000"/>
            <a:ext cx="8686800" cy="4571999"/>
          </a:xfrm>
        </p:spPr>
        <p:txBody>
          <a:bodyPr>
            <a:noAutofit/>
          </a:bodyPr>
          <a:lstStyle/>
          <a:p>
            <a:r>
              <a:rPr lang="en-US" sz="2800" dirty="0">
                <a:solidFill>
                  <a:srgbClr val="080808"/>
                </a:solidFill>
                <a:latin typeface="+mj-lt"/>
              </a:rPr>
              <a:t>Living in areas </a:t>
            </a:r>
            <a:r>
              <a:rPr lang="en-US" sz="2800" u="sng" dirty="0">
                <a:solidFill>
                  <a:srgbClr val="080808"/>
                </a:solidFill>
                <a:latin typeface="+mj-lt"/>
              </a:rPr>
              <a:t>with</a:t>
            </a:r>
            <a:r>
              <a:rPr lang="en-US" sz="2800" dirty="0">
                <a:solidFill>
                  <a:srgbClr val="080808"/>
                </a:solidFill>
                <a:latin typeface="+mj-lt"/>
              </a:rPr>
              <a:t> active Zika</a:t>
            </a:r>
          </a:p>
          <a:p>
            <a:pPr lvl="1"/>
            <a:r>
              <a:rPr lang="en-US" dirty="0">
                <a:solidFill>
                  <a:srgbClr val="080808"/>
                </a:solidFill>
                <a:latin typeface="+mj-lt"/>
              </a:rPr>
              <a:t>Should receive Zika virus IgM antibody testing as part of routine obstetric care during the 1</a:t>
            </a:r>
            <a:r>
              <a:rPr lang="en-US" baseline="30000" dirty="0">
                <a:solidFill>
                  <a:srgbClr val="080808"/>
                </a:solidFill>
                <a:latin typeface="+mj-lt"/>
              </a:rPr>
              <a:t>st</a:t>
            </a:r>
            <a:r>
              <a:rPr lang="en-US" dirty="0">
                <a:solidFill>
                  <a:srgbClr val="080808"/>
                </a:solidFill>
                <a:latin typeface="+mj-lt"/>
              </a:rPr>
              <a:t> and 2</a:t>
            </a:r>
            <a:r>
              <a:rPr lang="en-US" baseline="30000" dirty="0">
                <a:solidFill>
                  <a:srgbClr val="080808"/>
                </a:solidFill>
                <a:latin typeface="+mj-lt"/>
              </a:rPr>
              <a:t>nd</a:t>
            </a:r>
            <a:r>
              <a:rPr lang="en-US" dirty="0">
                <a:solidFill>
                  <a:srgbClr val="080808"/>
                </a:solidFill>
                <a:latin typeface="+mj-lt"/>
              </a:rPr>
              <a:t> trimesters</a:t>
            </a:r>
          </a:p>
          <a:p>
            <a:pPr lvl="2"/>
            <a:r>
              <a:rPr lang="en-US" sz="2800" dirty="0">
                <a:solidFill>
                  <a:srgbClr val="080808"/>
                </a:solidFill>
                <a:latin typeface="+mj-lt"/>
              </a:rPr>
              <a:t>immediate </a:t>
            </a:r>
            <a:r>
              <a:rPr lang="en-US" sz="2800" dirty="0" err="1">
                <a:solidFill>
                  <a:srgbClr val="080808"/>
                </a:solidFill>
                <a:latin typeface="+mj-lt"/>
              </a:rPr>
              <a:t>rRT</a:t>
            </a:r>
            <a:r>
              <a:rPr lang="en-US" sz="2800" dirty="0">
                <a:solidFill>
                  <a:srgbClr val="080808"/>
                </a:solidFill>
                <a:latin typeface="+mj-lt"/>
              </a:rPr>
              <a:t>-PCR (NAT) testing of women who are IgM-positive or equivocal</a:t>
            </a:r>
          </a:p>
          <a:p>
            <a:pPr lvl="1"/>
            <a:r>
              <a:rPr lang="en-US" dirty="0">
                <a:solidFill>
                  <a:srgbClr val="080808"/>
                </a:solidFill>
                <a:latin typeface="+mj-lt"/>
              </a:rPr>
              <a:t>Consider NAT testing at least once during each trimester</a:t>
            </a:r>
          </a:p>
        </p:txBody>
      </p:sp>
      <p:sp>
        <p:nvSpPr>
          <p:cNvPr id="5" name="TextBox 4"/>
          <p:cNvSpPr txBox="1"/>
          <p:nvPr/>
        </p:nvSpPr>
        <p:spPr>
          <a:xfrm>
            <a:off x="5257800" y="6194096"/>
            <a:ext cx="3320140" cy="338554"/>
          </a:xfrm>
          <a:prstGeom prst="rect">
            <a:avLst/>
          </a:prstGeom>
          <a:noFill/>
        </p:spPr>
        <p:txBody>
          <a:bodyPr wrap="none" rtlCol="0">
            <a:spAutoFit/>
          </a:bodyPr>
          <a:lstStyle/>
          <a:p>
            <a:r>
              <a:rPr lang="en-US" sz="1600" dirty="0"/>
              <a:t>CDC Updates Guidance; May 5, 2017</a:t>
            </a:r>
          </a:p>
        </p:txBody>
      </p:sp>
    </p:spTree>
    <p:extLst>
      <p:ext uri="{BB962C8B-B14F-4D97-AF65-F5344CB8AC3E}">
        <p14:creationId xmlns:p14="http://schemas.microsoft.com/office/powerpoint/2010/main" val="37227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123712" cy="3442142"/>
          </a:xfrm>
        </p:spPr>
        <p:txBody>
          <a:bodyPr/>
          <a:lstStyle/>
          <a:p>
            <a:pPr marL="0" indent="0">
              <a:buNone/>
            </a:pPr>
            <a:r>
              <a:rPr lang="en-US" sz="2400" dirty="0">
                <a:latin typeface="+mj-lt"/>
              </a:rPr>
              <a:t>For symptomatic and asymptomatic pregnant women with possible Zika virus exposure who seek care &gt;12 weeks after symptom onset or possible exposure</a:t>
            </a:r>
          </a:p>
          <a:p>
            <a:r>
              <a:rPr lang="en-US" sz="2400" dirty="0">
                <a:latin typeface="+mj-lt"/>
              </a:rPr>
              <a:t>IgM antibody testing might be considered</a:t>
            </a:r>
          </a:p>
          <a:p>
            <a:pPr lvl="1"/>
            <a:r>
              <a:rPr lang="en-US" sz="2400" dirty="0">
                <a:latin typeface="+mj-lt"/>
              </a:rPr>
              <a:t>A negative IgM antibody test or rRT-PCR result &gt;12 weeks after symptom onset or possible exposure does not rule out recent Zika virus infection because IgM antibody and viral RNA levels decline over time</a:t>
            </a:r>
          </a:p>
          <a:p>
            <a:r>
              <a:rPr lang="en-US" sz="2400" dirty="0">
                <a:latin typeface="+mj-lt"/>
              </a:rPr>
              <a:t>Given the limitations of testing beyond 12 weeks after symptom onset or possible exposure, serial fetal ultrasounds should be considered</a:t>
            </a:r>
          </a:p>
        </p:txBody>
      </p:sp>
      <p:sp>
        <p:nvSpPr>
          <p:cNvPr id="4" name="Title 1"/>
          <p:cNvSpPr>
            <a:spLocks noGrp="1"/>
          </p:cNvSpPr>
          <p:nvPr>
            <p:ph type="title"/>
          </p:nvPr>
        </p:nvSpPr>
        <p:spPr>
          <a:xfrm>
            <a:off x="152400" y="457200"/>
            <a:ext cx="7183638" cy="701323"/>
          </a:xfrm>
        </p:spPr>
        <p:txBody>
          <a:bodyPr>
            <a:noAutofit/>
          </a:bodyPr>
          <a:lstStyle/>
          <a:p>
            <a:r>
              <a:rPr lang="en-US" sz="3200" dirty="0"/>
              <a:t>Updated Guidance: Testing Pregnant Women After 12 Weeks</a:t>
            </a:r>
          </a:p>
        </p:txBody>
      </p:sp>
    </p:spTree>
    <p:extLst>
      <p:ext uri="{BB962C8B-B14F-4D97-AF65-F5344CB8AC3E}">
        <p14:creationId xmlns:p14="http://schemas.microsoft.com/office/powerpoint/2010/main" val="1339677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1828800"/>
            <a:ext cx="8406181" cy="4572466"/>
            <a:chOff x="227746" y="650645"/>
            <a:chExt cx="8587409" cy="4341699"/>
          </a:xfrm>
        </p:grpSpPr>
        <p:pic>
          <p:nvPicPr>
            <p:cNvPr id="3" name="Picture 2"/>
            <p:cNvPicPr>
              <a:picLocks noChangeAspect="1"/>
            </p:cNvPicPr>
            <p:nvPr/>
          </p:nvPicPr>
          <p:blipFill rotWithShape="1">
            <a:blip r:embed="rId3"/>
            <a:srcRect t="8333"/>
            <a:stretch/>
          </p:blipFill>
          <p:spPr>
            <a:xfrm>
              <a:off x="227746" y="650645"/>
              <a:ext cx="8587409" cy="4341699"/>
            </a:xfrm>
            <a:prstGeom prst="rect">
              <a:avLst/>
            </a:prstGeom>
          </p:spPr>
        </p:pic>
        <p:sp>
          <p:nvSpPr>
            <p:cNvPr id="7" name="TextBox 6"/>
            <p:cNvSpPr txBox="1"/>
            <p:nvPr/>
          </p:nvSpPr>
          <p:spPr>
            <a:xfrm>
              <a:off x="5959550" y="893681"/>
              <a:ext cx="2685782" cy="350689"/>
            </a:xfrm>
            <a:prstGeom prst="rect">
              <a:avLst/>
            </a:prstGeom>
            <a:solidFill>
              <a:srgbClr val="FABB8D"/>
            </a:solidFill>
          </p:spPr>
          <p:txBody>
            <a:bodyPr wrap="square" rtlCol="0">
              <a:spAutoFit/>
            </a:bodyPr>
            <a:lstStyle/>
            <a:p>
              <a:r>
                <a:rPr lang="en-US" sz="800" b="1" dirty="0">
                  <a:solidFill>
                    <a:srgbClr val="4D4D4D"/>
                  </a:solidFill>
                  <a:latin typeface="Arial" panose="020B0604020202020204" pitchFamily="34" charset="0"/>
                  <a:cs typeface="Arial" panose="020B0604020202020204" pitchFamily="34" charset="0"/>
                </a:rPr>
                <a:t>LIVE BIRTHS:</a:t>
              </a:r>
            </a:p>
            <a:p>
              <a:r>
                <a:rPr lang="en-US" sz="700" dirty="0">
                  <a:solidFill>
                    <a:srgbClr val="4D4D4D"/>
                  </a:solidFill>
                  <a:latin typeface="Arial" panose="020B0604020202020204" pitchFamily="34" charset="0"/>
                  <a:cs typeface="Arial" panose="020B0604020202020204" pitchFamily="34" charset="0"/>
                </a:rPr>
                <a:t>●</a:t>
              </a:r>
              <a:r>
                <a:rPr lang="en-US" sz="800" dirty="0">
                  <a:solidFill>
                    <a:srgbClr val="4D4D4D"/>
                  </a:solidFill>
                  <a:latin typeface="Arial" panose="020B0604020202020204" pitchFamily="34" charset="0"/>
                  <a:cs typeface="Arial" panose="020B0604020202020204" pitchFamily="34" charset="0"/>
                </a:rPr>
                <a:t> Infant serum should be tested for </a:t>
              </a:r>
            </a:p>
          </p:txBody>
        </p:sp>
        <p:sp>
          <p:nvSpPr>
            <p:cNvPr id="10" name="TextBox 9"/>
            <p:cNvSpPr txBox="1"/>
            <p:nvPr/>
          </p:nvSpPr>
          <p:spPr>
            <a:xfrm>
              <a:off x="5977276" y="2387148"/>
              <a:ext cx="2668055" cy="321468"/>
            </a:xfrm>
            <a:prstGeom prst="rect">
              <a:avLst/>
            </a:prstGeom>
            <a:solidFill>
              <a:srgbClr val="FBCDCD"/>
            </a:solidFill>
          </p:spPr>
          <p:txBody>
            <a:bodyPr wrap="square" rtlCol="0">
              <a:spAutoFit/>
            </a:bodyPr>
            <a:lstStyle/>
            <a:p>
              <a:r>
                <a:rPr lang="en-US" sz="800" b="1" dirty="0">
                  <a:solidFill>
                    <a:srgbClr val="4D4D4D"/>
                  </a:solidFill>
                  <a:latin typeface="Arial" panose="020B0604020202020204" pitchFamily="34" charset="0"/>
                  <a:cs typeface="Arial" panose="020B0604020202020204" pitchFamily="34" charset="0"/>
                </a:rPr>
                <a:t>LIVE BIRTHS:</a:t>
              </a:r>
            </a:p>
            <a:p>
              <a:r>
                <a:rPr lang="en-US" sz="700" dirty="0">
                  <a:solidFill>
                    <a:srgbClr val="4D4D4D"/>
                  </a:solidFill>
                  <a:latin typeface="Arial" panose="020B0604020202020204" pitchFamily="34" charset="0"/>
                  <a:cs typeface="Arial" panose="020B0604020202020204" pitchFamily="34" charset="0"/>
                </a:rPr>
                <a:t>●</a:t>
              </a:r>
              <a:r>
                <a:rPr lang="en-US" sz="800" dirty="0">
                  <a:solidFill>
                    <a:srgbClr val="4D4D4D"/>
                  </a:solidFill>
                  <a:latin typeface="Arial" panose="020B0604020202020204" pitchFamily="34" charset="0"/>
                  <a:cs typeface="Arial" panose="020B0604020202020204" pitchFamily="34" charset="0"/>
                </a:rPr>
                <a:t> Infant serum and urine should be tested for </a:t>
              </a:r>
            </a:p>
          </p:txBody>
        </p:sp>
      </p:grpSp>
      <p:sp>
        <p:nvSpPr>
          <p:cNvPr id="6" name="Title 1"/>
          <p:cNvSpPr>
            <a:spLocks noGrp="1"/>
          </p:cNvSpPr>
          <p:nvPr>
            <p:ph type="title"/>
          </p:nvPr>
        </p:nvSpPr>
        <p:spPr>
          <a:xfrm>
            <a:off x="152400" y="375521"/>
            <a:ext cx="7391400" cy="701323"/>
          </a:xfrm>
        </p:spPr>
        <p:txBody>
          <a:bodyPr>
            <a:noAutofit/>
          </a:bodyPr>
          <a:lstStyle/>
          <a:p>
            <a:r>
              <a:rPr lang="en-US" sz="3200" dirty="0"/>
              <a:t>Clinical Management of Pregnant Women with Suspected Zika Infection</a:t>
            </a:r>
          </a:p>
        </p:txBody>
      </p:sp>
    </p:spTree>
    <p:extLst>
      <p:ext uri="{BB962C8B-B14F-4D97-AF65-F5344CB8AC3E}">
        <p14:creationId xmlns:p14="http://schemas.microsoft.com/office/powerpoint/2010/main" val="18599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185480" cy="994172"/>
          </a:xfrm>
        </p:spPr>
        <p:txBody>
          <a:bodyPr>
            <a:noAutofit/>
          </a:bodyPr>
          <a:lstStyle/>
          <a:p>
            <a:r>
              <a:rPr lang="en-US" sz="2800" dirty="0"/>
              <a:t>Prenatal Management: Confirmed or Presumptive Recent Zika Virus or Flavivirus Infection</a:t>
            </a:r>
          </a:p>
        </p:txBody>
      </p:sp>
      <p:sp>
        <p:nvSpPr>
          <p:cNvPr id="5" name="Text Placeholder 4"/>
          <p:cNvSpPr>
            <a:spLocks noGrp="1"/>
          </p:cNvSpPr>
          <p:nvPr>
            <p:ph idx="1"/>
          </p:nvPr>
        </p:nvSpPr>
        <p:spPr>
          <a:xfrm>
            <a:off x="304800" y="1828800"/>
            <a:ext cx="8534400" cy="4191000"/>
          </a:xfrm>
        </p:spPr>
        <p:txBody>
          <a:bodyPr/>
          <a:lstStyle/>
          <a:p>
            <a:r>
              <a:rPr lang="en-US" sz="2400" dirty="0">
                <a:latin typeface="+mj-lt"/>
              </a:rPr>
              <a:t>Serial ultrasounds every 3-4 weeks to assess fetal anatomy and growth</a:t>
            </a:r>
          </a:p>
          <a:p>
            <a:pPr>
              <a:spcBef>
                <a:spcPts val="600"/>
              </a:spcBef>
            </a:pPr>
            <a:r>
              <a:rPr lang="en-US" sz="2400" dirty="0">
                <a:solidFill>
                  <a:srgbClr val="002C77"/>
                </a:solidFill>
                <a:latin typeface="+mj-lt"/>
              </a:rPr>
              <a:t>Amniocentesis</a:t>
            </a:r>
          </a:p>
          <a:p>
            <a:pPr lvl="1">
              <a:spcBef>
                <a:spcPts val="600"/>
              </a:spcBef>
            </a:pPr>
            <a:r>
              <a:rPr lang="en-US" sz="2400" dirty="0">
                <a:solidFill>
                  <a:srgbClr val="002C77"/>
                </a:solidFill>
                <a:latin typeface="+mj-lt"/>
              </a:rPr>
              <a:t>Individualized for pregnant women with confirmed recent Zika virus or flavivirus infection</a:t>
            </a:r>
          </a:p>
          <a:p>
            <a:pPr lvl="1">
              <a:spcBef>
                <a:spcPts val="600"/>
              </a:spcBef>
            </a:pPr>
            <a:r>
              <a:rPr lang="en-US" sz="2400" dirty="0">
                <a:solidFill>
                  <a:srgbClr val="002C77"/>
                </a:solidFill>
                <a:latin typeface="+mj-lt"/>
              </a:rPr>
              <a:t>Can be considered for pregnant women with presumptive recent Zika virus or flavivirus infection</a:t>
            </a:r>
          </a:p>
          <a:p>
            <a:pPr>
              <a:spcBef>
                <a:spcPts val="600"/>
              </a:spcBef>
            </a:pPr>
            <a:r>
              <a:rPr lang="en-US" sz="2400" b="1" dirty="0">
                <a:solidFill>
                  <a:srgbClr val="002C77"/>
                </a:solidFill>
                <a:latin typeface="+mj-lt"/>
              </a:rPr>
              <a:t>Insect repellent for at least 3 weeks after exposure</a:t>
            </a:r>
          </a:p>
        </p:txBody>
      </p:sp>
      <p:sp>
        <p:nvSpPr>
          <p:cNvPr id="3" name="TextBox 2"/>
          <p:cNvSpPr txBox="1"/>
          <p:nvPr/>
        </p:nvSpPr>
        <p:spPr>
          <a:xfrm>
            <a:off x="3772208" y="6096000"/>
            <a:ext cx="5371792" cy="276999"/>
          </a:xfrm>
          <a:prstGeom prst="rect">
            <a:avLst/>
          </a:prstGeom>
          <a:noFill/>
        </p:spPr>
        <p:txBody>
          <a:bodyPr wrap="none" rtlCol="0">
            <a:spAutoFit/>
          </a:bodyPr>
          <a:lstStyle/>
          <a:p>
            <a:r>
              <a:rPr lang="en-US" sz="1200" dirty="0">
                <a:solidFill>
                  <a:srgbClr val="2F2B20"/>
                </a:solidFill>
                <a:hlinkClick r:id="rId3"/>
              </a:rPr>
              <a:t>http://www.cdc.gov/mmwr/volumes/65/wr/mm6529e1.htm?s_cid=mm6529e1_e</a:t>
            </a:r>
            <a:r>
              <a:rPr lang="en-US" sz="1200" dirty="0">
                <a:solidFill>
                  <a:srgbClr val="2F2B20"/>
                </a:solidFill>
              </a:rPr>
              <a:t> </a:t>
            </a:r>
          </a:p>
        </p:txBody>
      </p:sp>
    </p:spTree>
    <p:extLst>
      <p:ext uri="{BB962C8B-B14F-4D97-AF65-F5344CB8AC3E}">
        <p14:creationId xmlns:p14="http://schemas.microsoft.com/office/powerpoint/2010/main" val="1366131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185480" cy="994172"/>
          </a:xfrm>
        </p:spPr>
        <p:txBody>
          <a:bodyPr>
            <a:noAutofit/>
          </a:bodyPr>
          <a:lstStyle/>
          <a:p>
            <a:r>
              <a:rPr lang="en-US" sz="2800" dirty="0"/>
              <a:t>Postnatal Management: Confirmed or Presumptive Recent Zika Virus or Flavivirus Infection</a:t>
            </a:r>
          </a:p>
        </p:txBody>
      </p:sp>
      <p:sp>
        <p:nvSpPr>
          <p:cNvPr id="5" name="Text Placeholder 4"/>
          <p:cNvSpPr>
            <a:spLocks noGrp="1"/>
          </p:cNvSpPr>
          <p:nvPr>
            <p:ph idx="1"/>
          </p:nvPr>
        </p:nvSpPr>
        <p:spPr>
          <a:xfrm>
            <a:off x="304800" y="1828800"/>
            <a:ext cx="8534400" cy="4191000"/>
          </a:xfrm>
        </p:spPr>
        <p:txBody>
          <a:bodyPr/>
          <a:lstStyle/>
          <a:p>
            <a:r>
              <a:rPr lang="en-US" sz="2400" dirty="0">
                <a:latin typeface="+mj-lt"/>
              </a:rPr>
              <a:t>Live births</a:t>
            </a:r>
          </a:p>
          <a:p>
            <a:pPr lvl="1"/>
            <a:r>
              <a:rPr lang="en-US" sz="2400" dirty="0">
                <a:latin typeface="+mj-lt"/>
              </a:rPr>
              <a:t>Infant serum should be tested for:</a:t>
            </a:r>
          </a:p>
          <a:p>
            <a:pPr lvl="2"/>
            <a:r>
              <a:rPr lang="en-US" dirty="0">
                <a:latin typeface="+mj-lt"/>
              </a:rPr>
              <a:t>Zika virus </a:t>
            </a:r>
            <a:r>
              <a:rPr lang="en-US" dirty="0" err="1">
                <a:latin typeface="+mj-lt"/>
              </a:rPr>
              <a:t>rRT</a:t>
            </a:r>
            <a:r>
              <a:rPr lang="en-US" dirty="0">
                <a:latin typeface="+mj-lt"/>
              </a:rPr>
              <a:t>-PCR, Zika IgM, Dengue IgM</a:t>
            </a:r>
          </a:p>
          <a:p>
            <a:pPr lvl="1"/>
            <a:r>
              <a:rPr lang="en-US" sz="2400" dirty="0">
                <a:latin typeface="+mj-lt"/>
              </a:rPr>
              <a:t>If CSF is obtained for other reasons, also test</a:t>
            </a:r>
          </a:p>
          <a:p>
            <a:pPr lvl="1"/>
            <a:r>
              <a:rPr lang="en-US" sz="2400" dirty="0">
                <a:latin typeface="+mj-lt"/>
              </a:rPr>
              <a:t>Zika virus </a:t>
            </a:r>
            <a:r>
              <a:rPr lang="en-US" sz="2400" dirty="0" err="1">
                <a:latin typeface="+mj-lt"/>
              </a:rPr>
              <a:t>rRT</a:t>
            </a:r>
            <a:r>
              <a:rPr lang="en-US" sz="2400" dirty="0">
                <a:latin typeface="+mj-lt"/>
              </a:rPr>
              <a:t>-PRC and IHC staining of umbilical cord and placenta</a:t>
            </a:r>
          </a:p>
          <a:p>
            <a:r>
              <a:rPr lang="en-US" sz="2400" dirty="0">
                <a:solidFill>
                  <a:srgbClr val="002C77"/>
                </a:solidFill>
                <a:latin typeface="+mj-lt"/>
              </a:rPr>
              <a:t>Fetal losses</a:t>
            </a:r>
          </a:p>
          <a:p>
            <a:pPr lvl="1"/>
            <a:r>
              <a:rPr lang="en-US" sz="2400" dirty="0">
                <a:latin typeface="+mj-lt"/>
              </a:rPr>
              <a:t>Zika virus </a:t>
            </a:r>
            <a:r>
              <a:rPr lang="en-US" sz="2400" dirty="0" err="1">
                <a:latin typeface="+mj-lt"/>
              </a:rPr>
              <a:t>rRT</a:t>
            </a:r>
            <a:r>
              <a:rPr lang="en-US" sz="2400" dirty="0">
                <a:latin typeface="+mj-lt"/>
              </a:rPr>
              <a:t>-PRC and IHC staining of fetal tissues</a:t>
            </a:r>
          </a:p>
          <a:p>
            <a:endParaRPr lang="en-US" sz="2400" dirty="0">
              <a:solidFill>
                <a:srgbClr val="002C77"/>
              </a:solidFill>
              <a:latin typeface="+mj-lt"/>
            </a:endParaRPr>
          </a:p>
        </p:txBody>
      </p:sp>
      <p:sp>
        <p:nvSpPr>
          <p:cNvPr id="3" name="TextBox 2"/>
          <p:cNvSpPr txBox="1"/>
          <p:nvPr/>
        </p:nvSpPr>
        <p:spPr>
          <a:xfrm>
            <a:off x="3772208" y="6096000"/>
            <a:ext cx="5371792" cy="276999"/>
          </a:xfrm>
          <a:prstGeom prst="rect">
            <a:avLst/>
          </a:prstGeom>
          <a:noFill/>
        </p:spPr>
        <p:txBody>
          <a:bodyPr wrap="none" rtlCol="0">
            <a:spAutoFit/>
          </a:bodyPr>
          <a:lstStyle/>
          <a:p>
            <a:r>
              <a:rPr lang="en-US" sz="1200" dirty="0">
                <a:solidFill>
                  <a:srgbClr val="2F2B20"/>
                </a:solidFill>
                <a:hlinkClick r:id="rId3"/>
              </a:rPr>
              <a:t>http://www.cdc.gov/mmwr/volumes/65/wr/mm6529e1.htm?s_cid=mm6529e1_e</a:t>
            </a:r>
            <a:r>
              <a:rPr lang="en-US" sz="1200" dirty="0">
                <a:solidFill>
                  <a:srgbClr val="2F2B20"/>
                </a:solidFill>
              </a:rPr>
              <a:t> </a:t>
            </a:r>
          </a:p>
        </p:txBody>
      </p:sp>
    </p:spTree>
    <p:extLst>
      <p:ext uri="{BB962C8B-B14F-4D97-AF65-F5344CB8AC3E}">
        <p14:creationId xmlns:p14="http://schemas.microsoft.com/office/powerpoint/2010/main" val="253922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76200"/>
            <a:ext cx="7391400" cy="1143000"/>
          </a:xfrm>
        </p:spPr>
        <p:txBody>
          <a:bodyPr/>
          <a:lstStyle/>
          <a:p>
            <a:r>
              <a:rPr lang="en-US" sz="3200" dirty="0"/>
              <a:t>Couples planning to conceive and don’t live in areas with active Zika virus transmission</a:t>
            </a:r>
          </a:p>
        </p:txBody>
      </p:sp>
      <p:sp>
        <p:nvSpPr>
          <p:cNvPr id="27651" name="Content Placeholder 2"/>
          <p:cNvSpPr>
            <a:spLocks noGrp="1"/>
          </p:cNvSpPr>
          <p:nvPr>
            <p:ph idx="1"/>
          </p:nvPr>
        </p:nvSpPr>
        <p:spPr>
          <a:xfrm>
            <a:off x="304800" y="1676400"/>
            <a:ext cx="8479604" cy="4267200"/>
          </a:xfrm>
        </p:spPr>
        <p:txBody>
          <a:bodyPr/>
          <a:lstStyle/>
          <a:p>
            <a:r>
              <a:rPr lang="en-US" sz="2400" dirty="0"/>
              <a:t>Avoid nonessential travel to areas with active Zika</a:t>
            </a:r>
          </a:p>
          <a:p>
            <a:r>
              <a:rPr lang="en-US" sz="2400" dirty="0"/>
              <a:t>Timing</a:t>
            </a:r>
          </a:p>
          <a:p>
            <a:pPr lvl="1"/>
            <a:r>
              <a:rPr lang="en-US" sz="2400" dirty="0"/>
              <a:t>Women: wait at least 8 weeks from symptom onset (if symptomatic) or last possible exposure (if asymptomatic)</a:t>
            </a:r>
          </a:p>
          <a:p>
            <a:pPr lvl="1"/>
            <a:r>
              <a:rPr lang="en-US" sz="2400" dirty="0"/>
              <a:t>Men: wait at least 6 months from symptom onset (if symptomatic) or last possible exposure (if asymptomatic) </a:t>
            </a:r>
          </a:p>
          <a:p>
            <a:r>
              <a:rPr lang="en-US" sz="2400" dirty="0"/>
              <a:t>Consider IgM testing of women before pregnancy*</a:t>
            </a:r>
          </a:p>
          <a:p>
            <a:pPr lvl="1"/>
            <a:r>
              <a:rPr lang="en-US" sz="2400" dirty="0"/>
              <a:t>Not to determine if it is safe to become pregnant</a:t>
            </a:r>
          </a:p>
          <a:p>
            <a:pPr lvl="1"/>
            <a:r>
              <a:rPr lang="en-US" sz="2400" dirty="0"/>
              <a:t>To help to help determine if recent infection has occurred during pregnancy</a:t>
            </a:r>
          </a:p>
          <a:p>
            <a:pPr lvl="1"/>
            <a:endParaRPr lang="en-US" sz="2000" dirty="0"/>
          </a:p>
        </p:txBody>
      </p:sp>
      <p:sp>
        <p:nvSpPr>
          <p:cNvPr id="2" name="TextBox 1"/>
          <p:cNvSpPr txBox="1"/>
          <p:nvPr/>
        </p:nvSpPr>
        <p:spPr>
          <a:xfrm>
            <a:off x="5371090" y="6231523"/>
            <a:ext cx="3422732" cy="338554"/>
          </a:xfrm>
          <a:prstGeom prst="rect">
            <a:avLst/>
          </a:prstGeom>
          <a:noFill/>
        </p:spPr>
        <p:txBody>
          <a:bodyPr wrap="none" rtlCol="0">
            <a:spAutoFit/>
          </a:bodyPr>
          <a:lstStyle/>
          <a:p>
            <a:r>
              <a:rPr lang="en-US" sz="1600" dirty="0"/>
              <a:t>*CDC Updates Guidance; May 5, 2017</a:t>
            </a:r>
          </a:p>
        </p:txBody>
      </p:sp>
    </p:spTree>
    <p:extLst>
      <p:ext uri="{BB962C8B-B14F-4D97-AF65-F5344CB8AC3E}">
        <p14:creationId xmlns:p14="http://schemas.microsoft.com/office/powerpoint/2010/main" val="289922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 calcmode="lin" valueType="num">
                                      <p:cBhvr additive="base">
                                        <p:cTn id="17"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65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7651">
                                            <p:txEl>
                                              <p:pRg st="3" end="3"/>
                                            </p:txEl>
                                          </p:spTgt>
                                        </p:tgtEl>
                                        <p:attrNameLst>
                                          <p:attrName>style.visibility</p:attrName>
                                        </p:attrNameLst>
                                      </p:cBhvr>
                                      <p:to>
                                        <p:strVal val="visible"/>
                                      </p:to>
                                    </p:set>
                                    <p:anim calcmode="lin" valueType="num">
                                      <p:cBhvr additive="base">
                                        <p:cTn id="21"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 calcmode="lin" valueType="num">
                                      <p:cBhvr additive="base">
                                        <p:cTn id="27"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7651">
                                            <p:txEl>
                                              <p:pRg st="5" end="5"/>
                                            </p:txEl>
                                          </p:spTgt>
                                        </p:tgtEl>
                                        <p:attrNameLst>
                                          <p:attrName>style.visibility</p:attrName>
                                        </p:attrNameLst>
                                      </p:cBhvr>
                                      <p:to>
                                        <p:strVal val="visible"/>
                                      </p:to>
                                    </p:set>
                                    <p:anim calcmode="lin" valueType="num">
                                      <p:cBhvr additive="base">
                                        <p:cTn id="33"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76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7651">
                                            <p:txEl>
                                              <p:pRg st="6" end="6"/>
                                            </p:txEl>
                                          </p:spTgt>
                                        </p:tgtEl>
                                        <p:attrNameLst>
                                          <p:attrName>style.visibility</p:attrName>
                                        </p:attrNameLst>
                                      </p:cBhvr>
                                      <p:to>
                                        <p:strVal val="visible"/>
                                      </p:to>
                                    </p:set>
                                    <p:anim calcmode="lin" valueType="num">
                                      <p:cBhvr additive="base">
                                        <p:cTn id="39" dur="500" fill="hold"/>
                                        <p:tgtEl>
                                          <p:spTgt spid="2765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765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 y="316476"/>
            <a:ext cx="7223617" cy="1143000"/>
          </a:xfrm>
        </p:spPr>
        <p:txBody>
          <a:bodyPr anchor="ctr"/>
          <a:lstStyle/>
          <a:p>
            <a:r>
              <a:rPr lang="en-US" dirty="0"/>
              <a:t>Couples who want to conceive: one or both live in Zika area</a:t>
            </a:r>
          </a:p>
        </p:txBody>
      </p:sp>
      <p:sp>
        <p:nvSpPr>
          <p:cNvPr id="3" name="Content Placeholder 2"/>
          <p:cNvSpPr>
            <a:spLocks noGrp="1"/>
          </p:cNvSpPr>
          <p:nvPr>
            <p:ph idx="1"/>
          </p:nvPr>
        </p:nvSpPr>
        <p:spPr>
          <a:xfrm>
            <a:off x="91583" y="1676400"/>
            <a:ext cx="8991600" cy="4914900"/>
          </a:xfrm>
        </p:spPr>
        <p:txBody>
          <a:bodyPr/>
          <a:lstStyle/>
          <a:p>
            <a:r>
              <a:rPr lang="en-US" sz="2400" dirty="0">
                <a:solidFill>
                  <a:srgbClr val="002C77"/>
                </a:solidFill>
              </a:rPr>
              <a:t>Symptomatic: test per guidelines</a:t>
            </a:r>
          </a:p>
          <a:p>
            <a:pPr lvl="1"/>
            <a:r>
              <a:rPr lang="en-US" sz="2400" dirty="0">
                <a:solidFill>
                  <a:srgbClr val="002C77"/>
                </a:solidFill>
              </a:rPr>
              <a:t>Positive test</a:t>
            </a:r>
          </a:p>
          <a:p>
            <a:pPr lvl="2"/>
            <a:r>
              <a:rPr lang="en-US" dirty="0">
                <a:solidFill>
                  <a:srgbClr val="002C77"/>
                </a:solidFill>
              </a:rPr>
              <a:t>Men: Wait 6 months from symptom onset</a:t>
            </a:r>
          </a:p>
          <a:p>
            <a:pPr lvl="2"/>
            <a:r>
              <a:rPr lang="en-US" dirty="0">
                <a:solidFill>
                  <a:srgbClr val="002C77"/>
                </a:solidFill>
              </a:rPr>
              <a:t>Women: Wait 8 weeks from symptom onset</a:t>
            </a:r>
          </a:p>
          <a:p>
            <a:r>
              <a:rPr lang="en-US" sz="2400" dirty="0"/>
              <a:t>Counseling</a:t>
            </a:r>
          </a:p>
          <a:p>
            <a:pPr lvl="1"/>
            <a:r>
              <a:rPr lang="en-US" sz="2400" dirty="0"/>
              <a:t>Fetal consequences Zika virus infection during pregnancy</a:t>
            </a:r>
          </a:p>
          <a:p>
            <a:pPr lvl="1"/>
            <a:r>
              <a:rPr lang="en-US" sz="2400" dirty="0"/>
              <a:t>Review factors that might influence pregnancy timing</a:t>
            </a:r>
          </a:p>
          <a:p>
            <a:pPr lvl="2"/>
            <a:r>
              <a:rPr lang="en-US" dirty="0"/>
              <a:t>Unknown duration of Zika virus outbreak</a:t>
            </a:r>
          </a:p>
          <a:p>
            <a:pPr lvl="2"/>
            <a:r>
              <a:rPr lang="en-US" dirty="0"/>
              <a:t>Fertility/age/reproductive history</a:t>
            </a:r>
          </a:p>
          <a:p>
            <a:pPr lvl="2"/>
            <a:r>
              <a:rPr lang="en-US" dirty="0"/>
              <a:t>Medical history</a:t>
            </a:r>
          </a:p>
          <a:p>
            <a:pPr lvl="2"/>
            <a:r>
              <a:rPr lang="en-US" dirty="0"/>
              <a:t>Personal values and preferences</a:t>
            </a:r>
          </a:p>
          <a:p>
            <a:pPr lvl="1"/>
            <a:endParaRPr lang="en-US" sz="2000" dirty="0"/>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spTree>
    <p:extLst>
      <p:ext uri="{BB962C8B-B14F-4D97-AF65-F5344CB8AC3E}">
        <p14:creationId xmlns:p14="http://schemas.microsoft.com/office/powerpoint/2010/main" val="62739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91" y="316476"/>
            <a:ext cx="7772400" cy="1143000"/>
          </a:xfrm>
        </p:spPr>
        <p:txBody>
          <a:bodyPr anchor="ctr"/>
          <a:lstStyle/>
          <a:p>
            <a:pPr marL="0" indent="0"/>
            <a:r>
              <a:rPr lang="en-US" sz="4000" dirty="0"/>
              <a:t>Objectives</a:t>
            </a:r>
          </a:p>
        </p:txBody>
      </p:sp>
      <p:sp>
        <p:nvSpPr>
          <p:cNvPr id="3" name="Content Placeholder 2"/>
          <p:cNvSpPr>
            <a:spLocks noGrp="1"/>
          </p:cNvSpPr>
          <p:nvPr>
            <p:ph idx="1"/>
          </p:nvPr>
        </p:nvSpPr>
        <p:spPr>
          <a:xfrm>
            <a:off x="457200" y="2286000"/>
            <a:ext cx="8305800" cy="3398068"/>
          </a:xfrm>
        </p:spPr>
        <p:txBody>
          <a:bodyPr/>
          <a:lstStyle/>
          <a:p>
            <a:r>
              <a:rPr lang="en-US" sz="2800" dirty="0"/>
              <a:t>Present the earliest prenatal diagnosis of congenital Zika syndrome and lessons learned:</a:t>
            </a:r>
          </a:p>
          <a:p>
            <a:pPr lvl="1"/>
            <a:r>
              <a:rPr lang="en-US" dirty="0"/>
              <a:t>Prolonged maternal viremia</a:t>
            </a:r>
          </a:p>
          <a:p>
            <a:pPr lvl="1"/>
            <a:r>
              <a:rPr lang="en-US" dirty="0"/>
              <a:t>Microcephaly occurs late in disease process</a:t>
            </a:r>
          </a:p>
          <a:p>
            <a:pPr lvl="1"/>
            <a:r>
              <a:rPr lang="en-US" dirty="0"/>
              <a:t>New Zika strains have strong predilection for human neural tissues</a:t>
            </a:r>
          </a:p>
          <a:p>
            <a:pPr>
              <a:buFont typeface="Arial" panose="020B0604020202020204" pitchFamily="34" charset="0"/>
              <a:buChar char="•"/>
            </a:pPr>
            <a:endParaRPr lang="en-US" sz="2000" dirty="0"/>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spTree>
    <p:extLst>
      <p:ext uri="{BB962C8B-B14F-4D97-AF65-F5344CB8AC3E}">
        <p14:creationId xmlns:p14="http://schemas.microsoft.com/office/powerpoint/2010/main" val="1166198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 y="316476"/>
            <a:ext cx="7089618" cy="1143000"/>
          </a:xfrm>
        </p:spPr>
        <p:txBody>
          <a:bodyPr anchor="ctr"/>
          <a:lstStyle/>
          <a:p>
            <a:r>
              <a:rPr lang="en-US" sz="3200" dirty="0"/>
              <a:t>Couples with one or both living in Zika area</a:t>
            </a:r>
          </a:p>
        </p:txBody>
      </p:sp>
      <p:sp>
        <p:nvSpPr>
          <p:cNvPr id="3" name="Content Placeholder 2"/>
          <p:cNvSpPr>
            <a:spLocks noGrp="1"/>
          </p:cNvSpPr>
          <p:nvPr>
            <p:ph idx="1"/>
          </p:nvPr>
        </p:nvSpPr>
        <p:spPr>
          <a:xfrm>
            <a:off x="152400" y="1676400"/>
            <a:ext cx="8763000" cy="4267200"/>
          </a:xfrm>
        </p:spPr>
        <p:txBody>
          <a:bodyPr/>
          <a:lstStyle/>
          <a:p>
            <a:r>
              <a:rPr lang="en-US" sz="2400" dirty="0"/>
              <a:t>For couples who choose to conceive</a:t>
            </a:r>
          </a:p>
          <a:p>
            <a:pPr lvl="1"/>
            <a:r>
              <a:rPr lang="en-US" sz="2400" dirty="0"/>
              <a:t>Consider IgM testing of women before pregnancy*</a:t>
            </a:r>
          </a:p>
          <a:p>
            <a:pPr lvl="1"/>
            <a:r>
              <a:rPr lang="en-US" sz="2400" dirty="0"/>
              <a:t>Stress use of mosquito prevention strategies while attempting pregnancy and during pregnancy</a:t>
            </a:r>
          </a:p>
          <a:p>
            <a:r>
              <a:rPr lang="en-US" sz="2400" dirty="0"/>
              <a:t>For couples who decide to wait to attempt conception </a:t>
            </a:r>
          </a:p>
          <a:p>
            <a:pPr lvl="1"/>
            <a:r>
              <a:rPr lang="en-US" sz="2400" dirty="0"/>
              <a:t>strategies to prevent unintended pregnancy</a:t>
            </a:r>
          </a:p>
          <a:p>
            <a:pPr lvl="1"/>
            <a:r>
              <a:rPr lang="en-US" sz="2400" dirty="0"/>
              <a:t>most effective contraceptive methods (i.e., long-acting reversible contraception)</a:t>
            </a:r>
          </a:p>
          <a:p>
            <a:pPr lvl="1"/>
            <a:r>
              <a:rPr lang="en-US" sz="2400" dirty="0"/>
              <a:t>provide contraception or referral to appropriate providers for contraception care</a:t>
            </a:r>
          </a:p>
          <a:p>
            <a:pPr lvl="1"/>
            <a:endParaRPr lang="en-US" sz="2400" dirty="0"/>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sp>
        <p:nvSpPr>
          <p:cNvPr id="5" name="TextBox 4"/>
          <p:cNvSpPr txBox="1"/>
          <p:nvPr/>
        </p:nvSpPr>
        <p:spPr>
          <a:xfrm>
            <a:off x="5375234" y="6208171"/>
            <a:ext cx="3422732" cy="338554"/>
          </a:xfrm>
          <a:prstGeom prst="rect">
            <a:avLst/>
          </a:prstGeom>
          <a:noFill/>
        </p:spPr>
        <p:txBody>
          <a:bodyPr wrap="none" rtlCol="0">
            <a:spAutoFit/>
          </a:bodyPr>
          <a:lstStyle/>
          <a:p>
            <a:r>
              <a:rPr lang="en-US" sz="1600" dirty="0"/>
              <a:t>*CDC Updates Guidance; May 5, 2017</a:t>
            </a:r>
          </a:p>
        </p:txBody>
      </p:sp>
    </p:spTree>
    <p:extLst>
      <p:ext uri="{BB962C8B-B14F-4D97-AF65-F5344CB8AC3E}">
        <p14:creationId xmlns:p14="http://schemas.microsoft.com/office/powerpoint/2010/main" val="217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82" y="316476"/>
            <a:ext cx="6918817" cy="1143000"/>
          </a:xfrm>
        </p:spPr>
        <p:txBody>
          <a:bodyPr anchor="ctr"/>
          <a:lstStyle/>
          <a:p>
            <a:r>
              <a:rPr lang="en-US" sz="3200" dirty="0"/>
              <a:t>Special considerations for women undergoing fertility treatment</a:t>
            </a:r>
          </a:p>
        </p:txBody>
      </p:sp>
      <p:sp>
        <p:nvSpPr>
          <p:cNvPr id="3" name="Content Placeholder 2"/>
          <p:cNvSpPr>
            <a:spLocks noGrp="1"/>
          </p:cNvSpPr>
          <p:nvPr>
            <p:ph idx="1"/>
          </p:nvPr>
        </p:nvSpPr>
        <p:spPr>
          <a:xfrm>
            <a:off x="91583" y="1676400"/>
            <a:ext cx="6690217" cy="4914900"/>
          </a:xfrm>
        </p:spPr>
        <p:txBody>
          <a:bodyPr/>
          <a:lstStyle/>
          <a:p>
            <a:r>
              <a:rPr lang="en-US" sz="2800" b="1" dirty="0"/>
              <a:t>N</a:t>
            </a:r>
            <a:r>
              <a:rPr lang="en-US" sz="2800" dirty="0"/>
              <a:t>o reports of Zika virus transmission through ART</a:t>
            </a:r>
          </a:p>
          <a:p>
            <a:r>
              <a:rPr lang="en-US" sz="2800" dirty="0"/>
              <a:t>Transmission through gametes or embryos theoretically possible</a:t>
            </a:r>
          </a:p>
          <a:p>
            <a:r>
              <a:rPr lang="en-US" sz="2800" dirty="0"/>
              <a:t>Follow the testing and timing recommendations as described above</a:t>
            </a:r>
          </a:p>
          <a:p>
            <a:pPr lvl="1"/>
            <a:r>
              <a:rPr lang="en-US" dirty="0"/>
              <a:t>Recommendations might need to be adjusted depending on individual circumstances</a:t>
            </a: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31721" y="4343400"/>
            <a:ext cx="1936983" cy="201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1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r>
              <a:rPr lang="en-US" sz="3200" dirty="0"/>
              <a:t>Couples who aren’t pregnant and aren’t planning to become pregnant in the near future</a:t>
            </a:r>
          </a:p>
        </p:txBody>
      </p:sp>
      <p:sp>
        <p:nvSpPr>
          <p:cNvPr id="3" name="Content Placeholder 2"/>
          <p:cNvSpPr>
            <a:spLocks noGrp="1"/>
          </p:cNvSpPr>
          <p:nvPr>
            <p:ph idx="1"/>
          </p:nvPr>
        </p:nvSpPr>
        <p:spPr>
          <a:xfrm>
            <a:off x="114700" y="1981200"/>
            <a:ext cx="8991600" cy="4343400"/>
          </a:xfrm>
        </p:spPr>
        <p:txBody>
          <a:bodyPr/>
          <a:lstStyle/>
          <a:p>
            <a:r>
              <a:rPr lang="en-US" sz="2800" dirty="0"/>
              <a:t>If one partner has Zika exposure, to maximally reduce their risk of sexually transmitting Zika virus to the uninfected partner</a:t>
            </a:r>
          </a:p>
          <a:p>
            <a:pPr lvl="1"/>
            <a:r>
              <a:rPr lang="en-US" dirty="0"/>
              <a:t>use condoms or abstain from sex for at least 6 months or 8 weeks, respectively after the man’s or woman’s symptom onset (if symptomatic) or last possible Zika virus exposure (if asymptomatic)</a:t>
            </a:r>
          </a:p>
          <a:p>
            <a:r>
              <a:rPr lang="en-US" sz="2800" dirty="0"/>
              <a:t>Discuss strategies to prevent unintended pregnancy</a:t>
            </a:r>
            <a:endParaRPr lang="en-US" sz="2800" dirty="0">
              <a:solidFill>
                <a:srgbClr val="002C77"/>
              </a:solidFill>
            </a:endParaRP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spTree>
    <p:extLst>
      <p:ext uri="{BB962C8B-B14F-4D97-AF65-F5344CB8AC3E}">
        <p14:creationId xmlns:p14="http://schemas.microsoft.com/office/powerpoint/2010/main" val="80433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46" y="4729707"/>
            <a:ext cx="8229600" cy="681788"/>
          </a:xfrm>
        </p:spPr>
        <p:txBody>
          <a:bodyPr>
            <a:normAutofit fontScale="90000"/>
          </a:bodyPr>
          <a:lstStyle/>
          <a:p>
            <a:r>
              <a:rPr lang="en-US" dirty="0">
                <a:solidFill>
                  <a:schemeClr val="tx1"/>
                </a:solidFill>
                <a:latin typeface="+mj-lt"/>
              </a:rPr>
              <a:t>Standard Precautions to Prevent the Spread of Zika Virus and Other Infectious Agents During Healthcare Delivery</a:t>
            </a:r>
          </a:p>
        </p:txBody>
      </p:sp>
    </p:spTree>
    <p:extLst>
      <p:ext uri="{BB962C8B-B14F-4D97-AF65-F5344CB8AC3E}">
        <p14:creationId xmlns:p14="http://schemas.microsoft.com/office/powerpoint/2010/main" val="3288261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934200" cy="1143000"/>
          </a:xfrm>
        </p:spPr>
        <p:txBody>
          <a:bodyPr anchor="ctr"/>
          <a:lstStyle/>
          <a:p>
            <a:pPr lvl="0"/>
            <a:r>
              <a:rPr lang="en-US" sz="4000" dirty="0"/>
              <a:t>Zika Virus Disease in Healthcare Settings</a:t>
            </a:r>
          </a:p>
        </p:txBody>
      </p:sp>
      <p:sp>
        <p:nvSpPr>
          <p:cNvPr id="3" name="Content Placeholder 2"/>
          <p:cNvSpPr>
            <a:spLocks noGrp="1"/>
          </p:cNvSpPr>
          <p:nvPr>
            <p:ph idx="1"/>
          </p:nvPr>
        </p:nvSpPr>
        <p:spPr>
          <a:xfrm>
            <a:off x="397703" y="2070226"/>
            <a:ext cx="8471085" cy="4343400"/>
          </a:xfrm>
        </p:spPr>
        <p:txBody>
          <a:bodyPr/>
          <a:lstStyle/>
          <a:p>
            <a:r>
              <a:rPr lang="en-US" sz="2800" dirty="0"/>
              <a:t>No reports to date of transmission of Zika virus from infected patients to healthcare personnel (HCP) or other patients in healthcare settings</a:t>
            </a:r>
          </a:p>
          <a:p>
            <a:pPr>
              <a:buFont typeface="Arial" panose="020B0604020202020204" pitchFamily="34" charset="0"/>
              <a:buChar char="•"/>
            </a:pPr>
            <a:r>
              <a:rPr lang="en-US" sz="2800" dirty="0">
                <a:solidFill>
                  <a:srgbClr val="002C77"/>
                </a:solidFill>
              </a:rPr>
              <a:t>Zika virus has been detected in blood, amniotic fluid, urine, saliva, and genital fluids (including semen and vaginal fluids)</a:t>
            </a:r>
            <a:endParaRPr lang="en-US" sz="2800" strike="sngStrike" dirty="0">
              <a:solidFill>
                <a:srgbClr val="002C77"/>
              </a:solidFill>
            </a:endParaRPr>
          </a:p>
          <a:p>
            <a:r>
              <a:rPr lang="en-US" sz="2800" dirty="0"/>
              <a:t>HCP working in these settings must adhere to Standard Precautions</a:t>
            </a:r>
          </a:p>
        </p:txBody>
      </p:sp>
      <p:sp>
        <p:nvSpPr>
          <p:cNvPr id="9" name="Slide Number Placeholder 19"/>
          <p:cNvSpPr txBox="1">
            <a:spLocks/>
          </p:cNvSpPr>
          <p:nvPr/>
        </p:nvSpPr>
        <p:spPr bwMode="black">
          <a:xfrm>
            <a:off x="8562668" y="6400800"/>
            <a:ext cx="5715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254B8E"/>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ctr"/>
            <a:fld id="{97CC1D4A-E51F-4087-81FB-7D9B8D06387B}" type="slidenum">
              <a:rPr lang="en-US" sz="1800" smtClean="0">
                <a:latin typeface="+mj-lt"/>
              </a:rPr>
              <a:pPr algn="ctr"/>
              <a:t>44</a:t>
            </a:fld>
            <a:endParaRPr lang="en-US" sz="1800" dirty="0">
              <a:latin typeface="+mj-lt"/>
            </a:endParaRP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spTree>
    <p:extLst>
      <p:ext uri="{BB962C8B-B14F-4D97-AF65-F5344CB8AC3E}">
        <p14:creationId xmlns:p14="http://schemas.microsoft.com/office/powerpoint/2010/main" val="1808134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90525"/>
            <a:ext cx="8353425" cy="1143000"/>
          </a:xfrm>
        </p:spPr>
        <p:txBody>
          <a:bodyPr/>
          <a:lstStyle/>
          <a:p>
            <a:r>
              <a:rPr lang="en-US" dirty="0"/>
              <a:t>Standard Precautions: Personal Protective Equipment (PPE)</a:t>
            </a:r>
          </a:p>
        </p:txBody>
      </p:sp>
      <p:sp>
        <p:nvSpPr>
          <p:cNvPr id="3" name="Content Placeholder 2"/>
          <p:cNvSpPr>
            <a:spLocks noGrp="1"/>
          </p:cNvSpPr>
          <p:nvPr>
            <p:ph idx="1"/>
          </p:nvPr>
        </p:nvSpPr>
        <p:spPr>
          <a:xfrm>
            <a:off x="228600" y="1752600"/>
            <a:ext cx="8763000" cy="4800600"/>
          </a:xfrm>
        </p:spPr>
        <p:txBody>
          <a:bodyPr/>
          <a:lstStyle/>
          <a:p>
            <a:r>
              <a:rPr lang="en-US" sz="2800" dirty="0"/>
              <a:t>Gloves, gowns, face masks, face shields, goggles</a:t>
            </a:r>
          </a:p>
          <a:p>
            <a:r>
              <a:rPr lang="en-US" sz="2800" dirty="0"/>
              <a:t>HCPs must assess their risk for exposure and select appropriate PPE </a:t>
            </a:r>
          </a:p>
          <a:p>
            <a:r>
              <a:rPr lang="en-US" sz="2800" dirty="0"/>
              <a:t>Examples of obstetric procedures that require increasing amount of PPE</a:t>
            </a:r>
          </a:p>
          <a:p>
            <a:pPr lvl="1"/>
            <a:r>
              <a:rPr lang="en-US" dirty="0"/>
              <a:t>Vaginal exam particularly during amniotomy</a:t>
            </a:r>
          </a:p>
          <a:p>
            <a:pPr lvl="1"/>
            <a:r>
              <a:rPr lang="en-US" dirty="0"/>
              <a:t>Vaginal delivery including manual removal of placenta</a:t>
            </a:r>
          </a:p>
          <a:p>
            <a:pPr lvl="1"/>
            <a:r>
              <a:rPr lang="en-US" dirty="0"/>
              <a:t>Operative procedures </a:t>
            </a:r>
          </a:p>
          <a:p>
            <a:endParaRPr lang="en-US" sz="2400" dirty="0"/>
          </a:p>
        </p:txBody>
      </p:sp>
      <p:sp>
        <p:nvSpPr>
          <p:cNvPr id="4" name="Slide Number Placeholder 3"/>
          <p:cNvSpPr>
            <a:spLocks noGrp="1"/>
          </p:cNvSpPr>
          <p:nvPr>
            <p:ph type="sldNum" sz="quarter" idx="12"/>
          </p:nvPr>
        </p:nvSpPr>
        <p:spPr/>
        <p:txBody>
          <a:bodyPr/>
          <a:lstStyle/>
          <a:p>
            <a:fld id="{97CC1D4A-E51F-4087-81FB-7D9B8D06387B}" type="slidenum">
              <a:rPr lang="en-US" smtClean="0"/>
              <a:pPr/>
              <a:t>45</a:t>
            </a:fld>
            <a:endParaRPr lang="en-US" dirty="0"/>
          </a:p>
        </p:txBody>
      </p:sp>
    </p:spTree>
    <p:extLst>
      <p:ext uri="{BB962C8B-B14F-4D97-AF65-F5344CB8AC3E}">
        <p14:creationId xmlns:p14="http://schemas.microsoft.com/office/powerpoint/2010/main" val="3424110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r>
              <a:rPr lang="en-US" sz="4000" dirty="0">
                <a:solidFill>
                  <a:srgbClr val="002C77"/>
                </a:solidFill>
              </a:rPr>
              <a:t>Prenatal Diagnosis of ZIKV</a:t>
            </a: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641835"/>
            <a:ext cx="6669275" cy="5029200"/>
          </a:xfrm>
          <a:prstGeom prst="rect">
            <a:avLst/>
          </a:prstGeom>
          <a:ln>
            <a:solidFill>
              <a:schemeClr val="tx1"/>
            </a:solidFill>
          </a:ln>
        </p:spPr>
      </p:pic>
    </p:spTree>
    <p:extLst>
      <p:ext uri="{BB962C8B-B14F-4D97-AF65-F5344CB8AC3E}">
        <p14:creationId xmlns:p14="http://schemas.microsoft.com/office/powerpoint/2010/main" val="4002258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r>
              <a:rPr lang="en-US" sz="4000" dirty="0">
                <a:solidFill>
                  <a:srgbClr val="002C77"/>
                </a:solidFill>
              </a:rPr>
              <a:t>Prenatal Diagnosis of ZIKV</a:t>
            </a:r>
          </a:p>
        </p:txBody>
      </p:sp>
      <p:sp>
        <p:nvSpPr>
          <p:cNvPr id="9" name="Slide Number Placeholder 19"/>
          <p:cNvSpPr txBox="1">
            <a:spLocks/>
          </p:cNvSpPr>
          <p:nvPr/>
        </p:nvSpPr>
        <p:spPr bwMode="black">
          <a:xfrm>
            <a:off x="8562668" y="6400800"/>
            <a:ext cx="5715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254B8E"/>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ctr"/>
            <a:fld id="{97CC1D4A-E51F-4087-81FB-7D9B8D06387B}" type="slidenum">
              <a:rPr lang="en-US" sz="1800" smtClean="0">
                <a:latin typeface="+mj-lt"/>
              </a:rPr>
              <a:pPr algn="ctr"/>
              <a:t>47</a:t>
            </a:fld>
            <a:endParaRPr lang="en-US" sz="1800" dirty="0">
              <a:latin typeface="+mj-lt"/>
            </a:endParaRP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1125" y="1676400"/>
            <a:ext cx="8972058" cy="530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0" y="4188767"/>
            <a:ext cx="367408" cy="307777"/>
          </a:xfrm>
          <a:prstGeom prst="rect">
            <a:avLst/>
          </a:prstGeom>
          <a:noFill/>
        </p:spPr>
        <p:txBody>
          <a:bodyPr wrap="none" rtlCol="0">
            <a:spAutoFit/>
          </a:bodyPr>
          <a:lstStyle/>
          <a:p>
            <a:r>
              <a:rPr lang="en-US" sz="1400" b="1" dirty="0">
                <a:latin typeface="Calibri" panose="020F0502020204030204" pitchFamily="34" charset="0"/>
              </a:rPr>
              <a:t>13</a:t>
            </a:r>
          </a:p>
        </p:txBody>
      </p:sp>
      <p:sp>
        <p:nvSpPr>
          <p:cNvPr id="10" name="TextBox 9"/>
          <p:cNvSpPr txBox="1"/>
          <p:nvPr/>
        </p:nvSpPr>
        <p:spPr>
          <a:xfrm>
            <a:off x="4038600" y="4188767"/>
            <a:ext cx="367408" cy="307777"/>
          </a:xfrm>
          <a:prstGeom prst="rect">
            <a:avLst/>
          </a:prstGeom>
          <a:noFill/>
        </p:spPr>
        <p:txBody>
          <a:bodyPr wrap="none" rtlCol="0">
            <a:spAutoFit/>
          </a:bodyPr>
          <a:lstStyle/>
          <a:p>
            <a:r>
              <a:rPr lang="en-US" sz="1400" b="1" dirty="0">
                <a:latin typeface="Calibri" panose="020F0502020204030204" pitchFamily="34" charset="0"/>
              </a:rPr>
              <a:t>16</a:t>
            </a:r>
          </a:p>
        </p:txBody>
      </p:sp>
      <p:sp>
        <p:nvSpPr>
          <p:cNvPr id="11" name="TextBox 10"/>
          <p:cNvSpPr txBox="1"/>
          <p:nvPr/>
        </p:nvSpPr>
        <p:spPr>
          <a:xfrm>
            <a:off x="4609704" y="4177916"/>
            <a:ext cx="367408" cy="307777"/>
          </a:xfrm>
          <a:prstGeom prst="rect">
            <a:avLst/>
          </a:prstGeom>
          <a:noFill/>
        </p:spPr>
        <p:txBody>
          <a:bodyPr wrap="none" rtlCol="0">
            <a:spAutoFit/>
          </a:bodyPr>
          <a:lstStyle/>
          <a:p>
            <a:r>
              <a:rPr lang="en-US" sz="1400" b="1" dirty="0">
                <a:latin typeface="Calibri" panose="020F0502020204030204" pitchFamily="34" charset="0"/>
              </a:rPr>
              <a:t>17</a:t>
            </a:r>
          </a:p>
        </p:txBody>
      </p:sp>
      <p:sp>
        <p:nvSpPr>
          <p:cNvPr id="13" name="Oval 12"/>
          <p:cNvSpPr/>
          <p:nvPr/>
        </p:nvSpPr>
        <p:spPr bwMode="auto">
          <a:xfrm>
            <a:off x="111125" y="2729710"/>
            <a:ext cx="1108075" cy="914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2" name="Oval 21"/>
          <p:cNvSpPr/>
          <p:nvPr/>
        </p:nvSpPr>
        <p:spPr bwMode="auto">
          <a:xfrm>
            <a:off x="1314650" y="4263572"/>
            <a:ext cx="399850" cy="27324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428674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r>
              <a:rPr lang="en-US" sz="4000" dirty="0">
                <a:solidFill>
                  <a:srgbClr val="002C77"/>
                </a:solidFill>
              </a:rPr>
              <a:t>Prenatal Diagnosis of ZIKV</a:t>
            </a:r>
          </a:p>
        </p:txBody>
      </p:sp>
      <p:sp>
        <p:nvSpPr>
          <p:cNvPr id="9" name="Slide Number Placeholder 19"/>
          <p:cNvSpPr txBox="1">
            <a:spLocks/>
          </p:cNvSpPr>
          <p:nvPr/>
        </p:nvSpPr>
        <p:spPr bwMode="black">
          <a:xfrm>
            <a:off x="8562668" y="6400800"/>
            <a:ext cx="5715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254B8E"/>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ctr"/>
            <a:fld id="{97CC1D4A-E51F-4087-81FB-7D9B8D06387B}" type="slidenum">
              <a:rPr lang="en-US" sz="1800" smtClean="0">
                <a:latin typeface="+mj-lt"/>
              </a:rPr>
              <a:pPr algn="ctr"/>
              <a:t>48</a:t>
            </a:fld>
            <a:endParaRPr lang="en-US" sz="1800" dirty="0">
              <a:latin typeface="+mj-lt"/>
            </a:endParaRP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8137" y="1656708"/>
            <a:ext cx="8972058" cy="530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0" y="4188767"/>
            <a:ext cx="367408" cy="307777"/>
          </a:xfrm>
          <a:prstGeom prst="rect">
            <a:avLst/>
          </a:prstGeom>
          <a:noFill/>
        </p:spPr>
        <p:txBody>
          <a:bodyPr wrap="none" rtlCol="0">
            <a:spAutoFit/>
          </a:bodyPr>
          <a:lstStyle/>
          <a:p>
            <a:r>
              <a:rPr lang="en-US" sz="1400" b="1" dirty="0">
                <a:latin typeface="Calibri" panose="020F0502020204030204" pitchFamily="34" charset="0"/>
              </a:rPr>
              <a:t>13</a:t>
            </a:r>
          </a:p>
        </p:txBody>
      </p:sp>
      <p:sp>
        <p:nvSpPr>
          <p:cNvPr id="10" name="TextBox 9"/>
          <p:cNvSpPr txBox="1"/>
          <p:nvPr/>
        </p:nvSpPr>
        <p:spPr>
          <a:xfrm>
            <a:off x="4038600" y="4188767"/>
            <a:ext cx="367408" cy="307777"/>
          </a:xfrm>
          <a:prstGeom prst="rect">
            <a:avLst/>
          </a:prstGeom>
          <a:noFill/>
        </p:spPr>
        <p:txBody>
          <a:bodyPr wrap="none" rtlCol="0">
            <a:spAutoFit/>
          </a:bodyPr>
          <a:lstStyle/>
          <a:p>
            <a:r>
              <a:rPr lang="en-US" sz="1400" b="1" dirty="0">
                <a:latin typeface="Calibri" panose="020F0502020204030204" pitchFamily="34" charset="0"/>
              </a:rPr>
              <a:t>16</a:t>
            </a:r>
          </a:p>
        </p:txBody>
      </p:sp>
      <p:sp>
        <p:nvSpPr>
          <p:cNvPr id="11" name="TextBox 10"/>
          <p:cNvSpPr txBox="1"/>
          <p:nvPr/>
        </p:nvSpPr>
        <p:spPr>
          <a:xfrm>
            <a:off x="4609704" y="4177916"/>
            <a:ext cx="367408" cy="307777"/>
          </a:xfrm>
          <a:prstGeom prst="rect">
            <a:avLst/>
          </a:prstGeom>
          <a:noFill/>
        </p:spPr>
        <p:txBody>
          <a:bodyPr wrap="none" rtlCol="0">
            <a:spAutoFit/>
          </a:bodyPr>
          <a:lstStyle/>
          <a:p>
            <a:r>
              <a:rPr lang="en-US" sz="1400" b="1" dirty="0">
                <a:latin typeface="Calibri" panose="020F0502020204030204" pitchFamily="34" charset="0"/>
              </a:rPr>
              <a:t>17</a:t>
            </a:r>
          </a:p>
        </p:txBody>
      </p:sp>
      <p:sp>
        <p:nvSpPr>
          <p:cNvPr id="12" name="Oval 11"/>
          <p:cNvSpPr/>
          <p:nvPr/>
        </p:nvSpPr>
        <p:spPr bwMode="auto">
          <a:xfrm>
            <a:off x="1143000" y="2295862"/>
            <a:ext cx="1752600" cy="914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3" name="Oval 22"/>
          <p:cNvSpPr/>
          <p:nvPr/>
        </p:nvSpPr>
        <p:spPr bwMode="auto">
          <a:xfrm>
            <a:off x="685800" y="4910022"/>
            <a:ext cx="2819399" cy="187177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342473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r>
              <a:rPr lang="en-US" sz="4000" dirty="0">
                <a:solidFill>
                  <a:srgbClr val="002C77"/>
                </a:solidFill>
              </a:rPr>
              <a:t>Prenatal Diagnosis of ZIKV</a:t>
            </a:r>
          </a:p>
        </p:txBody>
      </p:sp>
      <p:sp>
        <p:nvSpPr>
          <p:cNvPr id="9" name="Slide Number Placeholder 19"/>
          <p:cNvSpPr txBox="1">
            <a:spLocks/>
          </p:cNvSpPr>
          <p:nvPr/>
        </p:nvSpPr>
        <p:spPr bwMode="black">
          <a:xfrm>
            <a:off x="8562668" y="6400800"/>
            <a:ext cx="5715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254B8E"/>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ctr"/>
            <a:fld id="{97CC1D4A-E51F-4087-81FB-7D9B8D06387B}" type="slidenum">
              <a:rPr lang="en-US" sz="1800" smtClean="0">
                <a:latin typeface="+mj-lt"/>
              </a:rPr>
              <a:pPr algn="ctr"/>
              <a:t>49</a:t>
            </a:fld>
            <a:endParaRPr lang="en-US" sz="1800" dirty="0">
              <a:latin typeface="+mj-lt"/>
            </a:endParaRP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1125" y="1676400"/>
            <a:ext cx="8972058" cy="530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0" y="4188767"/>
            <a:ext cx="367408" cy="307777"/>
          </a:xfrm>
          <a:prstGeom prst="rect">
            <a:avLst/>
          </a:prstGeom>
          <a:noFill/>
        </p:spPr>
        <p:txBody>
          <a:bodyPr wrap="none" rtlCol="0">
            <a:spAutoFit/>
          </a:bodyPr>
          <a:lstStyle/>
          <a:p>
            <a:r>
              <a:rPr lang="en-US" sz="1400" b="1" dirty="0">
                <a:latin typeface="Calibri" panose="020F0502020204030204" pitchFamily="34" charset="0"/>
              </a:rPr>
              <a:t>13</a:t>
            </a:r>
          </a:p>
        </p:txBody>
      </p:sp>
      <p:sp>
        <p:nvSpPr>
          <p:cNvPr id="10" name="TextBox 9"/>
          <p:cNvSpPr txBox="1"/>
          <p:nvPr/>
        </p:nvSpPr>
        <p:spPr>
          <a:xfrm>
            <a:off x="4038600" y="4188767"/>
            <a:ext cx="367408" cy="307777"/>
          </a:xfrm>
          <a:prstGeom prst="rect">
            <a:avLst/>
          </a:prstGeom>
          <a:noFill/>
        </p:spPr>
        <p:txBody>
          <a:bodyPr wrap="none" rtlCol="0">
            <a:spAutoFit/>
          </a:bodyPr>
          <a:lstStyle/>
          <a:p>
            <a:r>
              <a:rPr lang="en-US" sz="1400" b="1" dirty="0">
                <a:latin typeface="Calibri" panose="020F0502020204030204" pitchFamily="34" charset="0"/>
              </a:rPr>
              <a:t>16</a:t>
            </a:r>
          </a:p>
        </p:txBody>
      </p:sp>
      <p:sp>
        <p:nvSpPr>
          <p:cNvPr id="11" name="TextBox 10"/>
          <p:cNvSpPr txBox="1"/>
          <p:nvPr/>
        </p:nvSpPr>
        <p:spPr>
          <a:xfrm>
            <a:off x="4609704" y="4177916"/>
            <a:ext cx="367408" cy="307777"/>
          </a:xfrm>
          <a:prstGeom prst="rect">
            <a:avLst/>
          </a:prstGeom>
          <a:noFill/>
        </p:spPr>
        <p:txBody>
          <a:bodyPr wrap="none" rtlCol="0">
            <a:spAutoFit/>
          </a:bodyPr>
          <a:lstStyle/>
          <a:p>
            <a:r>
              <a:rPr lang="en-US" sz="1400" b="1" dirty="0">
                <a:latin typeface="Calibri" panose="020F0502020204030204" pitchFamily="34" charset="0"/>
              </a:rPr>
              <a:t>17</a:t>
            </a:r>
          </a:p>
        </p:txBody>
      </p:sp>
      <p:sp>
        <p:nvSpPr>
          <p:cNvPr id="21" name="Oval 20"/>
          <p:cNvSpPr/>
          <p:nvPr/>
        </p:nvSpPr>
        <p:spPr bwMode="auto">
          <a:xfrm>
            <a:off x="1524000" y="4476174"/>
            <a:ext cx="1447800" cy="914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4" name="Oval 23"/>
          <p:cNvSpPr/>
          <p:nvPr/>
        </p:nvSpPr>
        <p:spPr bwMode="auto">
          <a:xfrm>
            <a:off x="1863648" y="4225250"/>
            <a:ext cx="399850" cy="27324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301697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pPr marL="0" indent="0"/>
            <a:r>
              <a:rPr lang="en-US" sz="4000" dirty="0"/>
              <a:t>First time in history…</a:t>
            </a:r>
          </a:p>
        </p:txBody>
      </p:sp>
      <p:sp>
        <p:nvSpPr>
          <p:cNvPr id="3" name="Content Placeholder 2"/>
          <p:cNvSpPr>
            <a:spLocks noGrp="1"/>
          </p:cNvSpPr>
          <p:nvPr>
            <p:ph idx="1"/>
          </p:nvPr>
        </p:nvSpPr>
        <p:spPr>
          <a:xfrm>
            <a:off x="297482" y="2286000"/>
            <a:ext cx="6278578" cy="3771900"/>
          </a:xfrm>
        </p:spPr>
        <p:txBody>
          <a:bodyPr/>
          <a:lstStyle/>
          <a:p>
            <a:pPr marL="0" indent="0">
              <a:buNone/>
            </a:pPr>
            <a:endParaRPr lang="en-US" dirty="0"/>
          </a:p>
          <a:p>
            <a:pPr marL="0" indent="0">
              <a:buNone/>
            </a:pPr>
            <a:r>
              <a:rPr lang="en-US" dirty="0"/>
              <a:t>“Never before in history has there been a situation where a bite from a mosquito could result in a devastating malformation.”</a:t>
            </a:r>
          </a:p>
          <a:p>
            <a:pPr marL="0" indent="0">
              <a:buNone/>
            </a:pPr>
            <a:r>
              <a:rPr lang="en-US" dirty="0"/>
              <a:t>–Dr. Tom Frieden, Former CDC Director, </a:t>
            </a:r>
            <a:r>
              <a:rPr lang="en-US" i="1" dirty="0"/>
              <a:t>Fortune, </a:t>
            </a:r>
            <a:r>
              <a:rPr lang="en-US" dirty="0"/>
              <a:t>April 13, 2016</a:t>
            </a:r>
            <a:endParaRPr lang="en-US" altLang="en-US" b="1" i="1" dirty="0">
              <a:solidFill>
                <a:srgbClr val="003366"/>
              </a:solidFill>
            </a:endParaRP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10" name="Picture 2" descr="Aedes aegypti | VectorBa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6060" y="1671687"/>
            <a:ext cx="239268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804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r>
              <a:rPr lang="en-US" sz="4000" dirty="0">
                <a:solidFill>
                  <a:srgbClr val="002C77"/>
                </a:solidFill>
              </a:rPr>
              <a:t>Prenatal Diagnosis of ZIKV</a:t>
            </a:r>
          </a:p>
        </p:txBody>
      </p:sp>
      <p:sp>
        <p:nvSpPr>
          <p:cNvPr id="9" name="Slide Number Placeholder 19"/>
          <p:cNvSpPr txBox="1">
            <a:spLocks/>
          </p:cNvSpPr>
          <p:nvPr/>
        </p:nvSpPr>
        <p:spPr bwMode="black">
          <a:xfrm>
            <a:off x="8562668" y="6400800"/>
            <a:ext cx="5715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254B8E"/>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ctr"/>
            <a:fld id="{97CC1D4A-E51F-4087-81FB-7D9B8D06387B}" type="slidenum">
              <a:rPr lang="en-US" sz="1800" smtClean="0">
                <a:latin typeface="+mj-lt"/>
              </a:rPr>
              <a:pPr algn="ctr"/>
              <a:t>50</a:t>
            </a:fld>
            <a:endParaRPr lang="en-US" sz="1800" dirty="0">
              <a:latin typeface="+mj-lt"/>
            </a:endParaRP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1125" y="1676400"/>
            <a:ext cx="8972058" cy="530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0" y="4188767"/>
            <a:ext cx="367408" cy="307777"/>
          </a:xfrm>
          <a:prstGeom prst="rect">
            <a:avLst/>
          </a:prstGeom>
          <a:noFill/>
        </p:spPr>
        <p:txBody>
          <a:bodyPr wrap="none" rtlCol="0">
            <a:spAutoFit/>
          </a:bodyPr>
          <a:lstStyle/>
          <a:p>
            <a:r>
              <a:rPr lang="en-US" sz="1400" b="1" dirty="0">
                <a:latin typeface="Calibri" panose="020F0502020204030204" pitchFamily="34" charset="0"/>
              </a:rPr>
              <a:t>13</a:t>
            </a:r>
          </a:p>
        </p:txBody>
      </p:sp>
      <p:sp>
        <p:nvSpPr>
          <p:cNvPr id="10" name="TextBox 9"/>
          <p:cNvSpPr txBox="1"/>
          <p:nvPr/>
        </p:nvSpPr>
        <p:spPr>
          <a:xfrm>
            <a:off x="4038600" y="4188767"/>
            <a:ext cx="367408" cy="307777"/>
          </a:xfrm>
          <a:prstGeom prst="rect">
            <a:avLst/>
          </a:prstGeom>
          <a:noFill/>
        </p:spPr>
        <p:txBody>
          <a:bodyPr wrap="none" rtlCol="0">
            <a:spAutoFit/>
          </a:bodyPr>
          <a:lstStyle/>
          <a:p>
            <a:r>
              <a:rPr lang="en-US" sz="1400" b="1" dirty="0">
                <a:latin typeface="Calibri" panose="020F0502020204030204" pitchFamily="34" charset="0"/>
              </a:rPr>
              <a:t>16</a:t>
            </a:r>
          </a:p>
        </p:txBody>
      </p:sp>
      <p:sp>
        <p:nvSpPr>
          <p:cNvPr id="11" name="TextBox 10"/>
          <p:cNvSpPr txBox="1"/>
          <p:nvPr/>
        </p:nvSpPr>
        <p:spPr>
          <a:xfrm>
            <a:off x="4609704" y="4177916"/>
            <a:ext cx="367408" cy="307777"/>
          </a:xfrm>
          <a:prstGeom prst="rect">
            <a:avLst/>
          </a:prstGeom>
          <a:noFill/>
        </p:spPr>
        <p:txBody>
          <a:bodyPr wrap="none" rtlCol="0">
            <a:spAutoFit/>
          </a:bodyPr>
          <a:lstStyle/>
          <a:p>
            <a:r>
              <a:rPr lang="en-US" sz="1400" b="1" dirty="0">
                <a:latin typeface="Calibri" panose="020F0502020204030204" pitchFamily="34" charset="0"/>
              </a:rPr>
              <a:t>17</a:t>
            </a:r>
          </a:p>
        </p:txBody>
      </p:sp>
      <p:sp>
        <p:nvSpPr>
          <p:cNvPr id="14" name="Oval 13"/>
          <p:cNvSpPr/>
          <p:nvPr/>
        </p:nvSpPr>
        <p:spPr bwMode="auto">
          <a:xfrm>
            <a:off x="2819400" y="1676400"/>
            <a:ext cx="1905000" cy="12192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5" name="Oval 14"/>
          <p:cNvSpPr/>
          <p:nvPr/>
        </p:nvSpPr>
        <p:spPr bwMode="auto">
          <a:xfrm>
            <a:off x="4066282" y="4177915"/>
            <a:ext cx="339725" cy="318629"/>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423878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r>
              <a:rPr lang="en-US" sz="4000" dirty="0">
                <a:solidFill>
                  <a:srgbClr val="002C77"/>
                </a:solidFill>
              </a:rPr>
              <a:t>Prenatal Diagnosis of ZIKV</a:t>
            </a:r>
          </a:p>
        </p:txBody>
      </p:sp>
      <p:sp>
        <p:nvSpPr>
          <p:cNvPr id="9" name="Slide Number Placeholder 19"/>
          <p:cNvSpPr txBox="1">
            <a:spLocks/>
          </p:cNvSpPr>
          <p:nvPr/>
        </p:nvSpPr>
        <p:spPr bwMode="black">
          <a:xfrm>
            <a:off x="8562668" y="6400800"/>
            <a:ext cx="5715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254B8E"/>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ctr"/>
            <a:fld id="{97CC1D4A-E51F-4087-81FB-7D9B8D06387B}" type="slidenum">
              <a:rPr lang="en-US" sz="1800" smtClean="0">
                <a:latin typeface="+mj-lt"/>
              </a:rPr>
              <a:pPr algn="ctr"/>
              <a:t>51</a:t>
            </a:fld>
            <a:endParaRPr lang="en-US" sz="1800" dirty="0">
              <a:latin typeface="+mj-lt"/>
            </a:endParaRP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1125" y="1676400"/>
            <a:ext cx="8972058" cy="530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0" y="4188767"/>
            <a:ext cx="367408" cy="307777"/>
          </a:xfrm>
          <a:prstGeom prst="rect">
            <a:avLst/>
          </a:prstGeom>
          <a:noFill/>
        </p:spPr>
        <p:txBody>
          <a:bodyPr wrap="none" rtlCol="0">
            <a:spAutoFit/>
          </a:bodyPr>
          <a:lstStyle/>
          <a:p>
            <a:r>
              <a:rPr lang="en-US" sz="1400" b="1" dirty="0">
                <a:latin typeface="Calibri" panose="020F0502020204030204" pitchFamily="34" charset="0"/>
              </a:rPr>
              <a:t>13</a:t>
            </a:r>
          </a:p>
        </p:txBody>
      </p:sp>
      <p:sp>
        <p:nvSpPr>
          <p:cNvPr id="10" name="TextBox 9"/>
          <p:cNvSpPr txBox="1"/>
          <p:nvPr/>
        </p:nvSpPr>
        <p:spPr>
          <a:xfrm>
            <a:off x="4038600" y="4188767"/>
            <a:ext cx="367408" cy="307777"/>
          </a:xfrm>
          <a:prstGeom prst="rect">
            <a:avLst/>
          </a:prstGeom>
          <a:noFill/>
        </p:spPr>
        <p:txBody>
          <a:bodyPr wrap="none" rtlCol="0">
            <a:spAutoFit/>
          </a:bodyPr>
          <a:lstStyle/>
          <a:p>
            <a:r>
              <a:rPr lang="en-US" sz="1400" b="1" dirty="0">
                <a:latin typeface="Calibri" panose="020F0502020204030204" pitchFamily="34" charset="0"/>
              </a:rPr>
              <a:t>16</a:t>
            </a:r>
          </a:p>
        </p:txBody>
      </p:sp>
      <p:sp>
        <p:nvSpPr>
          <p:cNvPr id="11" name="TextBox 10"/>
          <p:cNvSpPr txBox="1"/>
          <p:nvPr/>
        </p:nvSpPr>
        <p:spPr>
          <a:xfrm>
            <a:off x="4609704" y="4177916"/>
            <a:ext cx="367408" cy="307777"/>
          </a:xfrm>
          <a:prstGeom prst="rect">
            <a:avLst/>
          </a:prstGeom>
          <a:noFill/>
        </p:spPr>
        <p:txBody>
          <a:bodyPr wrap="none" rtlCol="0">
            <a:spAutoFit/>
          </a:bodyPr>
          <a:lstStyle/>
          <a:p>
            <a:r>
              <a:rPr lang="en-US" sz="1400" b="1" dirty="0">
                <a:latin typeface="Calibri" panose="020F0502020204030204" pitchFamily="34" charset="0"/>
              </a:rPr>
              <a:t>17</a:t>
            </a:r>
          </a:p>
        </p:txBody>
      </p:sp>
      <p:sp>
        <p:nvSpPr>
          <p:cNvPr id="16" name="Oval 15"/>
          <p:cNvSpPr/>
          <p:nvPr/>
        </p:nvSpPr>
        <p:spPr bwMode="auto">
          <a:xfrm>
            <a:off x="4038600" y="2286000"/>
            <a:ext cx="1752599" cy="914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5" name="Oval 24"/>
          <p:cNvSpPr/>
          <p:nvPr/>
        </p:nvSpPr>
        <p:spPr bwMode="auto">
          <a:xfrm>
            <a:off x="4565749" y="4225250"/>
            <a:ext cx="399850" cy="27324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7" name="Oval 16"/>
          <p:cNvSpPr/>
          <p:nvPr/>
        </p:nvSpPr>
        <p:spPr bwMode="auto">
          <a:xfrm>
            <a:off x="3529708" y="4533027"/>
            <a:ext cx="1752599" cy="914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198217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r>
              <a:rPr lang="en-US" sz="4000" dirty="0">
                <a:solidFill>
                  <a:srgbClr val="002C77"/>
                </a:solidFill>
              </a:rPr>
              <a:t>Prenatal Diagnosis of ZIKV</a:t>
            </a:r>
          </a:p>
        </p:txBody>
      </p:sp>
      <p:sp>
        <p:nvSpPr>
          <p:cNvPr id="9" name="Slide Number Placeholder 19"/>
          <p:cNvSpPr txBox="1">
            <a:spLocks/>
          </p:cNvSpPr>
          <p:nvPr/>
        </p:nvSpPr>
        <p:spPr bwMode="black">
          <a:xfrm>
            <a:off x="8562668" y="6400800"/>
            <a:ext cx="5715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254B8E"/>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ctr"/>
            <a:fld id="{97CC1D4A-E51F-4087-81FB-7D9B8D06387B}" type="slidenum">
              <a:rPr lang="en-US" sz="1800" smtClean="0">
                <a:latin typeface="+mj-lt"/>
              </a:rPr>
              <a:pPr algn="ctr"/>
              <a:t>52</a:t>
            </a:fld>
            <a:endParaRPr lang="en-US" sz="1800" dirty="0">
              <a:latin typeface="+mj-lt"/>
            </a:endParaRP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1125" y="1676400"/>
            <a:ext cx="8972058" cy="530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0" y="4188767"/>
            <a:ext cx="367408" cy="307777"/>
          </a:xfrm>
          <a:prstGeom prst="rect">
            <a:avLst/>
          </a:prstGeom>
          <a:noFill/>
        </p:spPr>
        <p:txBody>
          <a:bodyPr wrap="none" rtlCol="0">
            <a:spAutoFit/>
          </a:bodyPr>
          <a:lstStyle/>
          <a:p>
            <a:r>
              <a:rPr lang="en-US" sz="1400" b="1" dirty="0">
                <a:latin typeface="Calibri" panose="020F0502020204030204" pitchFamily="34" charset="0"/>
              </a:rPr>
              <a:t>13</a:t>
            </a:r>
          </a:p>
        </p:txBody>
      </p:sp>
      <p:sp>
        <p:nvSpPr>
          <p:cNvPr id="10" name="TextBox 9"/>
          <p:cNvSpPr txBox="1"/>
          <p:nvPr/>
        </p:nvSpPr>
        <p:spPr>
          <a:xfrm>
            <a:off x="4038600" y="4188767"/>
            <a:ext cx="367408" cy="307777"/>
          </a:xfrm>
          <a:prstGeom prst="rect">
            <a:avLst/>
          </a:prstGeom>
          <a:noFill/>
        </p:spPr>
        <p:txBody>
          <a:bodyPr wrap="none" rtlCol="0">
            <a:spAutoFit/>
          </a:bodyPr>
          <a:lstStyle/>
          <a:p>
            <a:r>
              <a:rPr lang="en-US" sz="1400" b="1" dirty="0">
                <a:latin typeface="Calibri" panose="020F0502020204030204" pitchFamily="34" charset="0"/>
              </a:rPr>
              <a:t>16</a:t>
            </a:r>
          </a:p>
        </p:txBody>
      </p:sp>
      <p:sp>
        <p:nvSpPr>
          <p:cNvPr id="11" name="TextBox 10"/>
          <p:cNvSpPr txBox="1"/>
          <p:nvPr/>
        </p:nvSpPr>
        <p:spPr>
          <a:xfrm>
            <a:off x="4609704" y="4177916"/>
            <a:ext cx="367408" cy="307777"/>
          </a:xfrm>
          <a:prstGeom prst="rect">
            <a:avLst/>
          </a:prstGeom>
          <a:noFill/>
        </p:spPr>
        <p:txBody>
          <a:bodyPr wrap="none" rtlCol="0">
            <a:spAutoFit/>
          </a:bodyPr>
          <a:lstStyle/>
          <a:p>
            <a:r>
              <a:rPr lang="en-US" sz="1400" b="1" dirty="0">
                <a:latin typeface="Calibri" panose="020F0502020204030204" pitchFamily="34" charset="0"/>
              </a:rPr>
              <a:t>17</a:t>
            </a:r>
          </a:p>
        </p:txBody>
      </p:sp>
      <p:sp>
        <p:nvSpPr>
          <p:cNvPr id="20" name="Oval 19"/>
          <p:cNvSpPr/>
          <p:nvPr/>
        </p:nvSpPr>
        <p:spPr bwMode="auto">
          <a:xfrm>
            <a:off x="5486400" y="2531007"/>
            <a:ext cx="1652287" cy="102935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6" name="Oval 25"/>
          <p:cNvSpPr/>
          <p:nvPr/>
        </p:nvSpPr>
        <p:spPr bwMode="auto">
          <a:xfrm>
            <a:off x="5859267" y="4223296"/>
            <a:ext cx="399850" cy="27324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3" name="Oval 12"/>
          <p:cNvSpPr/>
          <p:nvPr/>
        </p:nvSpPr>
        <p:spPr bwMode="auto">
          <a:xfrm>
            <a:off x="4793408" y="4570392"/>
            <a:ext cx="1904999" cy="117818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283872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91" y="381000"/>
            <a:ext cx="7772400" cy="1143000"/>
          </a:xfrm>
        </p:spPr>
        <p:txBody>
          <a:bodyPr anchor="ctr"/>
          <a:lstStyle/>
          <a:p>
            <a:r>
              <a:rPr lang="en-US" sz="4000" dirty="0">
                <a:solidFill>
                  <a:srgbClr val="002C77"/>
                </a:solidFill>
              </a:rPr>
              <a:t>Prenatal Diagnosis of ZIKV</a:t>
            </a: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5122" name="Picture 2" descr="HC for paper"/>
          <p:cNvPicPr>
            <a:picLocks noChangeAspect="1" noChangeArrowheads="1"/>
          </p:cNvPicPr>
          <p:nvPr/>
        </p:nvPicPr>
        <p:blipFill rotWithShape="1">
          <a:blip r:embed="rId4">
            <a:extLst>
              <a:ext uri="{28A0092B-C50C-407E-A947-70E740481C1C}">
                <a14:useLocalDpi xmlns:a14="http://schemas.microsoft.com/office/drawing/2010/main" val="0"/>
              </a:ext>
            </a:extLst>
          </a:blip>
          <a:srcRect r="12244"/>
          <a:stretch/>
        </p:blipFill>
        <p:spPr bwMode="auto">
          <a:xfrm>
            <a:off x="990600" y="1637930"/>
            <a:ext cx="6276089" cy="414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939135"/>
            <a:ext cx="9143999" cy="461665"/>
          </a:xfrm>
          <a:prstGeom prst="rect">
            <a:avLst/>
          </a:prstGeom>
          <a:noFill/>
        </p:spPr>
        <p:txBody>
          <a:bodyPr wrap="square" rtlCol="0">
            <a:spAutoFit/>
          </a:bodyPr>
          <a:lstStyle/>
          <a:p>
            <a:r>
              <a:rPr lang="en-US" dirty="0"/>
              <a:t>Decrease in centile from 47th at 17 weeks to 24th percentile at 20 weeks</a:t>
            </a:r>
          </a:p>
        </p:txBody>
      </p:sp>
    </p:spTree>
    <p:extLst>
      <p:ext uri="{BB962C8B-B14F-4D97-AF65-F5344CB8AC3E}">
        <p14:creationId xmlns:p14="http://schemas.microsoft.com/office/powerpoint/2010/main" val="3553996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771" y="316476"/>
            <a:ext cx="7772400" cy="1143000"/>
          </a:xfrm>
        </p:spPr>
        <p:txBody>
          <a:bodyPr anchor="ctr"/>
          <a:lstStyle/>
          <a:p>
            <a:r>
              <a:rPr lang="en-US" sz="4000" dirty="0">
                <a:solidFill>
                  <a:srgbClr val="002C77"/>
                </a:solidFill>
              </a:rPr>
              <a:t>Prenatal Diagnosis of ZIKV</a:t>
            </a: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21" y="1793085"/>
            <a:ext cx="4227141" cy="293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655" b="12077"/>
          <a:stretch/>
        </p:blipFill>
        <p:spPr bwMode="auto">
          <a:xfrm>
            <a:off x="4495800" y="3187021"/>
            <a:ext cx="4666593" cy="341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330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16476"/>
            <a:ext cx="7772400" cy="1143000"/>
          </a:xfrm>
        </p:spPr>
        <p:txBody>
          <a:bodyPr anchor="ctr"/>
          <a:lstStyle/>
          <a:p>
            <a:r>
              <a:rPr lang="en-US" sz="4000" dirty="0">
                <a:solidFill>
                  <a:srgbClr val="002C77"/>
                </a:solidFill>
              </a:rPr>
              <a:t>Prenatal Diagnosis of ZIKV</a:t>
            </a: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283" y="1823545"/>
            <a:ext cx="3657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823545"/>
            <a:ext cx="3657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167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2166"/>
            <a:ext cx="7772400" cy="1143000"/>
          </a:xfrm>
        </p:spPr>
        <p:txBody>
          <a:bodyPr anchor="ctr"/>
          <a:lstStyle/>
          <a:p>
            <a:r>
              <a:rPr lang="en-US" sz="4000" dirty="0">
                <a:solidFill>
                  <a:srgbClr val="002C77"/>
                </a:solidFill>
              </a:rPr>
              <a:t>Prenatal Diagnosis of ZIKV</a:t>
            </a: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38084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807779"/>
            <a:ext cx="3657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537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r>
              <a:rPr lang="en-US" sz="4000" dirty="0">
                <a:solidFill>
                  <a:srgbClr val="002C77"/>
                </a:solidFill>
              </a:rPr>
              <a:t>Prenatal Diagnosis of ZIKV</a:t>
            </a:r>
          </a:p>
        </p:txBody>
      </p:sp>
      <p:sp>
        <p:nvSpPr>
          <p:cNvPr id="9" name="Slide Number Placeholder 19"/>
          <p:cNvSpPr txBox="1">
            <a:spLocks/>
          </p:cNvSpPr>
          <p:nvPr/>
        </p:nvSpPr>
        <p:spPr bwMode="black">
          <a:xfrm>
            <a:off x="8562668" y="6400800"/>
            <a:ext cx="5715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254B8E"/>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ctr"/>
            <a:fld id="{97CC1D4A-E51F-4087-81FB-7D9B8D06387B}" type="slidenum">
              <a:rPr lang="en-US" sz="1800" smtClean="0">
                <a:latin typeface="+mj-lt"/>
              </a:rPr>
              <a:pPr algn="ctr"/>
              <a:t>57</a:t>
            </a:fld>
            <a:endParaRPr lang="en-US" sz="1800" dirty="0">
              <a:latin typeface="+mj-lt"/>
            </a:endParaRP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1125" y="1676400"/>
            <a:ext cx="8972058" cy="530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0" y="4188767"/>
            <a:ext cx="367408" cy="307777"/>
          </a:xfrm>
          <a:prstGeom prst="rect">
            <a:avLst/>
          </a:prstGeom>
          <a:noFill/>
        </p:spPr>
        <p:txBody>
          <a:bodyPr wrap="none" rtlCol="0">
            <a:spAutoFit/>
          </a:bodyPr>
          <a:lstStyle/>
          <a:p>
            <a:r>
              <a:rPr lang="en-US" sz="1400" b="1" dirty="0">
                <a:latin typeface="Calibri" panose="020F0502020204030204" pitchFamily="34" charset="0"/>
              </a:rPr>
              <a:t>13</a:t>
            </a:r>
          </a:p>
        </p:txBody>
      </p:sp>
      <p:sp>
        <p:nvSpPr>
          <p:cNvPr id="10" name="TextBox 9"/>
          <p:cNvSpPr txBox="1"/>
          <p:nvPr/>
        </p:nvSpPr>
        <p:spPr>
          <a:xfrm>
            <a:off x="4038600" y="4188767"/>
            <a:ext cx="367408" cy="307777"/>
          </a:xfrm>
          <a:prstGeom prst="rect">
            <a:avLst/>
          </a:prstGeom>
          <a:noFill/>
        </p:spPr>
        <p:txBody>
          <a:bodyPr wrap="none" rtlCol="0">
            <a:spAutoFit/>
          </a:bodyPr>
          <a:lstStyle/>
          <a:p>
            <a:r>
              <a:rPr lang="en-US" sz="1400" b="1" dirty="0">
                <a:latin typeface="Calibri" panose="020F0502020204030204" pitchFamily="34" charset="0"/>
              </a:rPr>
              <a:t>16</a:t>
            </a:r>
          </a:p>
        </p:txBody>
      </p:sp>
      <p:sp>
        <p:nvSpPr>
          <p:cNvPr id="11" name="TextBox 10"/>
          <p:cNvSpPr txBox="1"/>
          <p:nvPr/>
        </p:nvSpPr>
        <p:spPr>
          <a:xfrm>
            <a:off x="4609704" y="4177916"/>
            <a:ext cx="367408" cy="307777"/>
          </a:xfrm>
          <a:prstGeom prst="rect">
            <a:avLst/>
          </a:prstGeom>
          <a:noFill/>
        </p:spPr>
        <p:txBody>
          <a:bodyPr wrap="none" rtlCol="0">
            <a:spAutoFit/>
          </a:bodyPr>
          <a:lstStyle/>
          <a:p>
            <a:r>
              <a:rPr lang="en-US" sz="1400" b="1" dirty="0">
                <a:latin typeface="Calibri" panose="020F0502020204030204" pitchFamily="34" charset="0"/>
              </a:rPr>
              <a:t>17</a:t>
            </a:r>
          </a:p>
        </p:txBody>
      </p:sp>
      <p:sp>
        <p:nvSpPr>
          <p:cNvPr id="12" name="Oval 11"/>
          <p:cNvSpPr/>
          <p:nvPr/>
        </p:nvSpPr>
        <p:spPr bwMode="auto">
          <a:xfrm>
            <a:off x="6770987" y="3962400"/>
            <a:ext cx="849013" cy="52329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3" name="Oval 12"/>
          <p:cNvSpPr/>
          <p:nvPr/>
        </p:nvSpPr>
        <p:spPr bwMode="auto">
          <a:xfrm>
            <a:off x="5848288" y="5562600"/>
            <a:ext cx="1752600" cy="3048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38839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000" dirty="0">
                <a:solidFill>
                  <a:srgbClr val="002C77"/>
                </a:solidFill>
              </a:rPr>
              <a:t>Neuropathology</a:t>
            </a:r>
          </a:p>
        </p:txBody>
      </p:sp>
      <p:sp>
        <p:nvSpPr>
          <p:cNvPr id="4" name="Content Placeholder 3"/>
          <p:cNvSpPr>
            <a:spLocks noGrp="1"/>
          </p:cNvSpPr>
          <p:nvPr>
            <p:ph idx="1"/>
          </p:nvPr>
        </p:nvSpPr>
        <p:spPr>
          <a:xfrm>
            <a:off x="304800" y="1981200"/>
            <a:ext cx="8277225" cy="5033992"/>
          </a:xfrm>
        </p:spPr>
        <p:txBody>
          <a:bodyPr/>
          <a:lstStyle/>
          <a:p>
            <a:pPr eaLnBrk="0" hangingPunct="0">
              <a:spcBef>
                <a:spcPct val="30000"/>
              </a:spcBef>
              <a:defRPr/>
            </a:pPr>
            <a:r>
              <a:rPr lang="en-US" sz="2400" kern="1200" dirty="0">
                <a:solidFill>
                  <a:schemeClr val="tx1"/>
                </a:solidFill>
                <a:latin typeface="Times" charset="0"/>
              </a:rPr>
              <a:t>Gross examination: normal fetal anatomy and severe autolysis </a:t>
            </a:r>
          </a:p>
          <a:p>
            <a:pPr eaLnBrk="0" hangingPunct="0">
              <a:spcBef>
                <a:spcPct val="30000"/>
              </a:spcBef>
              <a:defRPr/>
            </a:pPr>
            <a:r>
              <a:rPr lang="en-US" sz="2400" kern="1200" dirty="0">
                <a:solidFill>
                  <a:schemeClr val="tx1"/>
                </a:solidFill>
                <a:latin typeface="Times" charset="0"/>
              </a:rPr>
              <a:t>Gross evaluation of brain </a:t>
            </a:r>
          </a:p>
          <a:p>
            <a:pPr lvl="1" eaLnBrk="0" hangingPunct="0">
              <a:spcBef>
                <a:spcPct val="30000"/>
              </a:spcBef>
              <a:defRPr/>
            </a:pPr>
            <a:r>
              <a:rPr lang="en-US" sz="2400" kern="1200" dirty="0">
                <a:solidFill>
                  <a:schemeClr val="tx1"/>
                </a:solidFill>
                <a:latin typeface="Times" charset="0"/>
              </a:rPr>
              <a:t>30 grams ( reference range 45.0 +/- 12.0 grams)</a:t>
            </a:r>
          </a:p>
          <a:p>
            <a:pPr lvl="1" eaLnBrk="0" hangingPunct="0">
              <a:spcBef>
                <a:spcPct val="30000"/>
              </a:spcBef>
              <a:defRPr/>
            </a:pPr>
            <a:r>
              <a:rPr lang="en-US" sz="2400" kern="1200" dirty="0">
                <a:solidFill>
                  <a:schemeClr val="tx1"/>
                </a:solidFill>
                <a:latin typeface="Times" charset="0"/>
              </a:rPr>
              <a:t>No apparent gross abnormalities (limited by autolysis)</a:t>
            </a:r>
          </a:p>
          <a:p>
            <a:pPr eaLnBrk="0" hangingPunct="0">
              <a:spcBef>
                <a:spcPct val="30000"/>
              </a:spcBef>
              <a:defRPr/>
            </a:pPr>
            <a:r>
              <a:rPr lang="en-US" sz="2400" kern="1200" dirty="0">
                <a:solidFill>
                  <a:schemeClr val="tx1"/>
                </a:solidFill>
                <a:latin typeface="Times" charset="0"/>
              </a:rPr>
              <a:t>Placenta</a:t>
            </a:r>
          </a:p>
          <a:p>
            <a:pPr lvl="1" eaLnBrk="0" hangingPunct="0">
              <a:spcBef>
                <a:spcPct val="30000"/>
              </a:spcBef>
              <a:defRPr/>
            </a:pPr>
            <a:r>
              <a:rPr lang="en-US" sz="2400" kern="1200" dirty="0">
                <a:solidFill>
                  <a:schemeClr val="tx1"/>
                </a:solidFill>
                <a:latin typeface="Times" charset="0"/>
              </a:rPr>
              <a:t>Several non-specific histomorphologic changes and chronic villitis</a:t>
            </a:r>
          </a:p>
          <a:p>
            <a:pPr lvl="1" eaLnBrk="0" hangingPunct="0">
              <a:spcBef>
                <a:spcPct val="30000"/>
              </a:spcBef>
              <a:defRPr/>
            </a:pPr>
            <a:r>
              <a:rPr lang="en-US" sz="2400" kern="1200" dirty="0">
                <a:solidFill>
                  <a:schemeClr val="tx1"/>
                </a:solidFill>
                <a:latin typeface="Times" charset="0"/>
              </a:rPr>
              <a:t>Pigmented macrophages</a:t>
            </a:r>
          </a:p>
          <a:p>
            <a:pPr lvl="1" eaLnBrk="0" hangingPunct="0">
              <a:spcBef>
                <a:spcPct val="30000"/>
              </a:spcBef>
              <a:defRPr/>
            </a:pPr>
            <a:r>
              <a:rPr lang="en-US" sz="2400" kern="1200" dirty="0">
                <a:solidFill>
                  <a:schemeClr val="tx1"/>
                </a:solidFill>
                <a:latin typeface="Times" charset="0"/>
              </a:rPr>
              <a:t>Focal calcifications</a:t>
            </a:r>
          </a:p>
          <a:p>
            <a:pPr marL="0" indent="0" eaLnBrk="0" hangingPunct="0">
              <a:spcBef>
                <a:spcPct val="30000"/>
              </a:spcBef>
              <a:buNone/>
              <a:defRPr/>
            </a:pPr>
            <a:endParaRPr lang="en-US" sz="2400" kern="1200" dirty="0">
              <a:solidFill>
                <a:schemeClr val="tx1"/>
              </a:solidFill>
              <a:latin typeface="Times" charset="0"/>
            </a:endParaRPr>
          </a:p>
          <a:p>
            <a:endParaRPr lang="en-US" sz="2400" u="sng" kern="1200" dirty="0">
              <a:solidFill>
                <a:schemeClr val="tx1"/>
              </a:solidFill>
              <a:latin typeface="Times" charset="0"/>
            </a:endParaRPr>
          </a:p>
          <a:p>
            <a:pPr>
              <a:buFont typeface="Arial" panose="020B0604020202020204" pitchFamily="34" charset="0"/>
              <a:buChar char="•"/>
            </a:pPr>
            <a:endParaRPr lang="en-US" sz="2400" dirty="0"/>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spTree>
    <p:extLst>
      <p:ext uri="{BB962C8B-B14F-4D97-AF65-F5344CB8AC3E}">
        <p14:creationId xmlns:p14="http://schemas.microsoft.com/office/powerpoint/2010/main" val="2072247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000" dirty="0">
                <a:solidFill>
                  <a:srgbClr val="002C77"/>
                </a:solidFill>
              </a:rPr>
              <a:t>Neuropathology</a:t>
            </a:r>
          </a:p>
        </p:txBody>
      </p:sp>
      <p:sp>
        <p:nvSpPr>
          <p:cNvPr id="4" name="Content Placeholder 3"/>
          <p:cNvSpPr>
            <a:spLocks noGrp="1"/>
          </p:cNvSpPr>
          <p:nvPr>
            <p:ph sz="half" idx="1"/>
          </p:nvPr>
        </p:nvSpPr>
        <p:spPr>
          <a:xfrm>
            <a:off x="146864" y="5604465"/>
            <a:ext cx="4301294" cy="1035871"/>
          </a:xfrm>
        </p:spPr>
        <p:txBody>
          <a:bodyPr/>
          <a:lstStyle/>
          <a:p>
            <a:pPr>
              <a:buFont typeface="Arial" panose="020B0604020202020204" pitchFamily="34" charset="0"/>
              <a:buChar char="•"/>
            </a:pPr>
            <a:r>
              <a:rPr lang="en-US" sz="2400" dirty="0"/>
              <a:t>Parietal cortex</a:t>
            </a:r>
          </a:p>
        </p:txBody>
      </p:sp>
      <p:sp>
        <p:nvSpPr>
          <p:cNvPr id="25" name="Content Placeholder 24"/>
          <p:cNvSpPr>
            <a:spLocks noGrp="1"/>
          </p:cNvSpPr>
          <p:nvPr>
            <p:ph sz="half" idx="2"/>
          </p:nvPr>
        </p:nvSpPr>
        <p:spPr>
          <a:xfrm>
            <a:off x="4531380" y="5604464"/>
            <a:ext cx="4050645" cy="1035872"/>
          </a:xfrm>
        </p:spPr>
        <p:txBody>
          <a:bodyPr/>
          <a:lstStyle/>
          <a:p>
            <a:r>
              <a:rPr lang="en-US" sz="2400" dirty="0"/>
              <a:t>Unaffected occipital cortex</a:t>
            </a: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5" name="Picture 4"/>
          <p:cNvPicPr>
            <a:picLocks noChangeAspect="1"/>
          </p:cNvPicPr>
          <p:nvPr/>
        </p:nvPicPr>
        <p:blipFill>
          <a:blip r:embed="rId4"/>
          <a:stretch>
            <a:fillRect/>
          </a:stretch>
        </p:blipFill>
        <p:spPr>
          <a:xfrm>
            <a:off x="153508" y="2497938"/>
            <a:ext cx="4301295" cy="3106526"/>
          </a:xfrm>
          <a:prstGeom prst="rect">
            <a:avLst/>
          </a:prstGeom>
        </p:spPr>
      </p:pic>
      <p:pic>
        <p:nvPicPr>
          <p:cNvPr id="6" name="Picture 5"/>
          <p:cNvPicPr>
            <a:picLocks noChangeAspect="1"/>
          </p:cNvPicPr>
          <p:nvPr/>
        </p:nvPicPr>
        <p:blipFill>
          <a:blip r:embed="rId5"/>
          <a:stretch>
            <a:fillRect/>
          </a:stretch>
        </p:blipFill>
        <p:spPr>
          <a:xfrm>
            <a:off x="2862395" y="4081403"/>
            <a:ext cx="1250531" cy="1238293"/>
          </a:xfrm>
          <a:prstGeom prst="rect">
            <a:avLst/>
          </a:prstGeom>
        </p:spPr>
      </p:pic>
      <p:sp>
        <p:nvSpPr>
          <p:cNvPr id="7" name="Rectangle 6"/>
          <p:cNvSpPr/>
          <p:nvPr/>
        </p:nvSpPr>
        <p:spPr bwMode="auto">
          <a:xfrm>
            <a:off x="3292591" y="3199366"/>
            <a:ext cx="385337" cy="340921"/>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cxnSp>
        <p:nvCxnSpPr>
          <p:cNvPr id="11" name="Straight Connector 10"/>
          <p:cNvCxnSpPr/>
          <p:nvPr/>
        </p:nvCxnSpPr>
        <p:spPr bwMode="auto">
          <a:xfrm flipV="1">
            <a:off x="2862395" y="3529543"/>
            <a:ext cx="442912" cy="551860"/>
          </a:xfrm>
          <a:prstGeom prst="line">
            <a:avLst/>
          </a:prstGeom>
          <a:solidFill>
            <a:schemeClr val="accent1"/>
          </a:solidFill>
          <a:ln w="28575" cap="flat" cmpd="sng" algn="ctr">
            <a:solidFill>
              <a:schemeClr val="tx1"/>
            </a:solidFill>
            <a:prstDash val="lgDash"/>
            <a:round/>
            <a:headEnd type="none" w="med" len="med"/>
            <a:tailEnd type="none" w="med" len="med"/>
          </a:ln>
          <a:effectLst/>
        </p:spPr>
      </p:cxnSp>
      <p:cxnSp>
        <p:nvCxnSpPr>
          <p:cNvPr id="12" name="Straight Connector 11"/>
          <p:cNvCxnSpPr/>
          <p:nvPr/>
        </p:nvCxnSpPr>
        <p:spPr bwMode="auto">
          <a:xfrm flipH="1" flipV="1">
            <a:off x="3677700" y="3560147"/>
            <a:ext cx="404709" cy="521256"/>
          </a:xfrm>
          <a:prstGeom prst="line">
            <a:avLst/>
          </a:prstGeom>
          <a:solidFill>
            <a:schemeClr val="accent1"/>
          </a:solidFill>
          <a:ln w="28575" cap="flat" cmpd="sng" algn="ctr">
            <a:solidFill>
              <a:schemeClr val="tx1"/>
            </a:solidFill>
            <a:prstDash val="lgDash"/>
            <a:round/>
            <a:headEnd type="none" w="med" len="med"/>
            <a:tailEnd type="none" w="med" len="med"/>
          </a:ln>
          <a:effectLst/>
        </p:spPr>
      </p:cxnSp>
      <p:pic>
        <p:nvPicPr>
          <p:cNvPr id="15" name="Picture 14"/>
          <p:cNvPicPr>
            <a:picLocks noChangeAspect="1"/>
          </p:cNvPicPr>
          <p:nvPr/>
        </p:nvPicPr>
        <p:blipFill>
          <a:blip r:embed="rId6"/>
          <a:stretch>
            <a:fillRect/>
          </a:stretch>
        </p:blipFill>
        <p:spPr>
          <a:xfrm>
            <a:off x="4513988" y="2497938"/>
            <a:ext cx="4455601" cy="3106526"/>
          </a:xfrm>
          <a:prstGeom prst="rect">
            <a:avLst/>
          </a:prstGeom>
        </p:spPr>
      </p:pic>
      <p:pic>
        <p:nvPicPr>
          <p:cNvPr id="19" name="Picture 18"/>
          <p:cNvPicPr>
            <a:picLocks noChangeAspect="1"/>
          </p:cNvPicPr>
          <p:nvPr/>
        </p:nvPicPr>
        <p:blipFill>
          <a:blip r:embed="rId7"/>
          <a:stretch>
            <a:fillRect/>
          </a:stretch>
        </p:blipFill>
        <p:spPr>
          <a:xfrm>
            <a:off x="7467596" y="4103435"/>
            <a:ext cx="1245521" cy="1216261"/>
          </a:xfrm>
          <a:prstGeom prst="rect">
            <a:avLst/>
          </a:prstGeom>
        </p:spPr>
      </p:pic>
      <p:sp>
        <p:nvSpPr>
          <p:cNvPr id="20" name="Rectangle 19"/>
          <p:cNvSpPr/>
          <p:nvPr/>
        </p:nvSpPr>
        <p:spPr bwMode="auto">
          <a:xfrm>
            <a:off x="7897689" y="3227245"/>
            <a:ext cx="385337" cy="340921"/>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cxnSp>
        <p:nvCxnSpPr>
          <p:cNvPr id="21" name="Straight Connector 20"/>
          <p:cNvCxnSpPr/>
          <p:nvPr/>
        </p:nvCxnSpPr>
        <p:spPr bwMode="auto">
          <a:xfrm flipV="1">
            <a:off x="7484603" y="3553857"/>
            <a:ext cx="383493" cy="535638"/>
          </a:xfrm>
          <a:prstGeom prst="line">
            <a:avLst/>
          </a:prstGeom>
          <a:solidFill>
            <a:schemeClr val="accent1"/>
          </a:solidFill>
          <a:ln w="28575" cap="flat" cmpd="sng" algn="ctr">
            <a:solidFill>
              <a:schemeClr val="tx1"/>
            </a:solidFill>
            <a:prstDash val="lgDash"/>
            <a:round/>
            <a:headEnd type="none" w="med" len="med"/>
            <a:tailEnd type="none" w="med" len="med"/>
          </a:ln>
          <a:effectLst/>
        </p:spPr>
      </p:cxnSp>
      <p:cxnSp>
        <p:nvCxnSpPr>
          <p:cNvPr id="23" name="Straight Connector 22"/>
          <p:cNvCxnSpPr/>
          <p:nvPr/>
        </p:nvCxnSpPr>
        <p:spPr bwMode="auto">
          <a:xfrm flipH="1" flipV="1">
            <a:off x="8295104" y="3565212"/>
            <a:ext cx="430093" cy="536104"/>
          </a:xfrm>
          <a:prstGeom prst="line">
            <a:avLst/>
          </a:prstGeom>
          <a:solidFill>
            <a:schemeClr val="accent1"/>
          </a:solidFill>
          <a:ln w="28575" cap="flat" cmpd="sng" algn="ctr">
            <a:solidFill>
              <a:schemeClr val="tx1"/>
            </a:solidFill>
            <a:prstDash val="lgDash"/>
            <a:round/>
            <a:headEnd type="none" w="med" len="med"/>
            <a:tailEnd type="none" w="med" len="med"/>
          </a:ln>
          <a:effectLst/>
        </p:spPr>
      </p:cxnSp>
      <p:cxnSp>
        <p:nvCxnSpPr>
          <p:cNvPr id="27" name="Straight Connector 26"/>
          <p:cNvCxnSpPr/>
          <p:nvPr/>
        </p:nvCxnSpPr>
        <p:spPr bwMode="auto">
          <a:xfrm flipH="1">
            <a:off x="4257960" y="2848486"/>
            <a:ext cx="8551" cy="1066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4081278" y="2848486"/>
            <a:ext cx="353364"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4086241" y="3908708"/>
            <a:ext cx="36191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flipH="1">
            <a:off x="4692958" y="2846990"/>
            <a:ext cx="1" cy="170202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4531380" y="2853026"/>
            <a:ext cx="36191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4531380" y="4516839"/>
            <a:ext cx="36191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0" name="TextBox 39"/>
          <p:cNvSpPr txBox="1"/>
          <p:nvPr/>
        </p:nvSpPr>
        <p:spPr>
          <a:xfrm>
            <a:off x="146864" y="1620522"/>
            <a:ext cx="8816081" cy="1200329"/>
          </a:xfrm>
          <a:prstGeom prst="rect">
            <a:avLst/>
          </a:prstGeom>
          <a:noFill/>
        </p:spPr>
        <p:txBody>
          <a:bodyPr wrap="square" rtlCol="0">
            <a:spAutoFit/>
          </a:bodyPr>
          <a:lstStyle/>
          <a:p>
            <a:pPr marL="0" lvl="1"/>
            <a:r>
              <a:rPr lang="en-US" dirty="0"/>
              <a:t>Abundant apoptosis primarily affecting intermediately differentiated post-migratory neurons in the neocortex </a:t>
            </a:r>
          </a:p>
          <a:p>
            <a:endParaRPr lang="en-US" dirty="0"/>
          </a:p>
        </p:txBody>
      </p:sp>
    </p:spTree>
    <p:extLst>
      <p:ext uri="{BB962C8B-B14F-4D97-AF65-F5344CB8AC3E}">
        <p14:creationId xmlns:p14="http://schemas.microsoft.com/office/powerpoint/2010/main" val="145511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pPr marL="0" indent="0"/>
            <a:r>
              <a:rPr lang="en-US" sz="4000" dirty="0"/>
              <a:t>What is Zika Virus?</a:t>
            </a:r>
          </a:p>
        </p:txBody>
      </p:sp>
      <p:sp>
        <p:nvSpPr>
          <p:cNvPr id="3" name="Content Placeholder 2"/>
          <p:cNvSpPr>
            <a:spLocks noGrp="1"/>
          </p:cNvSpPr>
          <p:nvPr>
            <p:ph idx="1"/>
          </p:nvPr>
        </p:nvSpPr>
        <p:spPr>
          <a:xfrm>
            <a:off x="228600" y="1066800"/>
            <a:ext cx="6934200" cy="5524500"/>
          </a:xfrm>
        </p:spPr>
        <p:txBody>
          <a:bodyPr/>
          <a:lstStyle/>
          <a:p>
            <a:endParaRPr lang="en-US" dirty="0"/>
          </a:p>
          <a:p>
            <a:r>
              <a:rPr lang="en-US" sz="2400" dirty="0"/>
              <a:t>Single stranded RNA virus</a:t>
            </a:r>
          </a:p>
          <a:p>
            <a:r>
              <a:rPr lang="en-US" sz="2400" dirty="0"/>
              <a:t>Closely related to dengue, yellow fever, Japanese encephalitis, and West Nile viruses</a:t>
            </a:r>
          </a:p>
          <a:p>
            <a:r>
              <a:rPr lang="en-US" sz="2400" dirty="0"/>
              <a:t>Primarily transmitted by two </a:t>
            </a:r>
            <a:r>
              <a:rPr lang="en-US" sz="2400" i="1" dirty="0"/>
              <a:t>Aedes </a:t>
            </a:r>
            <a:r>
              <a:rPr lang="en-US" sz="2400" dirty="0"/>
              <a:t>species mosquitoes</a:t>
            </a:r>
          </a:p>
          <a:p>
            <a:r>
              <a:rPr lang="en-US" sz="2400" dirty="0"/>
              <a:t>Additional modes of transmission</a:t>
            </a:r>
          </a:p>
          <a:p>
            <a:pPr lvl="1"/>
            <a:r>
              <a:rPr lang="en-US" sz="2400" dirty="0"/>
              <a:t>Intrauterine and perinatal transmission</a:t>
            </a:r>
          </a:p>
          <a:p>
            <a:pPr lvl="1"/>
            <a:r>
              <a:rPr lang="en-US" sz="2400" dirty="0"/>
              <a:t>Sexual transmission</a:t>
            </a:r>
          </a:p>
          <a:p>
            <a:pPr lvl="1"/>
            <a:r>
              <a:rPr lang="en-US" sz="2400" dirty="0"/>
              <a:t>Laboratory exposure</a:t>
            </a:r>
          </a:p>
          <a:p>
            <a:pPr lvl="1"/>
            <a:r>
              <a:rPr lang="en-US" sz="2400" dirty="0"/>
              <a:t>Blood transfusion</a:t>
            </a: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252" y="1880284"/>
            <a:ext cx="2052738" cy="1371600"/>
          </a:xfrm>
          <a:prstGeom prst="rect">
            <a:avLst/>
          </a:prstGeom>
        </p:spPr>
      </p:pic>
      <p:sp>
        <p:nvSpPr>
          <p:cNvPr id="5" name="TextBox 4"/>
          <p:cNvSpPr txBox="1"/>
          <p:nvPr/>
        </p:nvSpPr>
        <p:spPr>
          <a:xfrm>
            <a:off x="7066269" y="3292386"/>
            <a:ext cx="1899879" cy="461665"/>
          </a:xfrm>
          <a:prstGeom prst="rect">
            <a:avLst/>
          </a:prstGeom>
          <a:noFill/>
        </p:spPr>
        <p:txBody>
          <a:bodyPr wrap="none" rtlCol="0">
            <a:spAutoFit/>
          </a:bodyPr>
          <a:lstStyle/>
          <a:p>
            <a:r>
              <a:rPr lang="en-US" i="1" dirty="0"/>
              <a:t>Aedes aegypti</a:t>
            </a:r>
            <a:endParaRPr lang="en-US" dirty="0"/>
          </a:p>
        </p:txBody>
      </p:sp>
      <p:sp>
        <p:nvSpPr>
          <p:cNvPr id="10" name="TextBox 9"/>
          <p:cNvSpPr txBox="1"/>
          <p:nvPr/>
        </p:nvSpPr>
        <p:spPr>
          <a:xfrm>
            <a:off x="6382338" y="5327303"/>
            <a:ext cx="2738250" cy="461665"/>
          </a:xfrm>
          <a:prstGeom prst="rect">
            <a:avLst/>
          </a:prstGeom>
          <a:noFill/>
        </p:spPr>
        <p:txBody>
          <a:bodyPr wrap="none" rtlCol="0">
            <a:spAutoFit/>
          </a:bodyPr>
          <a:lstStyle/>
          <a:p>
            <a:pPr lvl="1"/>
            <a:r>
              <a:rPr lang="en-US" i="1" dirty="0"/>
              <a:t>Aedes albopictus</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449" y="3935208"/>
            <a:ext cx="1999974" cy="1354528"/>
          </a:xfrm>
          <a:prstGeom prst="rect">
            <a:avLst/>
          </a:prstGeom>
        </p:spPr>
      </p:pic>
    </p:spTree>
    <p:extLst>
      <p:ext uri="{BB962C8B-B14F-4D97-AF65-F5344CB8AC3E}">
        <p14:creationId xmlns:p14="http://schemas.microsoft.com/office/powerpoint/2010/main" val="3089511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000" dirty="0">
                <a:solidFill>
                  <a:srgbClr val="002C77"/>
                </a:solidFill>
              </a:rPr>
              <a:t>Neuropathology</a:t>
            </a:r>
          </a:p>
        </p:txBody>
      </p:sp>
      <p:sp>
        <p:nvSpPr>
          <p:cNvPr id="4" name="Content Placeholder 3"/>
          <p:cNvSpPr>
            <a:spLocks noGrp="1"/>
          </p:cNvSpPr>
          <p:nvPr>
            <p:ph sz="half" idx="1"/>
          </p:nvPr>
        </p:nvSpPr>
        <p:spPr>
          <a:xfrm>
            <a:off x="204983" y="5889964"/>
            <a:ext cx="4267200" cy="533400"/>
          </a:xfrm>
        </p:spPr>
        <p:txBody>
          <a:bodyPr/>
          <a:lstStyle/>
          <a:p>
            <a:pPr>
              <a:buFont typeface="Arial" panose="020B0604020202020204" pitchFamily="34" charset="0"/>
              <a:buChar char="•"/>
            </a:pPr>
            <a:r>
              <a:rPr lang="en-US" sz="2400" dirty="0"/>
              <a:t>Basal ganglia</a:t>
            </a:r>
          </a:p>
        </p:txBody>
      </p:sp>
      <p:sp>
        <p:nvSpPr>
          <p:cNvPr id="3" name="Content Placeholder 2"/>
          <p:cNvSpPr>
            <a:spLocks noGrp="1"/>
          </p:cNvSpPr>
          <p:nvPr>
            <p:ph sz="half" idx="2"/>
          </p:nvPr>
        </p:nvSpPr>
        <p:spPr>
          <a:xfrm>
            <a:off x="4695825" y="5889964"/>
            <a:ext cx="4339703" cy="840533"/>
          </a:xfrm>
        </p:spPr>
        <p:txBody>
          <a:bodyPr/>
          <a:lstStyle/>
          <a:p>
            <a:r>
              <a:rPr lang="en-US" sz="2400" dirty="0"/>
              <a:t>Germinal matrix of ganglionic eminence</a:t>
            </a: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6" name="Picture 5"/>
          <p:cNvPicPr>
            <a:picLocks noChangeAspect="1"/>
          </p:cNvPicPr>
          <p:nvPr/>
        </p:nvPicPr>
        <p:blipFill>
          <a:blip r:embed="rId4"/>
          <a:stretch>
            <a:fillRect/>
          </a:stretch>
        </p:blipFill>
        <p:spPr>
          <a:xfrm>
            <a:off x="59237" y="2494718"/>
            <a:ext cx="4524767" cy="3395246"/>
          </a:xfrm>
          <a:prstGeom prst="rect">
            <a:avLst/>
          </a:prstGeom>
        </p:spPr>
      </p:pic>
      <p:pic>
        <p:nvPicPr>
          <p:cNvPr id="7" name="Picture 6"/>
          <p:cNvPicPr>
            <a:picLocks noChangeAspect="1"/>
          </p:cNvPicPr>
          <p:nvPr/>
        </p:nvPicPr>
        <p:blipFill>
          <a:blip r:embed="rId5"/>
          <a:stretch>
            <a:fillRect/>
          </a:stretch>
        </p:blipFill>
        <p:spPr>
          <a:xfrm>
            <a:off x="4689789" y="2535380"/>
            <a:ext cx="4416388" cy="3313922"/>
          </a:xfrm>
          <a:prstGeom prst="rect">
            <a:avLst/>
          </a:prstGeom>
        </p:spPr>
      </p:pic>
      <p:pic>
        <p:nvPicPr>
          <p:cNvPr id="10" name="Picture 9"/>
          <p:cNvPicPr>
            <a:picLocks noChangeAspect="1"/>
          </p:cNvPicPr>
          <p:nvPr/>
        </p:nvPicPr>
        <p:blipFill>
          <a:blip r:embed="rId6"/>
          <a:stretch>
            <a:fillRect/>
          </a:stretch>
        </p:blipFill>
        <p:spPr>
          <a:xfrm>
            <a:off x="7700806" y="4442541"/>
            <a:ext cx="1407634" cy="1393857"/>
          </a:xfrm>
          <a:prstGeom prst="rect">
            <a:avLst/>
          </a:prstGeom>
        </p:spPr>
      </p:pic>
      <p:sp>
        <p:nvSpPr>
          <p:cNvPr id="11" name="TextBox 10"/>
          <p:cNvSpPr txBox="1"/>
          <p:nvPr/>
        </p:nvSpPr>
        <p:spPr>
          <a:xfrm>
            <a:off x="-457200" y="1746170"/>
            <a:ext cx="9540383" cy="830997"/>
          </a:xfrm>
          <a:prstGeom prst="rect">
            <a:avLst/>
          </a:prstGeom>
          <a:noFill/>
        </p:spPr>
        <p:txBody>
          <a:bodyPr wrap="square" rtlCol="0">
            <a:spAutoFit/>
          </a:bodyPr>
          <a:lstStyle/>
          <a:p>
            <a:pPr lvl="1">
              <a:spcBef>
                <a:spcPct val="30000"/>
              </a:spcBef>
              <a:defRPr/>
            </a:pPr>
            <a:r>
              <a:rPr lang="en-US" dirty="0"/>
              <a:t>Well-differentiated neurons of basal ganglia/limbic regions and primitive cells in germinal matrix appeared unaffected</a:t>
            </a:r>
          </a:p>
        </p:txBody>
      </p:sp>
    </p:spTree>
    <p:extLst>
      <p:ext uri="{BB962C8B-B14F-4D97-AF65-F5344CB8AC3E}">
        <p14:creationId xmlns:p14="http://schemas.microsoft.com/office/powerpoint/2010/main" val="3170658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000" dirty="0">
                <a:solidFill>
                  <a:srgbClr val="002C77"/>
                </a:solidFill>
              </a:rPr>
              <a:t>Neuropathology</a:t>
            </a:r>
          </a:p>
        </p:txBody>
      </p:sp>
      <p:sp>
        <p:nvSpPr>
          <p:cNvPr id="4" name="Content Placeholder 3"/>
          <p:cNvSpPr>
            <a:spLocks noGrp="1"/>
          </p:cNvSpPr>
          <p:nvPr>
            <p:ph sz="half" idx="1"/>
          </p:nvPr>
        </p:nvSpPr>
        <p:spPr>
          <a:xfrm>
            <a:off x="111787" y="5574671"/>
            <a:ext cx="4467225" cy="1219200"/>
          </a:xfrm>
        </p:spPr>
        <p:txBody>
          <a:bodyPr/>
          <a:lstStyle/>
          <a:p>
            <a:pPr>
              <a:buFont typeface="Arial" panose="020B0604020202020204" pitchFamily="34" charset="0"/>
              <a:buChar char="•"/>
            </a:pPr>
            <a:r>
              <a:rPr lang="en-US" sz="2400" dirty="0"/>
              <a:t>White matter</a:t>
            </a:r>
          </a:p>
          <a:p>
            <a:pPr lvl="1">
              <a:buFont typeface="Arial" panose="020B0604020202020204" pitchFamily="34" charset="0"/>
              <a:buChar char="•"/>
            </a:pPr>
            <a:r>
              <a:rPr lang="en-US" sz="2000" dirty="0"/>
              <a:t>Axonal rarefaction</a:t>
            </a:r>
          </a:p>
          <a:p>
            <a:pPr lvl="1">
              <a:buFont typeface="Arial" panose="020B0604020202020204" pitchFamily="34" charset="0"/>
              <a:buChar char="•"/>
            </a:pPr>
            <a:r>
              <a:rPr lang="en-US" sz="2000" dirty="0"/>
              <a:t>Macrophage infiltrates</a:t>
            </a:r>
          </a:p>
          <a:p>
            <a:pPr lvl="1">
              <a:buFont typeface="Arial" panose="020B0604020202020204" pitchFamily="34" charset="0"/>
              <a:buChar char="•"/>
            </a:pPr>
            <a:endParaRPr lang="en-US" sz="2000" dirty="0"/>
          </a:p>
          <a:p>
            <a:pPr lvl="1">
              <a:buFont typeface="Arial" panose="020B0604020202020204" pitchFamily="34" charset="0"/>
              <a:buChar char="•"/>
            </a:pPr>
            <a:endParaRPr lang="en-US" sz="2000" dirty="0"/>
          </a:p>
          <a:p>
            <a:pPr lvl="1">
              <a:buFont typeface="Arial" panose="020B0604020202020204" pitchFamily="34" charset="0"/>
              <a:buChar char="•"/>
            </a:pPr>
            <a:endParaRPr lang="en-US" sz="2000" dirty="0"/>
          </a:p>
        </p:txBody>
      </p:sp>
      <p:sp>
        <p:nvSpPr>
          <p:cNvPr id="3" name="Content Placeholder 2"/>
          <p:cNvSpPr>
            <a:spLocks noGrp="1"/>
          </p:cNvSpPr>
          <p:nvPr>
            <p:ph sz="half" idx="2"/>
          </p:nvPr>
        </p:nvSpPr>
        <p:spPr>
          <a:xfrm>
            <a:off x="4792301" y="5574671"/>
            <a:ext cx="3810000" cy="914400"/>
          </a:xfrm>
        </p:spPr>
        <p:txBody>
          <a:bodyPr/>
          <a:lstStyle/>
          <a:p>
            <a:r>
              <a:rPr lang="en-US" sz="2400" dirty="0"/>
              <a:t>CD68 immunostain</a:t>
            </a: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5" name="Picture 4"/>
          <p:cNvPicPr>
            <a:picLocks noChangeAspect="1"/>
          </p:cNvPicPr>
          <p:nvPr/>
        </p:nvPicPr>
        <p:blipFill>
          <a:blip r:embed="rId4"/>
          <a:stretch>
            <a:fillRect/>
          </a:stretch>
        </p:blipFill>
        <p:spPr>
          <a:xfrm>
            <a:off x="125622" y="2367394"/>
            <a:ext cx="4386001" cy="3291120"/>
          </a:xfrm>
          <a:prstGeom prst="rect">
            <a:avLst/>
          </a:prstGeom>
        </p:spPr>
      </p:pic>
      <p:pic>
        <p:nvPicPr>
          <p:cNvPr id="6" name="Picture 5"/>
          <p:cNvPicPr>
            <a:picLocks noChangeAspect="1"/>
          </p:cNvPicPr>
          <p:nvPr/>
        </p:nvPicPr>
        <p:blipFill>
          <a:blip r:embed="rId5"/>
          <a:stretch>
            <a:fillRect/>
          </a:stretch>
        </p:blipFill>
        <p:spPr>
          <a:xfrm>
            <a:off x="4637092" y="2384472"/>
            <a:ext cx="4386001" cy="3291120"/>
          </a:xfrm>
          <a:prstGeom prst="rect">
            <a:avLst/>
          </a:prstGeom>
        </p:spPr>
      </p:pic>
      <p:pic>
        <p:nvPicPr>
          <p:cNvPr id="7" name="Picture 6"/>
          <p:cNvPicPr>
            <a:picLocks noChangeAspect="1"/>
          </p:cNvPicPr>
          <p:nvPr/>
        </p:nvPicPr>
        <p:blipFill>
          <a:blip r:embed="rId6"/>
          <a:stretch>
            <a:fillRect/>
          </a:stretch>
        </p:blipFill>
        <p:spPr>
          <a:xfrm>
            <a:off x="7570524" y="4157304"/>
            <a:ext cx="1507200" cy="1501210"/>
          </a:xfrm>
          <a:prstGeom prst="rect">
            <a:avLst/>
          </a:prstGeom>
        </p:spPr>
      </p:pic>
      <p:sp>
        <p:nvSpPr>
          <p:cNvPr id="10" name="Freeform 9"/>
          <p:cNvSpPr/>
          <p:nvPr/>
        </p:nvSpPr>
        <p:spPr bwMode="auto">
          <a:xfrm>
            <a:off x="4657958" y="3559695"/>
            <a:ext cx="4400083" cy="1008497"/>
          </a:xfrm>
          <a:custGeom>
            <a:avLst/>
            <a:gdLst>
              <a:gd name="connsiteX0" fmla="*/ 0 w 4400083"/>
              <a:gd name="connsiteY0" fmla="*/ 0 h 1008497"/>
              <a:gd name="connsiteX1" fmla="*/ 653143 w 4400083"/>
              <a:gd name="connsiteY1" fmla="*/ 569167 h 1008497"/>
              <a:gd name="connsiteX2" fmla="*/ 1166326 w 4400083"/>
              <a:gd name="connsiteY2" fmla="*/ 830425 h 1008497"/>
              <a:gd name="connsiteX3" fmla="*/ 1670179 w 4400083"/>
              <a:gd name="connsiteY3" fmla="*/ 998376 h 1008497"/>
              <a:gd name="connsiteX4" fmla="*/ 2379306 w 4400083"/>
              <a:gd name="connsiteY4" fmla="*/ 531845 h 1008497"/>
              <a:gd name="connsiteX5" fmla="*/ 3041779 w 4400083"/>
              <a:gd name="connsiteY5" fmla="*/ 223935 h 1008497"/>
              <a:gd name="connsiteX6" fmla="*/ 4086808 w 4400083"/>
              <a:gd name="connsiteY6" fmla="*/ 139959 h 1008497"/>
              <a:gd name="connsiteX7" fmla="*/ 4385388 w 4400083"/>
              <a:gd name="connsiteY7" fmla="*/ 102637 h 1008497"/>
              <a:gd name="connsiteX8" fmla="*/ 4357396 w 4400083"/>
              <a:gd name="connsiteY8" fmla="*/ 102637 h 1008497"/>
              <a:gd name="connsiteX9" fmla="*/ 4357396 w 4400083"/>
              <a:gd name="connsiteY9" fmla="*/ 102637 h 1008497"/>
              <a:gd name="connsiteX10" fmla="*/ 4357396 w 4400083"/>
              <a:gd name="connsiteY10" fmla="*/ 102637 h 1008497"/>
              <a:gd name="connsiteX11" fmla="*/ 4385388 w 4400083"/>
              <a:gd name="connsiteY11" fmla="*/ 111967 h 10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0083" h="1008497">
                <a:moveTo>
                  <a:pt x="0" y="0"/>
                </a:moveTo>
                <a:cubicBezTo>
                  <a:pt x="229377" y="215381"/>
                  <a:pt x="458755" y="430763"/>
                  <a:pt x="653143" y="569167"/>
                </a:cubicBezTo>
                <a:cubicBezTo>
                  <a:pt x="847531" y="707571"/>
                  <a:pt x="996820" y="758890"/>
                  <a:pt x="1166326" y="830425"/>
                </a:cubicBezTo>
                <a:cubicBezTo>
                  <a:pt x="1335832" y="901960"/>
                  <a:pt x="1468016" y="1048139"/>
                  <a:pt x="1670179" y="998376"/>
                </a:cubicBezTo>
                <a:cubicBezTo>
                  <a:pt x="1872342" y="948613"/>
                  <a:pt x="2150706" y="660918"/>
                  <a:pt x="2379306" y="531845"/>
                </a:cubicBezTo>
                <a:cubicBezTo>
                  <a:pt x="2607906" y="402772"/>
                  <a:pt x="2757195" y="289249"/>
                  <a:pt x="3041779" y="223935"/>
                </a:cubicBezTo>
                <a:cubicBezTo>
                  <a:pt x="3326363" y="158621"/>
                  <a:pt x="3862873" y="160175"/>
                  <a:pt x="4086808" y="139959"/>
                </a:cubicBezTo>
                <a:cubicBezTo>
                  <a:pt x="4310743" y="119743"/>
                  <a:pt x="4340290" y="108857"/>
                  <a:pt x="4385388" y="102637"/>
                </a:cubicBezTo>
                <a:cubicBezTo>
                  <a:pt x="4430486" y="96417"/>
                  <a:pt x="4357396" y="102637"/>
                  <a:pt x="4357396" y="102637"/>
                </a:cubicBezTo>
                <a:lnTo>
                  <a:pt x="4357396" y="102637"/>
                </a:lnTo>
                <a:lnTo>
                  <a:pt x="4357396" y="102637"/>
                </a:lnTo>
                <a:lnTo>
                  <a:pt x="4385388" y="111967"/>
                </a:lnTo>
              </a:path>
            </a:pathLst>
          </a:custGeom>
          <a:noFill/>
          <a:ln w="285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1" name="TextBox 10"/>
          <p:cNvSpPr txBox="1"/>
          <p:nvPr/>
        </p:nvSpPr>
        <p:spPr>
          <a:xfrm>
            <a:off x="4724395" y="2708748"/>
            <a:ext cx="1021433" cy="461665"/>
          </a:xfrm>
          <a:prstGeom prst="rect">
            <a:avLst/>
          </a:prstGeom>
          <a:noFill/>
        </p:spPr>
        <p:txBody>
          <a:bodyPr wrap="none" rtlCol="0">
            <a:spAutoFit/>
          </a:bodyPr>
          <a:lstStyle/>
          <a:p>
            <a:r>
              <a:rPr lang="en-US" dirty="0"/>
              <a:t>Cortex</a:t>
            </a:r>
          </a:p>
        </p:txBody>
      </p:sp>
      <p:sp>
        <p:nvSpPr>
          <p:cNvPr id="12" name="TextBox 11"/>
          <p:cNvSpPr txBox="1"/>
          <p:nvPr/>
        </p:nvSpPr>
        <p:spPr>
          <a:xfrm>
            <a:off x="4724395" y="4854239"/>
            <a:ext cx="2444900" cy="461665"/>
          </a:xfrm>
          <a:prstGeom prst="rect">
            <a:avLst/>
          </a:prstGeom>
          <a:noFill/>
        </p:spPr>
        <p:txBody>
          <a:bodyPr wrap="none" rtlCol="0">
            <a:spAutoFit/>
          </a:bodyPr>
          <a:lstStyle/>
          <a:p>
            <a:r>
              <a:rPr lang="en-US" dirty="0"/>
              <a:t>Subcortical matter</a:t>
            </a:r>
          </a:p>
        </p:txBody>
      </p:sp>
      <p:sp>
        <p:nvSpPr>
          <p:cNvPr id="13" name="TextBox 12"/>
          <p:cNvSpPr txBox="1"/>
          <p:nvPr/>
        </p:nvSpPr>
        <p:spPr>
          <a:xfrm>
            <a:off x="228599" y="1722290"/>
            <a:ext cx="8353425" cy="461665"/>
          </a:xfrm>
          <a:prstGeom prst="rect">
            <a:avLst/>
          </a:prstGeom>
          <a:noFill/>
        </p:spPr>
        <p:txBody>
          <a:bodyPr wrap="square" rtlCol="0">
            <a:spAutoFit/>
          </a:bodyPr>
          <a:lstStyle/>
          <a:p>
            <a:r>
              <a:rPr lang="en-US" dirty="0"/>
              <a:t>Subventricular zone and white matter showed severe volume loss </a:t>
            </a:r>
          </a:p>
        </p:txBody>
      </p:sp>
    </p:spTree>
    <p:extLst>
      <p:ext uri="{BB962C8B-B14F-4D97-AF65-F5344CB8AC3E}">
        <p14:creationId xmlns:p14="http://schemas.microsoft.com/office/powerpoint/2010/main" val="247964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90525"/>
            <a:ext cx="8353425" cy="1143000"/>
          </a:xfrm>
        </p:spPr>
        <p:txBody>
          <a:bodyPr anchor="ctr"/>
          <a:lstStyle/>
          <a:p>
            <a:r>
              <a:rPr lang="en-US" sz="4000" dirty="0"/>
              <a:t>ZIKV viral loads</a:t>
            </a:r>
          </a:p>
        </p:txBody>
      </p:sp>
      <p:sp>
        <p:nvSpPr>
          <p:cNvPr id="4" name="Content Placeholder 3"/>
          <p:cNvSpPr>
            <a:spLocks noGrp="1"/>
          </p:cNvSpPr>
          <p:nvPr>
            <p:ph idx="1"/>
          </p:nvPr>
        </p:nvSpPr>
        <p:spPr>
          <a:xfrm>
            <a:off x="311094" y="1542577"/>
            <a:ext cx="8277225" cy="5149195"/>
          </a:xfrm>
        </p:spPr>
        <p:txBody>
          <a:bodyPr/>
          <a:lstStyle/>
          <a:p>
            <a:pPr>
              <a:buFont typeface="Arial" panose="020B0604020202020204" pitchFamily="34" charset="0"/>
              <a:buChar char="•"/>
            </a:pPr>
            <a:r>
              <a:rPr lang="en-US" sz="2400" dirty="0"/>
              <a:t>Fetal</a:t>
            </a:r>
          </a:p>
          <a:p>
            <a:pPr lvl="1">
              <a:buFont typeface="Arial" panose="020B0604020202020204" pitchFamily="34" charset="0"/>
              <a:buChar char="•"/>
            </a:pPr>
            <a:r>
              <a:rPr lang="en-US" sz="2200" dirty="0"/>
              <a:t>Highest in fetal brain, membranes, umbilical cord, and placenta</a:t>
            </a:r>
          </a:p>
          <a:p>
            <a:pPr lvl="1">
              <a:buFont typeface="Arial" panose="020B0604020202020204" pitchFamily="34" charset="0"/>
              <a:buChar char="•"/>
            </a:pPr>
            <a:r>
              <a:rPr lang="en-US" sz="2200" dirty="0"/>
              <a:t>Muscle &gt; liver &gt; lung &gt; spleen</a:t>
            </a:r>
          </a:p>
          <a:p>
            <a:pPr>
              <a:buFont typeface="Arial" panose="020B0604020202020204" pitchFamily="34" charset="0"/>
              <a:buChar char="•"/>
            </a:pPr>
            <a:r>
              <a:rPr lang="en-US" sz="2400" dirty="0"/>
              <a:t>Maternal</a:t>
            </a:r>
          </a:p>
          <a:p>
            <a:pPr lvl="1">
              <a:buFont typeface="Arial" panose="020B0604020202020204" pitchFamily="34" charset="0"/>
              <a:buChar char="•"/>
            </a:pPr>
            <a:r>
              <a:rPr lang="en-US" sz="2200" dirty="0"/>
              <a:t>Serum positive (low viral load) day before delivery</a:t>
            </a:r>
          </a:p>
          <a:p>
            <a:pPr lvl="1">
              <a:buFont typeface="Arial" panose="020B0604020202020204" pitchFamily="34" charset="0"/>
              <a:buChar char="•"/>
            </a:pPr>
            <a:r>
              <a:rPr lang="en-US" sz="2200" dirty="0"/>
              <a:t>Serum, peripheral blood mononuclear cells, saliva, and urine negative 11 and 13 days after delivery</a:t>
            </a:r>
          </a:p>
          <a:p>
            <a:pPr>
              <a:buFont typeface="Arial" panose="020B0604020202020204" pitchFamily="34" charset="0"/>
              <a:buChar char="•"/>
            </a:pPr>
            <a:r>
              <a:rPr lang="en-US" sz="2400" dirty="0"/>
              <a:t>Spouse</a:t>
            </a:r>
          </a:p>
          <a:p>
            <a:pPr lvl="1">
              <a:buFont typeface="Arial" panose="020B0604020202020204" pitchFamily="34" charset="0"/>
              <a:buChar char="•"/>
            </a:pPr>
            <a:r>
              <a:rPr lang="en-US" sz="2200" dirty="0"/>
              <a:t>ZIKV IgG and IgM positive 5 weeks after travel</a:t>
            </a:r>
          </a:p>
          <a:p>
            <a:pPr lvl="1"/>
            <a:r>
              <a:rPr lang="en-US" sz="2200" dirty="0"/>
              <a:t>Sera ZIKV RNA negative 5 and 11 weeks after travel</a:t>
            </a:r>
          </a:p>
          <a:p>
            <a:pPr lvl="1"/>
            <a:r>
              <a:rPr lang="en-US" sz="2200" dirty="0"/>
              <a:t>Urine ZIKV RNA negative 11 weeks after travel</a:t>
            </a:r>
          </a:p>
          <a:p>
            <a:pPr lvl="1"/>
            <a:r>
              <a:rPr lang="en-US" sz="2200" dirty="0"/>
              <a:t>Semen ZIKV RNA negative at 10 and 12 weeks after travel</a:t>
            </a:r>
          </a:p>
          <a:p>
            <a:pPr>
              <a:buFont typeface="Arial" panose="020B0604020202020204" pitchFamily="34" charset="0"/>
              <a:buChar char="•"/>
            </a:pPr>
            <a:endParaRPr lang="en-US" sz="2400" dirty="0"/>
          </a:p>
          <a:p>
            <a:pPr lvl="2">
              <a:buFont typeface="Arial" panose="020B0604020202020204" pitchFamily="34" charset="0"/>
              <a:buChar char="•"/>
            </a:pPr>
            <a:endParaRPr lang="en-US" dirty="0"/>
          </a:p>
          <a:p>
            <a:pPr>
              <a:buFont typeface="Arial" panose="020B0604020202020204" pitchFamily="34" charset="0"/>
              <a:buChar char="•"/>
            </a:pPr>
            <a:endParaRPr lang="en-US" sz="2400" dirty="0"/>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spTree>
    <p:extLst>
      <p:ext uri="{BB962C8B-B14F-4D97-AF65-F5344CB8AC3E}">
        <p14:creationId xmlns:p14="http://schemas.microsoft.com/office/powerpoint/2010/main" val="11809793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91" y="381000"/>
            <a:ext cx="7772400" cy="1143000"/>
          </a:xfrm>
        </p:spPr>
        <p:txBody>
          <a:bodyPr anchor="ctr"/>
          <a:lstStyle/>
          <a:p>
            <a:r>
              <a:rPr lang="en-US" sz="4000" dirty="0"/>
              <a:t>Viral Replication</a:t>
            </a:r>
          </a:p>
        </p:txBody>
      </p:sp>
      <p:sp>
        <p:nvSpPr>
          <p:cNvPr id="4" name="Content Placeholder 3"/>
          <p:cNvSpPr>
            <a:spLocks noGrp="1"/>
          </p:cNvSpPr>
          <p:nvPr>
            <p:ph idx="1"/>
          </p:nvPr>
        </p:nvSpPr>
        <p:spPr>
          <a:xfrm>
            <a:off x="285443" y="1676400"/>
            <a:ext cx="8277225" cy="3048000"/>
          </a:xfrm>
        </p:spPr>
        <p:txBody>
          <a:bodyPr/>
          <a:lstStyle/>
          <a:p>
            <a:pPr>
              <a:buFont typeface="Arial" panose="020B0604020202020204" pitchFamily="34" charset="0"/>
              <a:buChar char="•"/>
            </a:pPr>
            <a:r>
              <a:rPr lang="en-US" sz="2400" dirty="0"/>
              <a:t>Demonstrating presence of infectious ZIKV</a:t>
            </a:r>
            <a:endParaRPr lang="en-US" sz="2000" dirty="0"/>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5" name="Picture 4"/>
          <p:cNvPicPr>
            <a:picLocks noChangeAspect="1"/>
          </p:cNvPicPr>
          <p:nvPr/>
        </p:nvPicPr>
        <p:blipFill>
          <a:blip r:embed="rId4"/>
          <a:stretch>
            <a:fillRect/>
          </a:stretch>
        </p:blipFill>
        <p:spPr>
          <a:xfrm>
            <a:off x="90310" y="2247818"/>
            <a:ext cx="8884993" cy="1905164"/>
          </a:xfrm>
          <a:prstGeom prst="rect">
            <a:avLst/>
          </a:prstGeom>
        </p:spPr>
      </p:pic>
      <p:pic>
        <p:nvPicPr>
          <p:cNvPr id="6" name="Picture 5"/>
          <p:cNvPicPr>
            <a:picLocks noChangeAspect="1"/>
          </p:cNvPicPr>
          <p:nvPr/>
        </p:nvPicPr>
        <p:blipFill>
          <a:blip r:embed="rId5"/>
          <a:stretch>
            <a:fillRect/>
          </a:stretch>
        </p:blipFill>
        <p:spPr>
          <a:xfrm>
            <a:off x="57218" y="4328030"/>
            <a:ext cx="6867218" cy="1935576"/>
          </a:xfrm>
          <a:prstGeom prst="rect">
            <a:avLst/>
          </a:prstGeom>
        </p:spPr>
      </p:pic>
      <p:pic>
        <p:nvPicPr>
          <p:cNvPr id="7" name="Picture 6"/>
          <p:cNvPicPr>
            <a:picLocks noChangeAspect="1"/>
          </p:cNvPicPr>
          <p:nvPr/>
        </p:nvPicPr>
        <p:blipFill>
          <a:blip r:embed="rId6"/>
          <a:stretch>
            <a:fillRect/>
          </a:stretch>
        </p:blipFill>
        <p:spPr>
          <a:xfrm>
            <a:off x="6924436" y="4620244"/>
            <a:ext cx="2242952" cy="1795804"/>
          </a:xfrm>
          <a:prstGeom prst="rect">
            <a:avLst/>
          </a:prstGeom>
        </p:spPr>
      </p:pic>
    </p:spTree>
    <p:extLst>
      <p:ext uri="{BB962C8B-B14F-4D97-AF65-F5344CB8AC3E}">
        <p14:creationId xmlns:p14="http://schemas.microsoft.com/office/powerpoint/2010/main" val="4270418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91" y="457200"/>
            <a:ext cx="7772400" cy="1143000"/>
          </a:xfrm>
        </p:spPr>
        <p:txBody>
          <a:bodyPr anchor="ctr"/>
          <a:lstStyle/>
          <a:p>
            <a:r>
              <a:rPr lang="en-US" sz="4000" dirty="0">
                <a:solidFill>
                  <a:srgbClr val="002C77"/>
                </a:solidFill>
              </a:rPr>
              <a:t>ZIKV Genome Sequencing</a:t>
            </a:r>
          </a:p>
        </p:txBody>
      </p:sp>
      <p:sp>
        <p:nvSpPr>
          <p:cNvPr id="4" name="Content Placeholder 3"/>
          <p:cNvSpPr>
            <a:spLocks noGrp="1"/>
          </p:cNvSpPr>
          <p:nvPr>
            <p:ph idx="1"/>
          </p:nvPr>
        </p:nvSpPr>
        <p:spPr>
          <a:xfrm>
            <a:off x="0" y="1878576"/>
            <a:ext cx="8918188" cy="3048000"/>
          </a:xfrm>
        </p:spPr>
        <p:txBody>
          <a:bodyPr/>
          <a:lstStyle/>
          <a:p>
            <a:pPr>
              <a:buFont typeface="Arial" panose="020B0604020202020204" pitchFamily="34" charset="0"/>
              <a:buChar char="•"/>
            </a:pPr>
            <a:r>
              <a:rPr lang="en-US" sz="2400" kern="1200" dirty="0">
                <a:solidFill>
                  <a:schemeClr val="tx1"/>
                </a:solidFill>
                <a:latin typeface="Times" charset="0"/>
              </a:rPr>
              <a:t>Complete ZIKV genome sequenced from SK-N-SH cell supernatant</a:t>
            </a:r>
          </a:p>
          <a:p>
            <a:pPr>
              <a:buFont typeface="Arial" panose="020B0604020202020204" pitchFamily="34" charset="0"/>
              <a:buChar char="•"/>
            </a:pPr>
            <a:r>
              <a:rPr lang="en-US" sz="2400" kern="1200" dirty="0">
                <a:solidFill>
                  <a:schemeClr val="tx1"/>
                </a:solidFill>
                <a:latin typeface="Times" charset="0"/>
              </a:rPr>
              <a:t>Phylogenetic analysis</a:t>
            </a:r>
          </a:p>
          <a:p>
            <a:pPr lvl="1">
              <a:buFont typeface="Arial" panose="020B0604020202020204" pitchFamily="34" charset="0"/>
              <a:buChar char="•"/>
            </a:pPr>
            <a:r>
              <a:rPr lang="en-US" sz="2400" kern="1200" dirty="0">
                <a:solidFill>
                  <a:schemeClr val="tx1"/>
                </a:solidFill>
                <a:latin typeface="Times" charset="0"/>
              </a:rPr>
              <a:t>Member of Asian genotype</a:t>
            </a:r>
          </a:p>
          <a:p>
            <a:pPr lvl="1">
              <a:buFont typeface="Arial" panose="020B0604020202020204" pitchFamily="34" charset="0"/>
              <a:buChar char="•"/>
            </a:pPr>
            <a:r>
              <a:rPr lang="en-US" sz="2400" kern="1200" dirty="0">
                <a:solidFill>
                  <a:schemeClr val="tx1"/>
                </a:solidFill>
                <a:latin typeface="Times" charset="0"/>
              </a:rPr>
              <a:t>Closely related to two ZIKV sequences from Guatemala patients presenting with mild illness</a:t>
            </a:r>
          </a:p>
          <a:p>
            <a:pPr lvl="1">
              <a:buFont typeface="Arial" panose="020B0604020202020204" pitchFamily="34" charset="0"/>
              <a:buChar char="•"/>
            </a:pPr>
            <a:r>
              <a:rPr lang="en-US" sz="2400" kern="1200" dirty="0">
                <a:solidFill>
                  <a:schemeClr val="tx1"/>
                </a:solidFill>
                <a:latin typeface="Times" charset="0"/>
              </a:rPr>
              <a:t>8 amino acid differences, 5 were specific to this strain</a:t>
            </a:r>
            <a:endParaRPr lang="en-US" sz="2400" dirty="0"/>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3" name="Picture 2"/>
          <p:cNvPicPr>
            <a:picLocks noChangeAspect="1"/>
          </p:cNvPicPr>
          <p:nvPr/>
        </p:nvPicPr>
        <p:blipFill>
          <a:blip r:embed="rId4"/>
          <a:stretch>
            <a:fillRect/>
          </a:stretch>
        </p:blipFill>
        <p:spPr>
          <a:xfrm>
            <a:off x="449570" y="5081647"/>
            <a:ext cx="8019048" cy="961905"/>
          </a:xfrm>
          <a:prstGeom prst="rect">
            <a:avLst/>
          </a:prstGeom>
        </p:spPr>
      </p:pic>
    </p:spTree>
    <p:extLst>
      <p:ext uri="{BB962C8B-B14F-4D97-AF65-F5344CB8AC3E}">
        <p14:creationId xmlns:p14="http://schemas.microsoft.com/office/powerpoint/2010/main" val="1586373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6476"/>
            <a:ext cx="6858000" cy="1143000"/>
          </a:xfrm>
        </p:spPr>
        <p:txBody>
          <a:bodyPr anchor="ctr"/>
          <a:lstStyle/>
          <a:p>
            <a:r>
              <a:rPr lang="en-US" sz="4000" dirty="0"/>
              <a:t>Discussion</a:t>
            </a:r>
            <a:endParaRPr lang="en-US" sz="4000" dirty="0">
              <a:solidFill>
                <a:srgbClr val="002C77"/>
              </a:solidFill>
            </a:endParaRPr>
          </a:p>
        </p:txBody>
      </p:sp>
      <p:sp>
        <p:nvSpPr>
          <p:cNvPr id="3" name="Content Placeholder 2"/>
          <p:cNvSpPr>
            <a:spLocks noGrp="1"/>
          </p:cNvSpPr>
          <p:nvPr>
            <p:ph idx="1"/>
          </p:nvPr>
        </p:nvSpPr>
        <p:spPr>
          <a:xfrm>
            <a:off x="91583" y="1676400"/>
            <a:ext cx="8519017" cy="5029200"/>
          </a:xfrm>
        </p:spPr>
        <p:txBody>
          <a:bodyPr/>
          <a:lstStyle/>
          <a:p>
            <a:r>
              <a:rPr lang="en-US" sz="2400" kern="1200" dirty="0">
                <a:solidFill>
                  <a:schemeClr val="tx1"/>
                </a:solidFill>
                <a:latin typeface="Times" charset="0"/>
              </a:rPr>
              <a:t>Microcephaly and intracranial calcifications are late findings</a:t>
            </a:r>
          </a:p>
          <a:p>
            <a:pPr lvl="1"/>
            <a:r>
              <a:rPr lang="en-US" sz="2400" kern="1200" dirty="0">
                <a:solidFill>
                  <a:schemeClr val="tx1"/>
                </a:solidFill>
                <a:latin typeface="Times" charset="0"/>
              </a:rPr>
              <a:t>Cortical atrophy</a:t>
            </a:r>
          </a:p>
          <a:p>
            <a:pPr lvl="1"/>
            <a:r>
              <a:rPr lang="en-US" sz="2400" kern="1200" dirty="0">
                <a:solidFill>
                  <a:schemeClr val="tx1"/>
                </a:solidFill>
                <a:latin typeface="Times" charset="0"/>
              </a:rPr>
              <a:t>Ventriculomegaly</a:t>
            </a:r>
          </a:p>
          <a:p>
            <a:pPr lvl="1"/>
            <a:r>
              <a:rPr lang="en-US" sz="2400" kern="1200" dirty="0">
                <a:solidFill>
                  <a:schemeClr val="tx1"/>
                </a:solidFill>
                <a:latin typeface="Times" charset="0"/>
              </a:rPr>
              <a:t>Dysgenesis of the corpus callosum</a:t>
            </a:r>
          </a:p>
          <a:p>
            <a:r>
              <a:rPr lang="en-US" sz="2400" kern="1200" dirty="0">
                <a:solidFill>
                  <a:schemeClr val="tx1"/>
                </a:solidFill>
                <a:latin typeface="Times" charset="0"/>
              </a:rPr>
              <a:t>Persistent ZIKV viremia/RNAemia in the mother</a:t>
            </a:r>
          </a:p>
          <a:p>
            <a:pPr lvl="1"/>
            <a:r>
              <a:rPr lang="en-US" sz="2400" kern="1200" dirty="0">
                <a:solidFill>
                  <a:schemeClr val="tx1"/>
                </a:solidFill>
                <a:latin typeface="Times" charset="0"/>
              </a:rPr>
              <a:t>Virus replication in fetus and/or placenta</a:t>
            </a:r>
          </a:p>
          <a:p>
            <a:pPr lvl="1"/>
            <a:r>
              <a:rPr lang="en-US" sz="2400" kern="1200" dirty="0">
                <a:solidFill>
                  <a:schemeClr val="tx1"/>
                </a:solidFill>
                <a:latin typeface="Times" charset="0"/>
              </a:rPr>
              <a:t>Diagnostic modality for ongoing fetal infections</a:t>
            </a:r>
          </a:p>
          <a:p>
            <a:r>
              <a:rPr lang="en-US" sz="2400" kern="1200" dirty="0">
                <a:solidFill>
                  <a:schemeClr val="tx1"/>
                </a:solidFill>
                <a:latin typeface="Times" charset="0"/>
              </a:rPr>
              <a:t>Histopathological findings</a:t>
            </a:r>
          </a:p>
          <a:p>
            <a:pPr lvl="1"/>
            <a:r>
              <a:rPr lang="en-US" sz="2400" kern="1200" dirty="0">
                <a:solidFill>
                  <a:schemeClr val="tx1"/>
                </a:solidFill>
                <a:latin typeface="Times" charset="0"/>
              </a:rPr>
              <a:t>Loss of intermediately differentiated post-migratory neurons through an apoptotic mechanism</a:t>
            </a:r>
          </a:p>
          <a:p>
            <a:pPr lvl="1"/>
            <a:r>
              <a:rPr lang="en-US" sz="2400" kern="1200" dirty="0">
                <a:solidFill>
                  <a:schemeClr val="tx1"/>
                </a:solidFill>
                <a:latin typeface="Times" charset="0"/>
              </a:rPr>
              <a:t>Preservation of more differentiated neurons in basal ganglia, limbic region, dorsal spine, primitive cells in germinal matrix</a:t>
            </a:r>
            <a:endParaRPr lang="en-US" sz="2400" dirty="0"/>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spTree>
    <p:extLst>
      <p:ext uri="{BB962C8B-B14F-4D97-AF65-F5344CB8AC3E}">
        <p14:creationId xmlns:p14="http://schemas.microsoft.com/office/powerpoint/2010/main" val="3257760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6476"/>
            <a:ext cx="6858000" cy="1143000"/>
          </a:xfrm>
        </p:spPr>
        <p:txBody>
          <a:bodyPr anchor="ctr"/>
          <a:lstStyle/>
          <a:p>
            <a:r>
              <a:rPr lang="en-US" sz="4000" dirty="0"/>
              <a:t>Discussion</a:t>
            </a:r>
            <a:endParaRPr lang="en-US" sz="4000" dirty="0">
              <a:solidFill>
                <a:srgbClr val="002C77"/>
              </a:solidFill>
            </a:endParaRPr>
          </a:p>
        </p:txBody>
      </p:sp>
      <p:sp>
        <p:nvSpPr>
          <p:cNvPr id="3" name="Content Placeholder 2"/>
          <p:cNvSpPr>
            <a:spLocks noGrp="1"/>
          </p:cNvSpPr>
          <p:nvPr>
            <p:ph idx="1"/>
          </p:nvPr>
        </p:nvSpPr>
        <p:spPr>
          <a:xfrm>
            <a:off x="91583" y="1676400"/>
            <a:ext cx="8519017" cy="5029200"/>
          </a:xfrm>
        </p:spPr>
        <p:txBody>
          <a:bodyPr/>
          <a:lstStyle/>
          <a:p>
            <a:r>
              <a:rPr lang="en-US" sz="2400" kern="1200" dirty="0">
                <a:solidFill>
                  <a:schemeClr val="tx1"/>
                </a:solidFill>
                <a:latin typeface="Times" charset="0"/>
              </a:rPr>
              <a:t>Virus isolation</a:t>
            </a:r>
          </a:p>
          <a:p>
            <a:pPr lvl="1"/>
            <a:r>
              <a:rPr lang="en-US" sz="2400" kern="1200" dirty="0">
                <a:solidFill>
                  <a:schemeClr val="tx1"/>
                </a:solidFill>
                <a:latin typeface="Times" charset="0"/>
              </a:rPr>
              <a:t>Suggests a predilection of ZIKV strain for human neural lineage cells and potentially for less differentiated cells</a:t>
            </a:r>
          </a:p>
          <a:p>
            <a:r>
              <a:rPr lang="en-US" sz="2400" kern="1200" dirty="0">
                <a:solidFill>
                  <a:schemeClr val="tx1"/>
                </a:solidFill>
                <a:latin typeface="Times" charset="0"/>
              </a:rPr>
              <a:t>First to demonstrate isolation of infectious ZIKV from human fetal tissues </a:t>
            </a:r>
          </a:p>
          <a:p>
            <a:r>
              <a:rPr lang="en-US" sz="2400" kern="1200" dirty="0">
                <a:solidFill>
                  <a:schemeClr val="tx1"/>
                </a:solidFill>
                <a:latin typeface="Times" charset="0"/>
              </a:rPr>
              <a:t>Fulfilled Koch’s second postulate supporting causal relationship</a:t>
            </a:r>
          </a:p>
          <a:p>
            <a:pPr lvl="1"/>
            <a:r>
              <a:rPr lang="en-US" sz="2400" kern="1200" dirty="0">
                <a:solidFill>
                  <a:schemeClr val="tx1"/>
                </a:solidFill>
                <a:latin typeface="Times" charset="0"/>
              </a:rPr>
              <a:t>Zika RNA found in serum of mother following acute infection</a:t>
            </a:r>
          </a:p>
          <a:p>
            <a:pPr lvl="1"/>
            <a:r>
              <a:rPr lang="en-US" sz="2400" kern="1200" dirty="0">
                <a:solidFill>
                  <a:schemeClr val="tx1"/>
                </a:solidFill>
                <a:latin typeface="Times" charset="0"/>
              </a:rPr>
              <a:t>ZIKV isolated from fetal brain</a:t>
            </a:r>
          </a:p>
          <a:p>
            <a:r>
              <a:rPr lang="en-US" sz="2400" kern="1200" dirty="0">
                <a:solidFill>
                  <a:schemeClr val="tx1"/>
                </a:solidFill>
                <a:latin typeface="Times" charset="0"/>
              </a:rPr>
              <a:t>Phylogenetic analysis</a:t>
            </a:r>
          </a:p>
          <a:p>
            <a:pPr lvl="1"/>
            <a:r>
              <a:rPr lang="en-US" sz="2400" kern="1200" dirty="0">
                <a:solidFill>
                  <a:schemeClr val="tx1"/>
                </a:solidFill>
                <a:latin typeface="Times" charset="0"/>
              </a:rPr>
              <a:t>Closely related to Guatemalan strains</a:t>
            </a:r>
          </a:p>
          <a:p>
            <a:pPr lvl="1"/>
            <a:r>
              <a:rPr lang="en-US" sz="2400" kern="1200" dirty="0">
                <a:solidFill>
                  <a:schemeClr val="tx1"/>
                </a:solidFill>
                <a:latin typeface="Times" charset="0"/>
              </a:rPr>
              <a:t>8 amino acid substitutions potential viral determinants for ZIKV adaptation to fetal brain</a:t>
            </a:r>
            <a:endParaRPr lang="en-US" sz="2400" dirty="0"/>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spTree>
    <p:extLst>
      <p:ext uri="{BB962C8B-B14F-4D97-AF65-F5344CB8AC3E}">
        <p14:creationId xmlns:p14="http://schemas.microsoft.com/office/powerpoint/2010/main" val="148312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858000" cy="1143000"/>
          </a:xfrm>
        </p:spPr>
        <p:txBody>
          <a:bodyPr anchor="ctr"/>
          <a:lstStyle/>
          <a:p>
            <a:pPr marL="0" indent="0" algn="ctr">
              <a:buFont typeface="Times" panose="02020603050405020304" pitchFamily="18" charset="0"/>
              <a:buNone/>
              <a:defRPr/>
            </a:pPr>
            <a:r>
              <a:rPr lang="en-US" altLang="en-US" sz="4000" dirty="0"/>
              <a:t>More questions than answers </a:t>
            </a:r>
          </a:p>
        </p:txBody>
      </p:sp>
      <p:sp>
        <p:nvSpPr>
          <p:cNvPr id="3" name="Content Placeholder 2"/>
          <p:cNvSpPr>
            <a:spLocks noGrp="1"/>
          </p:cNvSpPr>
          <p:nvPr>
            <p:ph idx="1"/>
          </p:nvPr>
        </p:nvSpPr>
        <p:spPr>
          <a:xfrm>
            <a:off x="655391" y="1855224"/>
            <a:ext cx="7315200" cy="4343400"/>
          </a:xfrm>
        </p:spPr>
        <p:txBody>
          <a:bodyPr/>
          <a:lstStyle/>
          <a:p>
            <a:r>
              <a:rPr lang="en-US" sz="2400" dirty="0">
                <a:solidFill>
                  <a:srgbClr val="002C77"/>
                </a:solidFill>
              </a:rPr>
              <a:t>Does prior infection confer immunity?</a:t>
            </a:r>
          </a:p>
          <a:p>
            <a:r>
              <a:rPr lang="en-US" sz="2400" dirty="0">
                <a:solidFill>
                  <a:srgbClr val="002C77"/>
                </a:solidFill>
              </a:rPr>
              <a:t>What if my newborn contracts Zika?</a:t>
            </a:r>
            <a:endParaRPr lang="en-US" sz="2400" dirty="0"/>
          </a:p>
          <a:p>
            <a:r>
              <a:rPr lang="en-US" sz="2400" dirty="0"/>
              <a:t>When during pregnancy Zika virus infection poses the highest risk to the fetus?</a:t>
            </a:r>
          </a:p>
          <a:p>
            <a:pPr marL="0" indent="0">
              <a:buNone/>
            </a:pPr>
            <a:endParaRPr lang="en-US" sz="2400" dirty="0">
              <a:solidFill>
                <a:srgbClr val="002C77"/>
              </a:solidFill>
            </a:endParaRPr>
          </a:p>
        </p:txBody>
      </p:sp>
      <p:sp>
        <p:nvSpPr>
          <p:cNvPr id="9" name="Slide Number Placeholder 19"/>
          <p:cNvSpPr txBox="1">
            <a:spLocks/>
          </p:cNvSpPr>
          <p:nvPr/>
        </p:nvSpPr>
        <p:spPr bwMode="black">
          <a:xfrm>
            <a:off x="8562668" y="6400800"/>
            <a:ext cx="5715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254B8E"/>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ctr"/>
            <a:fld id="{97CC1D4A-E51F-4087-81FB-7D9B8D06387B}" type="slidenum">
              <a:rPr lang="en-US" sz="1800" smtClean="0">
                <a:latin typeface="+mj-lt"/>
              </a:rPr>
              <a:pPr algn="ctr"/>
              <a:t>67</a:t>
            </a:fld>
            <a:endParaRPr lang="en-US" sz="1800" dirty="0">
              <a:latin typeface="+mj-lt"/>
            </a:endParaRP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5" name="Picture 4"/>
          <p:cNvPicPr>
            <a:picLocks noChangeAspect="1"/>
          </p:cNvPicPr>
          <p:nvPr/>
        </p:nvPicPr>
        <p:blipFill>
          <a:blip r:embed="rId4"/>
          <a:stretch>
            <a:fillRect/>
          </a:stretch>
        </p:blipFill>
        <p:spPr>
          <a:xfrm>
            <a:off x="2237624" y="3731928"/>
            <a:ext cx="4620376" cy="2859372"/>
          </a:xfrm>
          <a:prstGeom prst="rect">
            <a:avLst/>
          </a:prstGeom>
        </p:spPr>
      </p:pic>
    </p:spTree>
    <p:extLst>
      <p:ext uri="{BB962C8B-B14F-4D97-AF65-F5344CB8AC3E}">
        <p14:creationId xmlns:p14="http://schemas.microsoft.com/office/powerpoint/2010/main" val="216187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4" name="Picture 3"/>
          <p:cNvPicPr>
            <a:picLocks noChangeAspect="1"/>
          </p:cNvPicPr>
          <p:nvPr/>
        </p:nvPicPr>
        <p:blipFill>
          <a:blip r:embed="rId4"/>
          <a:stretch>
            <a:fillRect/>
          </a:stretch>
        </p:blipFill>
        <p:spPr>
          <a:xfrm>
            <a:off x="2895600" y="2198843"/>
            <a:ext cx="3173550" cy="3325657"/>
          </a:xfrm>
          <a:prstGeom prst="rect">
            <a:avLst/>
          </a:prstGeom>
        </p:spPr>
      </p:pic>
      <p:sp>
        <p:nvSpPr>
          <p:cNvPr id="6" name="Title 1"/>
          <p:cNvSpPr txBox="1">
            <a:spLocks/>
          </p:cNvSpPr>
          <p:nvPr/>
        </p:nvSpPr>
        <p:spPr bwMode="black">
          <a:xfrm>
            <a:off x="457200" y="1993595"/>
            <a:ext cx="297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254B8E"/>
                </a:solidFill>
                <a:latin typeface="+mj-lt"/>
                <a:ea typeface="MS PGothic" pitchFamily="34" charset="-128"/>
                <a:cs typeface="+mj-cs"/>
              </a:defRPr>
            </a:lvl1pPr>
            <a:lvl2pPr algn="l" rtl="0" eaLnBrk="1" fontAlgn="base" hangingPunct="1">
              <a:spcBef>
                <a:spcPct val="0"/>
              </a:spcBef>
              <a:spcAft>
                <a:spcPct val="0"/>
              </a:spcAft>
              <a:defRPr sz="3600" b="1">
                <a:solidFill>
                  <a:srgbClr val="254B8E"/>
                </a:solidFill>
                <a:latin typeface="Arial" charset="0"/>
                <a:ea typeface="MS PGothic" pitchFamily="34" charset="-128"/>
              </a:defRPr>
            </a:lvl2pPr>
            <a:lvl3pPr algn="l" rtl="0" eaLnBrk="1" fontAlgn="base" hangingPunct="1">
              <a:spcBef>
                <a:spcPct val="0"/>
              </a:spcBef>
              <a:spcAft>
                <a:spcPct val="0"/>
              </a:spcAft>
              <a:defRPr sz="3600" b="1">
                <a:solidFill>
                  <a:srgbClr val="254B8E"/>
                </a:solidFill>
                <a:latin typeface="Arial" charset="0"/>
                <a:ea typeface="MS PGothic" pitchFamily="34" charset="-128"/>
              </a:defRPr>
            </a:lvl3pPr>
            <a:lvl4pPr algn="l" rtl="0" eaLnBrk="1" fontAlgn="base" hangingPunct="1">
              <a:spcBef>
                <a:spcPct val="0"/>
              </a:spcBef>
              <a:spcAft>
                <a:spcPct val="0"/>
              </a:spcAft>
              <a:defRPr sz="3600" b="1">
                <a:solidFill>
                  <a:srgbClr val="254B8E"/>
                </a:solidFill>
                <a:latin typeface="Arial" charset="0"/>
                <a:ea typeface="MS PGothic" pitchFamily="34" charset="-128"/>
              </a:defRPr>
            </a:lvl4pPr>
            <a:lvl5pPr algn="l" rtl="0" eaLnBrk="1" fontAlgn="base" hangingPunct="1">
              <a:spcBef>
                <a:spcPct val="0"/>
              </a:spcBef>
              <a:spcAft>
                <a:spcPct val="0"/>
              </a:spcAft>
              <a:defRPr sz="3600" b="1">
                <a:solidFill>
                  <a:srgbClr val="254B8E"/>
                </a:solidFill>
                <a:latin typeface="Arial" charset="0"/>
                <a:ea typeface="MS PGothic" pitchFamily="34"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a:lstStyle>
          <a:p>
            <a:r>
              <a:rPr lang="en-US" sz="4000" kern="0" dirty="0">
                <a:solidFill>
                  <a:srgbClr val="002C77"/>
                </a:solidFill>
              </a:rPr>
              <a:t>Thank you!</a:t>
            </a:r>
          </a:p>
        </p:txBody>
      </p:sp>
      <p:sp>
        <p:nvSpPr>
          <p:cNvPr id="7" name="Title 1"/>
          <p:cNvSpPr txBox="1">
            <a:spLocks/>
          </p:cNvSpPr>
          <p:nvPr/>
        </p:nvSpPr>
        <p:spPr bwMode="black">
          <a:xfrm>
            <a:off x="0" y="3048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254B8E"/>
                </a:solidFill>
                <a:latin typeface="+mj-lt"/>
                <a:ea typeface="MS PGothic" pitchFamily="34" charset="-128"/>
                <a:cs typeface="+mj-cs"/>
              </a:defRPr>
            </a:lvl1pPr>
            <a:lvl2pPr algn="l" rtl="0" eaLnBrk="1" fontAlgn="base" hangingPunct="1">
              <a:spcBef>
                <a:spcPct val="0"/>
              </a:spcBef>
              <a:spcAft>
                <a:spcPct val="0"/>
              </a:spcAft>
              <a:defRPr sz="3600" b="1">
                <a:solidFill>
                  <a:srgbClr val="254B8E"/>
                </a:solidFill>
                <a:latin typeface="Arial" charset="0"/>
                <a:ea typeface="MS PGothic" pitchFamily="34" charset="-128"/>
              </a:defRPr>
            </a:lvl2pPr>
            <a:lvl3pPr algn="l" rtl="0" eaLnBrk="1" fontAlgn="base" hangingPunct="1">
              <a:spcBef>
                <a:spcPct val="0"/>
              </a:spcBef>
              <a:spcAft>
                <a:spcPct val="0"/>
              </a:spcAft>
              <a:defRPr sz="3600" b="1">
                <a:solidFill>
                  <a:srgbClr val="254B8E"/>
                </a:solidFill>
                <a:latin typeface="Arial" charset="0"/>
                <a:ea typeface="MS PGothic" pitchFamily="34" charset="-128"/>
              </a:defRPr>
            </a:lvl3pPr>
            <a:lvl4pPr algn="l" rtl="0" eaLnBrk="1" fontAlgn="base" hangingPunct="1">
              <a:spcBef>
                <a:spcPct val="0"/>
              </a:spcBef>
              <a:spcAft>
                <a:spcPct val="0"/>
              </a:spcAft>
              <a:defRPr sz="3600" b="1">
                <a:solidFill>
                  <a:srgbClr val="254B8E"/>
                </a:solidFill>
                <a:latin typeface="Arial" charset="0"/>
                <a:ea typeface="MS PGothic" pitchFamily="34" charset="-128"/>
              </a:defRPr>
            </a:lvl4pPr>
            <a:lvl5pPr algn="l" rtl="0" eaLnBrk="1" fontAlgn="base" hangingPunct="1">
              <a:spcBef>
                <a:spcPct val="0"/>
              </a:spcBef>
              <a:spcAft>
                <a:spcPct val="0"/>
              </a:spcAft>
              <a:defRPr sz="3600" b="1">
                <a:solidFill>
                  <a:srgbClr val="254B8E"/>
                </a:solidFill>
                <a:latin typeface="Arial" charset="0"/>
                <a:ea typeface="MS PGothic" pitchFamily="34"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a:lstStyle>
          <a:p>
            <a:pPr algn="ctr">
              <a:buFont typeface="Times" panose="02020603050405020304" pitchFamily="18" charset="0"/>
              <a:buNone/>
              <a:defRPr/>
            </a:pPr>
            <a:r>
              <a:rPr lang="en-US" altLang="en-US" sz="4000" kern="0" dirty="0"/>
              <a:t>ZIKV - More questions than answers </a:t>
            </a:r>
          </a:p>
        </p:txBody>
      </p:sp>
    </p:spTree>
    <p:extLst>
      <p:ext uri="{BB962C8B-B14F-4D97-AF65-F5344CB8AC3E}">
        <p14:creationId xmlns:p14="http://schemas.microsoft.com/office/powerpoint/2010/main" val="1351821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772400" cy="1143000"/>
          </a:xfrm>
        </p:spPr>
        <p:txBody>
          <a:bodyPr anchor="ctr"/>
          <a:lstStyle/>
          <a:p>
            <a:pPr marL="0" indent="0"/>
            <a:r>
              <a:rPr lang="en-US" sz="4000" dirty="0"/>
              <a:t>Zika Symptoms</a:t>
            </a:r>
          </a:p>
        </p:txBody>
      </p:sp>
      <p:sp>
        <p:nvSpPr>
          <p:cNvPr id="3" name="Content Placeholder 2"/>
          <p:cNvSpPr>
            <a:spLocks noGrp="1"/>
          </p:cNvSpPr>
          <p:nvPr>
            <p:ph idx="1"/>
          </p:nvPr>
        </p:nvSpPr>
        <p:spPr>
          <a:xfrm>
            <a:off x="3810000" y="1447800"/>
            <a:ext cx="4876800" cy="4479167"/>
          </a:xfrm>
        </p:spPr>
        <p:txBody>
          <a:bodyPr/>
          <a:lstStyle/>
          <a:p>
            <a:endParaRPr lang="en-US" dirty="0"/>
          </a:p>
          <a:p>
            <a:pPr marL="0" indent="0">
              <a:spcBef>
                <a:spcPts val="0"/>
              </a:spcBef>
            </a:pPr>
            <a:r>
              <a:rPr lang="en-US" dirty="0"/>
              <a:t>Most common symptoms:</a:t>
            </a:r>
          </a:p>
          <a:p>
            <a:pPr marL="400050" lvl="1" indent="0">
              <a:spcBef>
                <a:spcPts val="0"/>
              </a:spcBef>
              <a:buFont typeface="Arial" panose="020B0604020202020204" pitchFamily="34" charset="0"/>
              <a:buChar char="•"/>
            </a:pPr>
            <a:r>
              <a:rPr lang="en-US" dirty="0"/>
              <a:t>Fever</a:t>
            </a:r>
          </a:p>
          <a:p>
            <a:pPr marL="400050" lvl="1" indent="0">
              <a:spcBef>
                <a:spcPts val="0"/>
              </a:spcBef>
              <a:buFont typeface="Arial" panose="020B0604020202020204" pitchFamily="34" charset="0"/>
              <a:buChar char="•"/>
            </a:pPr>
            <a:r>
              <a:rPr lang="en-US" dirty="0"/>
              <a:t>Rash</a:t>
            </a:r>
          </a:p>
          <a:p>
            <a:pPr marL="400050" lvl="1" indent="0">
              <a:spcBef>
                <a:spcPts val="0"/>
              </a:spcBef>
              <a:buFont typeface="Arial" panose="020B0604020202020204" pitchFamily="34" charset="0"/>
              <a:buChar char="•"/>
            </a:pPr>
            <a:r>
              <a:rPr lang="en-US" dirty="0"/>
              <a:t>Joint/muscle pain</a:t>
            </a:r>
          </a:p>
          <a:p>
            <a:pPr marL="400050" lvl="1" indent="0">
              <a:spcBef>
                <a:spcPts val="0"/>
              </a:spcBef>
              <a:buFont typeface="Arial" panose="020B0604020202020204" pitchFamily="34" charset="0"/>
              <a:buChar char="•"/>
            </a:pPr>
            <a:r>
              <a:rPr lang="en-US" dirty="0"/>
              <a:t>Conjunctivitis</a:t>
            </a:r>
          </a:p>
          <a:p>
            <a:pPr marL="400050" lvl="1" indent="0">
              <a:spcBef>
                <a:spcPts val="0"/>
              </a:spcBef>
              <a:buFont typeface="Arial" panose="020B0604020202020204" pitchFamily="34" charset="0"/>
              <a:buChar char="•"/>
            </a:pPr>
            <a:r>
              <a:rPr lang="en-US" dirty="0"/>
              <a:t>Headache </a:t>
            </a: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7" name="Picture 6"/>
          <p:cNvPicPr>
            <a:picLocks noChangeAspect="1"/>
          </p:cNvPicPr>
          <p:nvPr/>
        </p:nvPicPr>
        <p:blipFill>
          <a:blip r:embed="rId4"/>
          <a:stretch>
            <a:fillRect/>
          </a:stretch>
        </p:blipFill>
        <p:spPr>
          <a:xfrm>
            <a:off x="598742" y="1840126"/>
            <a:ext cx="2563476" cy="3773741"/>
          </a:xfrm>
          <a:prstGeom prst="rect">
            <a:avLst/>
          </a:prstGeom>
        </p:spPr>
      </p:pic>
      <p:sp>
        <p:nvSpPr>
          <p:cNvPr id="10" name="TextBox 9"/>
          <p:cNvSpPr txBox="1"/>
          <p:nvPr/>
        </p:nvSpPr>
        <p:spPr>
          <a:xfrm>
            <a:off x="144855" y="5938293"/>
            <a:ext cx="7086600" cy="523220"/>
          </a:xfrm>
          <a:prstGeom prst="rect">
            <a:avLst/>
          </a:prstGeom>
          <a:noFill/>
        </p:spPr>
        <p:txBody>
          <a:bodyPr wrap="square" rtlCol="0">
            <a:spAutoFit/>
          </a:bodyPr>
          <a:lstStyle/>
          <a:p>
            <a:r>
              <a:rPr lang="en-US" sz="2800" b="1" dirty="0"/>
              <a:t>80% of people infected are asymptomatic</a:t>
            </a:r>
          </a:p>
        </p:txBody>
      </p:sp>
    </p:spTree>
    <p:extLst>
      <p:ext uri="{BB962C8B-B14F-4D97-AF65-F5344CB8AC3E}">
        <p14:creationId xmlns:p14="http://schemas.microsoft.com/office/powerpoint/2010/main" val="188011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9"/>
          <p:cNvSpPr txBox="1">
            <a:spLocks/>
          </p:cNvSpPr>
          <p:nvPr/>
        </p:nvSpPr>
        <p:spPr bwMode="black">
          <a:xfrm>
            <a:off x="8562668" y="6400800"/>
            <a:ext cx="5715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254B8E"/>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ctr"/>
            <a:fld id="{97CC1D4A-E51F-4087-81FB-7D9B8D06387B}" type="slidenum">
              <a:rPr lang="en-US" sz="1800" smtClean="0">
                <a:latin typeface="+mj-lt"/>
              </a:rPr>
              <a:pPr algn="ctr"/>
              <a:t>8</a:t>
            </a:fld>
            <a:endParaRPr lang="en-US" sz="1800" dirty="0">
              <a:latin typeface="+mj-lt"/>
            </a:endParaRPr>
          </a:p>
        </p:txBody>
      </p:sp>
      <p:pic>
        <p:nvPicPr>
          <p:cNvPr id="8" name="Picture 7" descr="http://biz.prlog.org/sibley/logo.jpg"/>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2225183" cy="709152"/>
          </a:xfrm>
          <a:prstGeom prst="rect">
            <a:avLst/>
          </a:prstGeom>
          <a:noFill/>
          <a:ln>
            <a:noFill/>
          </a:ln>
        </p:spPr>
      </p:pic>
      <p:pic>
        <p:nvPicPr>
          <p:cNvPr id="5" name="Picture 4"/>
          <p:cNvPicPr>
            <a:picLocks noChangeAspect="1"/>
          </p:cNvPicPr>
          <p:nvPr/>
        </p:nvPicPr>
        <p:blipFill>
          <a:blip r:embed="rId4"/>
          <a:stretch>
            <a:fillRect/>
          </a:stretch>
        </p:blipFill>
        <p:spPr>
          <a:xfrm>
            <a:off x="1676400" y="2133600"/>
            <a:ext cx="5605411" cy="3468972"/>
          </a:xfrm>
          <a:prstGeom prst="rect">
            <a:avLst/>
          </a:prstGeom>
        </p:spPr>
      </p:pic>
      <p:sp>
        <p:nvSpPr>
          <p:cNvPr id="4" name="TextBox 3"/>
          <p:cNvSpPr txBox="1"/>
          <p:nvPr/>
        </p:nvSpPr>
        <p:spPr>
          <a:xfrm>
            <a:off x="381000" y="226256"/>
            <a:ext cx="6477000" cy="1323439"/>
          </a:xfrm>
          <a:prstGeom prst="rect">
            <a:avLst/>
          </a:prstGeom>
          <a:noFill/>
        </p:spPr>
        <p:txBody>
          <a:bodyPr wrap="square" rtlCol="0">
            <a:spAutoFit/>
          </a:bodyPr>
          <a:lstStyle/>
          <a:p>
            <a:r>
              <a:rPr lang="en-US" sz="4000" dirty="0">
                <a:solidFill>
                  <a:srgbClr val="002C77"/>
                </a:solidFill>
                <a:latin typeface="+mj-lt"/>
              </a:rPr>
              <a:t>Zika, Pregnancy, and Congenital Zika Syndrome</a:t>
            </a:r>
          </a:p>
        </p:txBody>
      </p:sp>
    </p:spTree>
    <p:extLst>
      <p:ext uri="{BB962C8B-B14F-4D97-AF65-F5344CB8AC3E}">
        <p14:creationId xmlns:p14="http://schemas.microsoft.com/office/powerpoint/2010/main" val="20311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8644"/>
            <a:ext cx="8077200" cy="839391"/>
          </a:xfrm>
        </p:spPr>
        <p:txBody>
          <a:bodyPr>
            <a:normAutofit/>
          </a:bodyPr>
          <a:lstStyle/>
          <a:p>
            <a:r>
              <a:rPr lang="en-US" sz="2800" dirty="0"/>
              <a:t>Zika Virus Infection in Pregnant Women</a:t>
            </a:r>
          </a:p>
        </p:txBody>
      </p:sp>
      <p:sp>
        <p:nvSpPr>
          <p:cNvPr id="3" name="Text Placeholder 2"/>
          <p:cNvSpPr>
            <a:spLocks noGrp="1"/>
          </p:cNvSpPr>
          <p:nvPr>
            <p:ph idx="1"/>
          </p:nvPr>
        </p:nvSpPr>
        <p:spPr>
          <a:xfrm>
            <a:off x="628651" y="1837444"/>
            <a:ext cx="5457825" cy="4398318"/>
          </a:xfrm>
        </p:spPr>
        <p:txBody>
          <a:bodyPr>
            <a:normAutofit/>
          </a:bodyPr>
          <a:lstStyle/>
          <a:p>
            <a:r>
              <a:rPr lang="en-US" sz="2400" dirty="0">
                <a:latin typeface="+mj-lt"/>
              </a:rPr>
              <a:t>Pregnant women can be infected</a:t>
            </a:r>
          </a:p>
          <a:p>
            <a:pPr lvl="1"/>
            <a:r>
              <a:rPr lang="en-US" sz="2400" dirty="0">
                <a:latin typeface="+mj-lt"/>
              </a:rPr>
              <a:t>Through a mosquito bite</a:t>
            </a:r>
          </a:p>
          <a:p>
            <a:pPr lvl="1"/>
            <a:r>
              <a:rPr lang="en-US" sz="2400" dirty="0">
                <a:latin typeface="+mj-lt"/>
              </a:rPr>
              <a:t>Through sex without a condom with an infected partner</a:t>
            </a:r>
          </a:p>
          <a:p>
            <a:r>
              <a:rPr lang="en-US" sz="2400" dirty="0">
                <a:latin typeface="+mj-lt"/>
              </a:rPr>
              <a:t>If infected around conception</a:t>
            </a:r>
          </a:p>
          <a:p>
            <a:pPr lvl="1"/>
            <a:r>
              <a:rPr lang="en-US" sz="2400" dirty="0">
                <a:latin typeface="+mj-lt"/>
              </a:rPr>
              <a:t>Zika might present risk to fetus</a:t>
            </a:r>
          </a:p>
          <a:p>
            <a:r>
              <a:rPr lang="en-US" sz="2400" dirty="0">
                <a:latin typeface="+mj-lt"/>
              </a:rPr>
              <a:t>If infected during pregnancy</a:t>
            </a:r>
          </a:p>
          <a:p>
            <a:pPr lvl="1"/>
            <a:r>
              <a:rPr lang="en-US" sz="2400" dirty="0">
                <a:latin typeface="+mj-lt"/>
              </a:rPr>
              <a:t>Zika can be passed to the fetus during pregnancy or around the time of birth</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42303" y="1837444"/>
            <a:ext cx="2731008" cy="4020432"/>
          </a:xfrm>
          <a:prstGeom prst="rect">
            <a:avLst/>
          </a:prstGeom>
        </p:spPr>
      </p:pic>
      <p:sp>
        <p:nvSpPr>
          <p:cNvPr id="4" name="TextBox 3"/>
          <p:cNvSpPr txBox="1"/>
          <p:nvPr/>
        </p:nvSpPr>
        <p:spPr>
          <a:xfrm>
            <a:off x="6781800" y="6277285"/>
            <a:ext cx="1745863" cy="338554"/>
          </a:xfrm>
          <a:prstGeom prst="rect">
            <a:avLst/>
          </a:prstGeom>
          <a:noFill/>
        </p:spPr>
        <p:txBody>
          <a:bodyPr wrap="none" rtlCol="0">
            <a:spAutoFit/>
          </a:bodyPr>
          <a:lstStyle/>
          <a:p>
            <a:r>
              <a:rPr lang="en-US" sz="1600" b="1" dirty="0"/>
              <a:t>www.cdc.gov/zika</a:t>
            </a:r>
          </a:p>
        </p:txBody>
      </p:sp>
    </p:spTree>
    <p:extLst>
      <p:ext uri="{BB962C8B-B14F-4D97-AF65-F5344CB8AC3E}">
        <p14:creationId xmlns:p14="http://schemas.microsoft.com/office/powerpoint/2010/main" val="2370234402"/>
      </p:ext>
    </p:extLst>
  </p:cSld>
  <p:clrMapOvr>
    <a:masterClrMapping/>
  </p:clrMapOvr>
</p:sld>
</file>

<file path=ppt/theme/theme1.xml><?xml version="1.0" encoding="utf-8"?>
<a:theme xmlns:a="http://schemas.openxmlformats.org/drawingml/2006/main" name="JHM_Entity_White[1]">
  <a:themeElements>
    <a:clrScheme name="Custom 2">
      <a:dk1>
        <a:srgbClr val="2F2B20"/>
      </a:dk1>
      <a:lt1>
        <a:srgbClr val="FFFFFF"/>
      </a:lt1>
      <a:dk2>
        <a:srgbClr val="5E503E"/>
      </a:dk2>
      <a:lt2>
        <a:srgbClr val="FFFF65"/>
      </a:lt2>
      <a:accent1>
        <a:srgbClr val="5E503E"/>
      </a:accent1>
      <a:accent2>
        <a:srgbClr val="FFFF00"/>
      </a:accent2>
      <a:accent3>
        <a:srgbClr val="0000FF"/>
      </a:accent3>
      <a:accent4>
        <a:srgbClr val="95A39D"/>
      </a:accent4>
      <a:accent5>
        <a:srgbClr val="2F2B20"/>
      </a:accent5>
      <a:accent6>
        <a:srgbClr val="B1A089"/>
      </a:accent6>
      <a:hlink>
        <a:srgbClr val="D25814"/>
      </a:hlink>
      <a:folHlink>
        <a:srgbClr val="849A0A"/>
      </a:folHlink>
    </a:clrScheme>
    <a:fontScheme name="Custom 1">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01DD3E84222749ACDFBCB2857CFD2F" ma:contentTypeVersion="2" ma:contentTypeDescription="Create a new document." ma:contentTypeScope="" ma:versionID="915e35dc5d593b740694f8ec04b79904">
  <xsd:schema xmlns:xsd="http://www.w3.org/2001/XMLSchema" xmlns:xs="http://www.w3.org/2001/XMLSchema" xmlns:p="http://schemas.microsoft.com/office/2006/metadata/properties" xmlns:ns1="http://schemas.microsoft.com/sharepoint/v3" targetNamespace="http://schemas.microsoft.com/office/2006/metadata/properties" ma:root="true" ma:fieldsID="26ae8053387f972404f5ef1c4bc0980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BBB64BA-8F1A-44D8-995E-5FA8426A718C}"/>
</file>

<file path=customXml/itemProps2.xml><?xml version="1.0" encoding="utf-8"?>
<ds:datastoreItem xmlns:ds="http://schemas.openxmlformats.org/officeDocument/2006/customXml" ds:itemID="{506F6A9F-636F-45B6-A43B-7A5BBB946082}"/>
</file>

<file path=customXml/itemProps3.xml><?xml version="1.0" encoding="utf-8"?>
<ds:datastoreItem xmlns:ds="http://schemas.openxmlformats.org/officeDocument/2006/customXml" ds:itemID="{1E6AE082-2F5F-42BF-B6EF-710039514D2F}"/>
</file>

<file path=docProps/app.xml><?xml version="1.0" encoding="utf-8"?>
<Properties xmlns="http://schemas.openxmlformats.org/officeDocument/2006/extended-properties" xmlns:vt="http://schemas.openxmlformats.org/officeDocument/2006/docPropsVTypes">
  <Template>JHM_Entity_White[1]</Template>
  <TotalTime>40272</TotalTime>
  <Words>5362</Words>
  <Application>Microsoft Office PowerPoint</Application>
  <PresentationFormat>On-screen Show (4:3)</PresentationFormat>
  <Paragraphs>525</Paragraphs>
  <Slides>68</Slides>
  <Notes>64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ＭＳ Ｐゴシック</vt:lpstr>
      <vt:lpstr>ＭＳ Ｐゴシック</vt:lpstr>
      <vt:lpstr>Arial</vt:lpstr>
      <vt:lpstr>Calibri</vt:lpstr>
      <vt:lpstr>Calibri Light</vt:lpstr>
      <vt:lpstr>Cambria</vt:lpstr>
      <vt:lpstr>Helvetica</vt:lpstr>
      <vt:lpstr>Lucida Grande</vt:lpstr>
      <vt:lpstr>Times</vt:lpstr>
      <vt:lpstr>Times New Roman</vt:lpstr>
      <vt:lpstr>Wingdings</vt:lpstr>
      <vt:lpstr>JHM_Entity_White[1]</vt:lpstr>
      <vt:lpstr>Congenital Zika Infection. Prenatal Diagnosis and Neuropathology Rita W. Driggers, MD Associate Professor of Gynecology and Obstetrics  Johns Hopkins University School of Medicine  Medical Director, Maternal Fetal Medicine </vt:lpstr>
      <vt:lpstr>Disclosures</vt:lpstr>
      <vt:lpstr>Objectives</vt:lpstr>
      <vt:lpstr>Objectives</vt:lpstr>
      <vt:lpstr>First time in history…</vt:lpstr>
      <vt:lpstr>What is Zika Virus?</vt:lpstr>
      <vt:lpstr>Zika Symptoms</vt:lpstr>
      <vt:lpstr>PowerPoint Presentation</vt:lpstr>
      <vt:lpstr>Zika Virus Infection in Pregnant Women</vt:lpstr>
      <vt:lpstr>Zika Virus in Pregnancy</vt:lpstr>
      <vt:lpstr>CDC Lab Confirms Zika In Fetal Tissues</vt:lpstr>
      <vt:lpstr>Zika is a Cause of Microcephaly</vt:lpstr>
      <vt:lpstr>Congenital Zika Syndrome</vt:lpstr>
      <vt:lpstr>Potential Risk of Microcephaly </vt:lpstr>
      <vt:lpstr>Potential Risk of Birth Defects </vt:lpstr>
      <vt:lpstr>Preventing Zika in Pregnant Women </vt:lpstr>
      <vt:lpstr>Avoid Traveling to Areas with Active Zika Transmission</vt:lpstr>
      <vt:lpstr>Prevent Mosquito Bites</vt:lpstr>
      <vt:lpstr>Prevent Sexual Transmission of Zika Virus</vt:lpstr>
      <vt:lpstr>CDC Recommendations: Conception and Contraception</vt:lpstr>
      <vt:lpstr>Pregnancy Planning and Access to Contraception </vt:lpstr>
      <vt:lpstr>Zika Virus (ZIKV) Duration of Detection in Infected Persons</vt:lpstr>
      <vt:lpstr>Women and Their Partners Thinking about Pregnancy</vt:lpstr>
      <vt:lpstr>CDC Guidance: Pregnancy</vt:lpstr>
      <vt:lpstr>Assessing for Zika During Pregnancy</vt:lpstr>
      <vt:lpstr>PowerPoint Presentation</vt:lpstr>
      <vt:lpstr>PowerPoint Presentation</vt:lpstr>
      <vt:lpstr>CDC Recommendations:  Who should be tested  </vt:lpstr>
      <vt:lpstr>Diagnostic Testing for Zika Virus </vt:lpstr>
      <vt:lpstr>Limitations of Zika Tests</vt:lpstr>
      <vt:lpstr>Updated Guidance: Symptomatic Pregnant Women</vt:lpstr>
      <vt:lpstr>Updated Guidance: Asymptomatic Pregnant Women</vt:lpstr>
      <vt:lpstr>Updated Guidance: Asymptomatic Pregnant Women (cont.)</vt:lpstr>
      <vt:lpstr>Updated Guidance: Testing Pregnant Women After 12 Weeks</vt:lpstr>
      <vt:lpstr>Clinical Management of Pregnant Women with Suspected Zika Infection</vt:lpstr>
      <vt:lpstr>Prenatal Management: Confirmed or Presumptive Recent Zika Virus or Flavivirus Infection</vt:lpstr>
      <vt:lpstr>Postnatal Management: Confirmed or Presumptive Recent Zika Virus or Flavivirus Infection</vt:lpstr>
      <vt:lpstr>Couples planning to conceive and don’t live in areas with active Zika virus transmission</vt:lpstr>
      <vt:lpstr>Couples who want to conceive: one or both live in Zika area</vt:lpstr>
      <vt:lpstr>Couples with one or both living in Zika area</vt:lpstr>
      <vt:lpstr>Special considerations for women undergoing fertility treatment</vt:lpstr>
      <vt:lpstr>Couples who aren’t pregnant and aren’t planning to become pregnant in the near future</vt:lpstr>
      <vt:lpstr>Standard Precautions to Prevent the Spread of Zika Virus and Other Infectious Agents During Healthcare Delivery</vt:lpstr>
      <vt:lpstr>Zika Virus Disease in Healthcare Settings</vt:lpstr>
      <vt:lpstr>Standard Precautions: Personal Protective Equipment (PPE)</vt:lpstr>
      <vt:lpstr>Prenatal Diagnosis of ZIKV</vt:lpstr>
      <vt:lpstr>Prenatal Diagnosis of ZIKV</vt:lpstr>
      <vt:lpstr>Prenatal Diagnosis of ZIKV</vt:lpstr>
      <vt:lpstr>Prenatal Diagnosis of ZIKV</vt:lpstr>
      <vt:lpstr>Prenatal Diagnosis of ZIKV</vt:lpstr>
      <vt:lpstr>Prenatal Diagnosis of ZIKV</vt:lpstr>
      <vt:lpstr>Prenatal Diagnosis of ZIKV</vt:lpstr>
      <vt:lpstr>Prenatal Diagnosis of ZIKV</vt:lpstr>
      <vt:lpstr>Prenatal Diagnosis of ZIKV</vt:lpstr>
      <vt:lpstr>Prenatal Diagnosis of ZIKV</vt:lpstr>
      <vt:lpstr>Prenatal Diagnosis of ZIKV</vt:lpstr>
      <vt:lpstr>Prenatal Diagnosis of ZIKV</vt:lpstr>
      <vt:lpstr>Neuropathology</vt:lpstr>
      <vt:lpstr>Neuropathology</vt:lpstr>
      <vt:lpstr>Neuropathology</vt:lpstr>
      <vt:lpstr>Neuropathology</vt:lpstr>
      <vt:lpstr>ZIKV viral loads</vt:lpstr>
      <vt:lpstr>Viral Replication</vt:lpstr>
      <vt:lpstr>ZIKV Genome Sequencing</vt:lpstr>
      <vt:lpstr>Discussion</vt:lpstr>
      <vt:lpstr>Discussion</vt:lpstr>
      <vt:lpstr>More questions than answers </vt:lpstr>
      <vt:lpstr>PowerPoint Presentation</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Congenital Zika Infection, Prenatal Diagnosis and Neuropathology</dc:title>
  <dc:creator>admin</dc:creator>
  <cp:lastModifiedBy>Christopher Zahn</cp:lastModifiedBy>
  <cp:revision>1011</cp:revision>
  <dcterms:created xsi:type="dcterms:W3CDTF">2012-08-13T18:54:00Z</dcterms:created>
  <dcterms:modified xsi:type="dcterms:W3CDTF">2017-05-10T18:32:29Z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0x0101008D01DD3E84222749ACDFBCB2857CFD2F</vt:lpwstr>
  </property>
  <property fmtid="{D5CDD505-2E9C-101B-9397-08002B2CF9AE}" pid="3" name="Order">
    <vt:r8>10700</vt:r8>
  </property>
</Properties>
</file>