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8" r:id="rId3"/>
    <p:sldId id="275" r:id="rId4"/>
    <p:sldId id="278" r:id="rId5"/>
    <p:sldId id="279" r:id="rId6"/>
    <p:sldId id="287" r:id="rId7"/>
    <p:sldId id="281" r:id="rId8"/>
    <p:sldId id="285" r:id="rId9"/>
    <p:sldId id="289" r:id="rId10"/>
    <p:sldId id="282" r:id="rId11"/>
    <p:sldId id="274" r:id="rId12"/>
    <p:sldId id="277" r:id="rId13"/>
    <p:sldId id="265" r:id="rId14"/>
    <p:sldId id="284" r:id="rId15"/>
    <p:sldId id="259" r:id="rId16"/>
    <p:sldId id="260" r:id="rId17"/>
    <p:sldId id="266" r:id="rId18"/>
    <p:sldId id="268" r:id="rId19"/>
    <p:sldId id="273" r:id="rId20"/>
    <p:sldId id="263" r:id="rId21"/>
    <p:sldId id="262" r:id="rId22"/>
    <p:sldId id="264" r:id="rId23"/>
    <p:sldId id="270" r:id="rId24"/>
    <p:sldId id="271" r:id="rId25"/>
    <p:sldId id="283" r:id="rId26"/>
    <p:sldId id="286" r:id="rId27"/>
    <p:sldId id="272" r:id="rId28"/>
    <p:sldId id="25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64" d="100"/>
          <a:sy n="64" d="100"/>
        </p:scale>
        <p:origin x="112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AD1AD-BB55-4E20-AAA6-FF4527434B2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94952-25CA-4BEC-9676-647735E4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7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name, scientific name, group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C8297A-5363-4C17-B491-61CC954659C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11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97D0-FE26-4A01-8AB3-B659E9D767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1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3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4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0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6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7B98-DFB8-4614-AEB4-DF1CC52AFE9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6D70-A0AE-44BA-A3FF-55E4BD83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3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dc.gov/zika/pdfs/guidelines-for-aedes-surveillance-and-insecticide-resistance-testing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dc.gov/zika/pdfs/guidelines-for-aedes-surveillance-and-insecticide-resistance-testing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mosquito.info/insecticide-susceptibility-testing-result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mel.ifas.ufl.edu/" TargetMode="External"/><Relationship Id="rId2" Type="http://schemas.openxmlformats.org/officeDocument/2006/relationships/hyperlink" Target="http://mosquito.ifas.ufl.ed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hyperlink" Target="https://www.facebook.com/Florida-Medical-Entomology-Laborator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arasites/education_training/lab/bottlebioassay.html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irac-onlin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floridamosquito.info/insecticide-susceptibility-testing-results/" TargetMode="External"/><Relationship Id="rId4" Type="http://schemas.openxmlformats.org/officeDocument/2006/relationships/hyperlink" Target="http://www.who.int/whopes/guidelines/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rac-online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Importance of monitoring insecticide susceptibility of mosquitoes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Roxanne Connelly</a:t>
            </a:r>
          </a:p>
          <a:p>
            <a:r>
              <a:rPr lang="en-US" dirty="0"/>
              <a:t>University of Florida</a:t>
            </a:r>
          </a:p>
          <a:p>
            <a:r>
              <a:rPr lang="en-US" dirty="0"/>
              <a:t>Florida Medical Entomology Laboratory</a:t>
            </a:r>
          </a:p>
          <a:p>
            <a:r>
              <a:rPr lang="en-US" dirty="0"/>
              <a:t>Vero Beach, FL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934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8675" y="190954"/>
            <a:ext cx="8717280" cy="1325563"/>
          </a:xfrm>
        </p:spPr>
        <p:txBody>
          <a:bodyPr/>
          <a:lstStyle/>
          <a:p>
            <a:r>
              <a:rPr lang="en-US" b="1" dirty="0"/>
              <a:t>Insecticide resistance in mosquitoes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5134" y="1679011"/>
            <a:ext cx="8604361" cy="4702808"/>
          </a:xfrm>
        </p:spPr>
        <p:txBody>
          <a:bodyPr/>
          <a:lstStyle/>
          <a:p>
            <a:r>
              <a:rPr lang="en-US" dirty="0"/>
              <a:t>How do you know if resistance is present in the mosquitoes you are working to manage?</a:t>
            </a:r>
          </a:p>
          <a:p>
            <a:pPr lvl="1"/>
            <a:r>
              <a:rPr lang="en-US" dirty="0"/>
              <a:t>Calibration of spray equipment?</a:t>
            </a:r>
          </a:p>
          <a:p>
            <a:pPr lvl="1"/>
            <a:r>
              <a:rPr lang="en-US" dirty="0"/>
              <a:t>Correct rate?</a:t>
            </a:r>
          </a:p>
          <a:p>
            <a:pPr lvl="1"/>
            <a:r>
              <a:rPr lang="en-US" dirty="0"/>
              <a:t>Timing?</a:t>
            </a:r>
          </a:p>
          <a:p>
            <a:pPr lvl="1"/>
            <a:r>
              <a:rPr lang="en-US" dirty="0"/>
              <a:t>Wind and weather?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Baseline information on the susceptibility of local mosquitoes to the products you are using</a:t>
            </a:r>
          </a:p>
          <a:p>
            <a:pPr lvl="2"/>
            <a:r>
              <a:rPr lang="en-US" dirty="0"/>
              <a:t>CDC Bottle Bioassay</a:t>
            </a:r>
          </a:p>
          <a:p>
            <a:pPr lvl="2"/>
            <a:r>
              <a:rPr lang="en-US" dirty="0"/>
              <a:t>Annual testing of mosquitoes from same locations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68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Susceptibility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baseline data points </a:t>
            </a:r>
          </a:p>
          <a:p>
            <a:pPr algn="just"/>
            <a:r>
              <a:rPr lang="en-US" dirty="0"/>
              <a:t>Compare to susceptible and resistant strains of the same species</a:t>
            </a:r>
          </a:p>
          <a:p>
            <a:r>
              <a:rPr lang="en-US" dirty="0"/>
              <a:t>Monitor susceptibility over time </a:t>
            </a:r>
          </a:p>
          <a:p>
            <a:r>
              <a:rPr lang="en-US" dirty="0"/>
              <a:t>Monitor field performance</a:t>
            </a:r>
          </a:p>
          <a:p>
            <a:r>
              <a:rPr lang="en-US" dirty="0"/>
              <a:t>When changes in susceptibility are evident, take it seriously switch classes or switch to larvicides – reduce the selection pressure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21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If resistance is detected through the assays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06344" cy="4351338"/>
          </a:xfrm>
        </p:spPr>
        <p:txBody>
          <a:bodyPr/>
          <a:lstStyle/>
          <a:p>
            <a:r>
              <a:rPr lang="en-US" dirty="0"/>
              <a:t>How widespread is it?</a:t>
            </a:r>
          </a:p>
          <a:p>
            <a:r>
              <a:rPr lang="en-US" dirty="0"/>
              <a:t>Does the product fail in the field?</a:t>
            </a:r>
          </a:p>
          <a:p>
            <a:pPr lvl="1"/>
            <a:r>
              <a:rPr lang="en-US" dirty="0"/>
              <a:t>Field trials</a:t>
            </a:r>
          </a:p>
          <a:p>
            <a:r>
              <a:rPr lang="en-US" dirty="0"/>
              <a:t>Reduce the selection pressure</a:t>
            </a:r>
          </a:p>
          <a:p>
            <a:pPr lvl="1"/>
            <a:r>
              <a:rPr lang="en-US" dirty="0"/>
              <a:t>Switch to a different class of adulticide or switch to larviciding</a:t>
            </a:r>
          </a:p>
          <a:p>
            <a:pPr lvl="1"/>
            <a:r>
              <a:rPr lang="en-US" dirty="0"/>
              <a:t>Continue to monitor the mosquito population with bioassays</a:t>
            </a:r>
          </a:p>
          <a:p>
            <a:r>
              <a:rPr lang="en-US" dirty="0"/>
              <a:t>Work with CDC to determine resistance mechanisms for more detailed plan of action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51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089" y="111069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CDC Insecticide Susceptibility Bottle Bioassay:</a:t>
            </a:r>
          </a:p>
          <a:p>
            <a:pPr algn="ctr"/>
            <a:r>
              <a:rPr lang="en-US" sz="3300" b="1" i="1" dirty="0"/>
              <a:t>Aedes aegypti </a:t>
            </a:r>
            <a:r>
              <a:rPr lang="en-US" sz="3300" b="1" dirty="0"/>
              <a:t>and </a:t>
            </a:r>
            <a:r>
              <a:rPr lang="en-US" sz="3300" b="1" i="1" dirty="0"/>
              <a:t>Aedes albopictus</a:t>
            </a:r>
          </a:p>
          <a:p>
            <a:pPr algn="ctr"/>
            <a:endParaRPr lang="en-US" sz="3300" b="1" dirty="0"/>
          </a:p>
          <a:p>
            <a:pPr algn="ctr"/>
            <a:r>
              <a:rPr lang="en-US" sz="3300" b="1" dirty="0"/>
              <a:t>Florida Department of Health -  Contract CO064</a:t>
            </a:r>
          </a:p>
          <a:p>
            <a:pPr algn="ctr"/>
            <a:r>
              <a:rPr lang="en-US" sz="2400" dirty="0"/>
              <a:t> </a:t>
            </a:r>
          </a:p>
          <a:p>
            <a:pPr algn="ctr"/>
            <a:r>
              <a:rPr lang="en-US" sz="2400" i="1" dirty="0"/>
              <a:t> </a:t>
            </a:r>
            <a:r>
              <a:rPr lang="en-US" sz="2400" dirty="0"/>
              <a:t>	 </a:t>
            </a:r>
          </a:p>
          <a:p>
            <a:pPr algn="ctr"/>
            <a:r>
              <a:rPr lang="en-US" dirty="0"/>
              <a:t>PI:  C. Roxanne Connelly, PhD</a:t>
            </a:r>
          </a:p>
          <a:p>
            <a:pPr algn="ctr"/>
            <a:r>
              <a:rPr lang="en-US" dirty="0"/>
              <a:t>CO-PI: Jorge Rey, PhD</a:t>
            </a:r>
          </a:p>
          <a:p>
            <a:pPr algn="ctr"/>
            <a:r>
              <a:rPr lang="en-US" dirty="0"/>
              <a:t>University of Florida, IFAS</a:t>
            </a:r>
          </a:p>
          <a:p>
            <a:pPr algn="ctr"/>
            <a:r>
              <a:rPr lang="en-US" dirty="0"/>
              <a:t>Florida Medical Entomology Laboratory</a:t>
            </a:r>
          </a:p>
          <a:p>
            <a:pPr algn="ctr"/>
            <a:r>
              <a:rPr lang="en-US" dirty="0"/>
              <a:t>200 9</a:t>
            </a:r>
            <a:r>
              <a:rPr lang="en-US" baseline="30000" dirty="0"/>
              <a:t>th</a:t>
            </a:r>
            <a:r>
              <a:rPr lang="en-US" dirty="0"/>
              <a:t> Street SE</a:t>
            </a:r>
          </a:p>
          <a:p>
            <a:pPr algn="ctr"/>
            <a:r>
              <a:rPr lang="en-US" dirty="0"/>
              <a:t>Vero Beach, FL  32962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39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8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2639" y="5205534"/>
            <a:ext cx="7600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i="1" dirty="0">
                <a:cs typeface="Geneva" pitchFamily="3" charset="0"/>
              </a:rPr>
              <a:t>Aedes aegypti </a:t>
            </a:r>
            <a:r>
              <a:rPr lang="en-US" altLang="en-US" sz="3200" dirty="0">
                <a:cs typeface="Geneva" pitchFamily="3" charset="0"/>
              </a:rPr>
              <a:t>            </a:t>
            </a:r>
            <a:r>
              <a:rPr lang="en-US" altLang="en-US" sz="3200" i="1" dirty="0">
                <a:cs typeface="Geneva" pitchFamily="3" charset="0"/>
              </a:rPr>
              <a:t>        Aedes albopictus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82639" y="6150535"/>
            <a:ext cx="816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Container/Domestic Mosquitoes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6849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Yellow fever mosquito				                                      Asian Tiger Mosquito</a:t>
            </a:r>
          </a:p>
        </p:txBody>
      </p:sp>
    </p:spTree>
    <p:extLst>
      <p:ext uri="{BB962C8B-B14F-4D97-AF65-F5344CB8AC3E}">
        <p14:creationId xmlns:p14="http://schemas.microsoft.com/office/powerpoint/2010/main" val="366780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722" y="4748419"/>
            <a:ext cx="8787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hlinkClick r:id="rId2"/>
              </a:rPr>
              <a:t>https://www.cdc.gov/zika/pdfs/guidelines-for-aedes-surveillance-and-insecticide-resistance-testing.pdf</a:t>
            </a:r>
            <a:r>
              <a:rPr lang="en-US" sz="30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04" t="20713" r="5632" b="5276"/>
          <a:stretch/>
        </p:blipFill>
        <p:spPr>
          <a:xfrm>
            <a:off x="285136" y="171521"/>
            <a:ext cx="8380323" cy="388667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96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9" y="82187"/>
            <a:ext cx="5683295" cy="3153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29838" y="2094758"/>
            <a:ext cx="5154106" cy="26790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4796" y="4073322"/>
            <a:ext cx="52730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Compare local mosquito population to a susceptible and a resistant strain of the same species</a:t>
            </a:r>
          </a:p>
        </p:txBody>
      </p:sp>
    </p:spTree>
    <p:extLst>
      <p:ext uri="{BB962C8B-B14F-4D97-AF65-F5344CB8AC3E}">
        <p14:creationId xmlns:p14="http://schemas.microsoft.com/office/powerpoint/2010/main" val="186812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939247"/>
            <a:ext cx="8901532" cy="571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9368" y="195399"/>
            <a:ext cx="26126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Insecticide susceptibility status of mosquito populations tested using the CDC Bottle Bioassay is defined by this algorithm: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4728" y="5658196"/>
            <a:ext cx="750795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u="sng" dirty="0">
                <a:hlinkClick r:id="rId4"/>
              </a:rPr>
              <a:t>https://www.cdc.gov/zika/pdfs/guidelines-for-aedes-surveillance-and-insecticide-resistance-testing.pdf</a:t>
            </a:r>
            <a:r>
              <a:rPr lang="en-US" sz="135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596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312"/>
            <a:ext cx="8839200" cy="6880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31656" y="2000061"/>
            <a:ext cx="3707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All 3 populations of wild </a:t>
            </a:r>
            <a:r>
              <a:rPr lang="en-US" sz="2400" i="1" dirty="0">
                <a:solidFill>
                  <a:prstClr val="black"/>
                </a:solidFill>
              </a:rPr>
              <a:t>Aedes aegypti</a:t>
            </a:r>
            <a:r>
              <a:rPr lang="en-US" sz="2400" dirty="0">
                <a:solidFill>
                  <a:prstClr val="black"/>
                </a:solidFill>
              </a:rPr>
              <a:t> that were tested, Indian River, Miami, and Pinellas are resistant to permethrin at the CDC diagnostic dose.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208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7677" r="7124" b="19746"/>
          <a:stretch>
            <a:fillRect/>
          </a:stretch>
        </p:blipFill>
        <p:spPr bwMode="auto">
          <a:xfrm>
            <a:off x="2097157" y="101995"/>
            <a:ext cx="6530894" cy="68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Box 3"/>
          <p:cNvSpPr txBox="1">
            <a:spLocks noChangeArrowheads="1"/>
          </p:cNvSpPr>
          <p:nvPr/>
        </p:nvSpPr>
        <p:spPr bwMode="auto">
          <a:xfrm>
            <a:off x="73025" y="6397625"/>
            <a:ext cx="6153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Funded by Florida Department of Health; 2016 – 2017; #C0064</a:t>
            </a:r>
          </a:p>
        </p:txBody>
      </p:sp>
      <p:sp>
        <p:nvSpPr>
          <p:cNvPr id="95236" name="Rectangle 1"/>
          <p:cNvSpPr>
            <a:spLocks noChangeArrowheads="1"/>
          </p:cNvSpPr>
          <p:nvPr/>
        </p:nvSpPr>
        <p:spPr bwMode="auto">
          <a:xfrm>
            <a:off x="149225" y="5765800"/>
            <a:ext cx="799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hlinkClick r:id="rId3"/>
              </a:rPr>
              <a:t>http://www.floridamosquito.info/insecticide-susceptibility-testing-results/</a:t>
            </a:r>
            <a:r>
              <a:rPr lang="en-US" alt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0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1707" y="1016075"/>
            <a:ext cx="6314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hlinkClick r:id="rId2"/>
              </a:rPr>
              <a:t>http://mosquito.ifas.ufl.edu/</a:t>
            </a:r>
            <a:r>
              <a:rPr lang="en-US" sz="40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4666" y="246610"/>
            <a:ext cx="7225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hlinkClick r:id="rId3"/>
              </a:rPr>
              <a:t>http://fmel.ifas.ufl.edu/</a:t>
            </a:r>
            <a:r>
              <a:rPr lang="en-US" sz="40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62761" y="1785540"/>
            <a:ext cx="8281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hlinkClick r:id="rId4"/>
              </a:rPr>
              <a:t>https://www.facebook.com/Florida-Medical-Entomology-Laboratory</a:t>
            </a:r>
            <a:r>
              <a:rPr lang="en-US" sz="40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665" y="3170559"/>
            <a:ext cx="7029052" cy="35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7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56507"/>
              </p:ext>
            </p:extLst>
          </p:nvPr>
        </p:nvGraphicFramePr>
        <p:xfrm>
          <a:off x="0" y="1445622"/>
          <a:ext cx="9144000" cy="494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977">
                  <a:extLst>
                    <a:ext uri="{9D8B030D-6E8A-4147-A177-3AD203B41FA5}">
                      <a16:colId xmlns:a16="http://schemas.microsoft.com/office/drawing/2014/main" val="2444898624"/>
                    </a:ext>
                  </a:extLst>
                </a:gridCol>
                <a:gridCol w="915766">
                  <a:extLst>
                    <a:ext uri="{9D8B030D-6E8A-4147-A177-3AD203B41FA5}">
                      <a16:colId xmlns:a16="http://schemas.microsoft.com/office/drawing/2014/main" val="3154016587"/>
                    </a:ext>
                  </a:extLst>
                </a:gridCol>
                <a:gridCol w="1201450">
                  <a:extLst>
                    <a:ext uri="{9D8B030D-6E8A-4147-A177-3AD203B41FA5}">
                      <a16:colId xmlns:a16="http://schemas.microsoft.com/office/drawing/2014/main" val="774237570"/>
                    </a:ext>
                  </a:extLst>
                </a:gridCol>
                <a:gridCol w="1254959">
                  <a:extLst>
                    <a:ext uri="{9D8B030D-6E8A-4147-A177-3AD203B41FA5}">
                      <a16:colId xmlns:a16="http://schemas.microsoft.com/office/drawing/2014/main" val="3430521850"/>
                    </a:ext>
                  </a:extLst>
                </a:gridCol>
                <a:gridCol w="1254959">
                  <a:extLst>
                    <a:ext uri="{9D8B030D-6E8A-4147-A177-3AD203B41FA5}">
                      <a16:colId xmlns:a16="http://schemas.microsoft.com/office/drawing/2014/main" val="1698948017"/>
                    </a:ext>
                  </a:extLst>
                </a:gridCol>
                <a:gridCol w="1350595">
                  <a:extLst>
                    <a:ext uri="{9D8B030D-6E8A-4147-A177-3AD203B41FA5}">
                      <a16:colId xmlns:a16="http://schemas.microsoft.com/office/drawing/2014/main" val="2429128200"/>
                    </a:ext>
                  </a:extLst>
                </a:gridCol>
                <a:gridCol w="1440294">
                  <a:extLst>
                    <a:ext uri="{9D8B030D-6E8A-4147-A177-3AD203B41FA5}">
                      <a16:colId xmlns:a16="http://schemas.microsoft.com/office/drawing/2014/main" val="1789115072"/>
                    </a:ext>
                  </a:extLst>
                </a:gridCol>
              </a:tblGrid>
              <a:tr h="1246124">
                <a:tc>
                  <a:txBody>
                    <a:bodyPr/>
                    <a:lstStyle/>
                    <a:p>
                      <a:pPr algn="ctr"/>
                      <a:endParaRPr lang="en-US" sz="18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ysClr val="windowText" lastClr="000000"/>
                          </a:solidFill>
                        </a:rPr>
                        <a:t>GULF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ysClr val="windowText" lastClr="000000"/>
                          </a:solidFill>
                        </a:rPr>
                        <a:t>INDIAN</a:t>
                      </a:r>
                      <a:r>
                        <a:rPr lang="en-US" sz="1600" u="none" baseline="0" dirty="0">
                          <a:solidFill>
                            <a:sysClr val="windowText" lastClr="000000"/>
                          </a:solidFill>
                        </a:rPr>
                        <a:t> RIVER</a:t>
                      </a:r>
                      <a:endParaRPr lang="en-US" sz="16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ysClr val="windowText" lastClr="000000"/>
                          </a:solidFill>
                        </a:rPr>
                        <a:t>LEON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ysClr val="windowText" lastClr="000000"/>
                          </a:solidFill>
                        </a:rPr>
                        <a:t>SOUTH</a:t>
                      </a:r>
                      <a:r>
                        <a:rPr lang="en-US" sz="1600" u="none" baseline="0" dirty="0">
                          <a:solidFill>
                            <a:sysClr val="windowText" lastClr="000000"/>
                          </a:solidFill>
                        </a:rPr>
                        <a:t> WALTON - GOLDSBY</a:t>
                      </a:r>
                      <a:endParaRPr lang="en-US" sz="16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ysClr val="windowText" lastClr="000000"/>
                          </a:solidFill>
                        </a:rPr>
                        <a:t>SOUTH</a:t>
                      </a:r>
                      <a:r>
                        <a:rPr lang="en-US" sz="1600" u="none" baseline="0" dirty="0">
                          <a:solidFill>
                            <a:sysClr val="windowText" lastClr="000000"/>
                          </a:solidFill>
                        </a:rPr>
                        <a:t> WALTON - RESTORE</a:t>
                      </a:r>
                      <a:endParaRPr lang="en-US" sz="16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ysClr val="windowText" lastClr="000000"/>
                          </a:solidFill>
                        </a:rPr>
                        <a:t>ST.</a:t>
                      </a:r>
                      <a:r>
                        <a:rPr lang="en-US" sz="1600" u="none" baseline="0" dirty="0">
                          <a:solidFill>
                            <a:sysClr val="windowText" lastClr="000000"/>
                          </a:solidFill>
                        </a:rPr>
                        <a:t> JOHNS</a:t>
                      </a:r>
                      <a:endParaRPr lang="en-US" sz="16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610121"/>
                  </a:ext>
                </a:extLst>
              </a:tr>
              <a:tr h="432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chlorpyrifos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39567"/>
                  </a:ext>
                </a:extLst>
              </a:tr>
              <a:tr h="432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Deltamethrin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547050"/>
                  </a:ext>
                </a:extLst>
              </a:tr>
              <a:tr h="432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Etofenprox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95181"/>
                  </a:ext>
                </a:extLst>
              </a:tr>
              <a:tr h="432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Malathion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33360"/>
                  </a:ext>
                </a:extLst>
              </a:tr>
              <a:tr h="432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Naled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75578"/>
                  </a:ext>
                </a:extLst>
              </a:tr>
              <a:tr h="432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Permethrin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03477"/>
                  </a:ext>
                </a:extLst>
              </a:tr>
              <a:tr h="432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Prallethrin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752750"/>
                  </a:ext>
                </a:extLst>
              </a:tr>
              <a:tr h="674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Sumithrin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(d-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phenothrin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56369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8676"/>
            <a:ext cx="450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Aedes albopictus- </a:t>
            </a:r>
            <a:r>
              <a:rPr lang="en-US" sz="3600" dirty="0"/>
              <a:t>2016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27465" y="910274"/>
            <a:ext cx="4234070" cy="300082"/>
            <a:chOff x="3250096" y="908242"/>
            <a:chExt cx="4234070" cy="300082"/>
          </a:xfrm>
        </p:grpSpPr>
        <p:sp>
          <p:nvSpPr>
            <p:cNvPr id="4" name="TextBox 3"/>
            <p:cNvSpPr txBox="1"/>
            <p:nvPr/>
          </p:nvSpPr>
          <p:spPr>
            <a:xfrm>
              <a:off x="3250096" y="908242"/>
              <a:ext cx="1036154" cy="3000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RESISTANT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86250" y="908242"/>
              <a:ext cx="1982857" cy="3000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DEVELOPING RESISTANCE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69107" y="908242"/>
              <a:ext cx="1215059" cy="3000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SUSCEPTIBLE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898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88916"/>
              </p:ext>
            </p:extLst>
          </p:nvPr>
        </p:nvGraphicFramePr>
        <p:xfrm>
          <a:off x="30325" y="992776"/>
          <a:ext cx="9113674" cy="519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240">
                  <a:extLst>
                    <a:ext uri="{9D8B030D-6E8A-4147-A177-3AD203B41FA5}">
                      <a16:colId xmlns:a16="http://schemas.microsoft.com/office/drawing/2014/main" val="838049245"/>
                    </a:ext>
                  </a:extLst>
                </a:gridCol>
                <a:gridCol w="701437">
                  <a:extLst>
                    <a:ext uri="{9D8B030D-6E8A-4147-A177-3AD203B41FA5}">
                      <a16:colId xmlns:a16="http://schemas.microsoft.com/office/drawing/2014/main" val="228874249"/>
                    </a:ext>
                  </a:extLst>
                </a:gridCol>
                <a:gridCol w="683761">
                  <a:extLst>
                    <a:ext uri="{9D8B030D-6E8A-4147-A177-3AD203B41FA5}">
                      <a16:colId xmlns:a16="http://schemas.microsoft.com/office/drawing/2014/main" val="3517526998"/>
                    </a:ext>
                  </a:extLst>
                </a:gridCol>
                <a:gridCol w="845510">
                  <a:extLst>
                    <a:ext uri="{9D8B030D-6E8A-4147-A177-3AD203B41FA5}">
                      <a16:colId xmlns:a16="http://schemas.microsoft.com/office/drawing/2014/main" val="3154016587"/>
                    </a:ext>
                  </a:extLst>
                </a:gridCol>
                <a:gridCol w="871525">
                  <a:extLst>
                    <a:ext uri="{9D8B030D-6E8A-4147-A177-3AD203B41FA5}">
                      <a16:colId xmlns:a16="http://schemas.microsoft.com/office/drawing/2014/main" val="774237570"/>
                    </a:ext>
                  </a:extLst>
                </a:gridCol>
                <a:gridCol w="1027619">
                  <a:extLst>
                    <a:ext uri="{9D8B030D-6E8A-4147-A177-3AD203B41FA5}">
                      <a16:colId xmlns:a16="http://schemas.microsoft.com/office/drawing/2014/main" val="1698948017"/>
                    </a:ext>
                  </a:extLst>
                </a:gridCol>
                <a:gridCol w="852012">
                  <a:extLst>
                    <a:ext uri="{9D8B030D-6E8A-4147-A177-3AD203B41FA5}">
                      <a16:colId xmlns:a16="http://schemas.microsoft.com/office/drawing/2014/main" val="2429128200"/>
                    </a:ext>
                  </a:extLst>
                </a:gridCol>
                <a:gridCol w="706736">
                  <a:extLst>
                    <a:ext uri="{9D8B030D-6E8A-4147-A177-3AD203B41FA5}">
                      <a16:colId xmlns:a16="http://schemas.microsoft.com/office/drawing/2014/main" val="1361190413"/>
                    </a:ext>
                  </a:extLst>
                </a:gridCol>
                <a:gridCol w="698843">
                  <a:extLst>
                    <a:ext uri="{9D8B030D-6E8A-4147-A177-3AD203B41FA5}">
                      <a16:colId xmlns:a16="http://schemas.microsoft.com/office/drawing/2014/main" val="3952353492"/>
                    </a:ext>
                  </a:extLst>
                </a:gridCol>
                <a:gridCol w="765855">
                  <a:extLst>
                    <a:ext uri="{9D8B030D-6E8A-4147-A177-3AD203B41FA5}">
                      <a16:colId xmlns:a16="http://schemas.microsoft.com/office/drawing/2014/main" val="1077072669"/>
                    </a:ext>
                  </a:extLst>
                </a:gridCol>
                <a:gridCol w="737136">
                  <a:extLst>
                    <a:ext uri="{9D8B030D-6E8A-4147-A177-3AD203B41FA5}">
                      <a16:colId xmlns:a16="http://schemas.microsoft.com/office/drawing/2014/main" val="1663633260"/>
                    </a:ext>
                  </a:extLst>
                </a:gridCol>
              </a:tblGrid>
              <a:tr h="868751">
                <a:tc>
                  <a:txBody>
                    <a:bodyPr/>
                    <a:lstStyle/>
                    <a:p>
                      <a:pPr algn="ctr"/>
                      <a:endParaRPr lang="en-US" sz="1100" u="none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solidFill>
                            <a:sysClr val="windowText" lastClr="000000"/>
                          </a:solidFill>
                        </a:rPr>
                        <a:t>Broward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solidFill>
                            <a:sysClr val="windowText" lastClr="000000"/>
                          </a:solidFill>
                        </a:rPr>
                        <a:t>Collier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solidFill>
                            <a:sysClr val="windowText" lastClr="000000"/>
                          </a:solidFill>
                        </a:rPr>
                        <a:t>FL KEYS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solidFill>
                            <a:sysClr val="windowText" lastClr="000000"/>
                          </a:solidFill>
                        </a:rPr>
                        <a:t>INDIAN</a:t>
                      </a:r>
                      <a:r>
                        <a:rPr lang="en-US" sz="1200" u="none" baseline="0" dirty="0">
                          <a:solidFill>
                            <a:sysClr val="windowText" lastClr="000000"/>
                          </a:solidFill>
                        </a:rPr>
                        <a:t> RIVER</a:t>
                      </a:r>
                      <a:endParaRPr lang="en-US" sz="12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solidFill>
                            <a:sysClr val="windowText" lastClr="000000"/>
                          </a:solidFill>
                        </a:rPr>
                        <a:t>Miami Dade – </a:t>
                      </a:r>
                      <a:r>
                        <a:rPr lang="en-US" sz="1200" u="none" dirty="0" err="1">
                          <a:solidFill>
                            <a:sysClr val="windowText" lastClr="000000"/>
                          </a:solidFill>
                        </a:rPr>
                        <a:t>Wynwood</a:t>
                      </a:r>
                      <a:endParaRPr lang="en-US" sz="12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solidFill>
                            <a:sysClr val="windowText" lastClr="000000"/>
                          </a:solidFill>
                        </a:rPr>
                        <a:t>Miami-Dade</a:t>
                      </a:r>
                      <a:r>
                        <a:rPr lang="en-US" sz="1200" u="none" baseline="0" dirty="0">
                          <a:solidFill>
                            <a:sysClr val="windowText" lastClr="000000"/>
                          </a:solidFill>
                        </a:rPr>
                        <a:t> – Miami Beach</a:t>
                      </a:r>
                      <a:endParaRPr lang="en-US" sz="1200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solidFill>
                            <a:sysClr val="windowText" lastClr="000000"/>
                          </a:solidFill>
                        </a:rPr>
                        <a:t>Orange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solidFill>
                            <a:sysClr val="windowText" lastClr="000000"/>
                          </a:solidFill>
                        </a:rPr>
                        <a:t>Pasco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solidFill>
                            <a:sysClr val="windowText" lastClr="000000"/>
                          </a:solidFill>
                        </a:rPr>
                        <a:t>Pinellas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solidFill>
                            <a:sysClr val="windowText" lastClr="000000"/>
                          </a:solidFill>
                        </a:rPr>
                        <a:t>St. Lucie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61012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chlorpyrifos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39567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Deltamethrin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547050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Etofenprox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951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Malathion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33360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Naled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75578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Permethrin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03477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Prallethrin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752750"/>
                  </a:ext>
                </a:extLst>
              </a:tr>
              <a:tr h="508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Sumithrin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(d-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phenothrin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563695"/>
                  </a:ext>
                </a:extLst>
              </a:tr>
              <a:tr h="25637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19184"/>
                  </a:ext>
                </a:extLst>
              </a:tr>
              <a:tr h="37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DeltaGard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725631"/>
                  </a:ext>
                </a:extLst>
              </a:tr>
              <a:tr h="376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748924"/>
                  </a:ext>
                </a:extLst>
              </a:tr>
              <a:tr h="507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Permanone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30-30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174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325" y="131971"/>
            <a:ext cx="435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Aedes aegypti </a:t>
            </a:r>
            <a:r>
              <a:rPr lang="en-US" sz="3600" dirty="0"/>
              <a:t>- 2016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38965" y="281225"/>
            <a:ext cx="4234070" cy="300082"/>
            <a:chOff x="3250096" y="908242"/>
            <a:chExt cx="4234070" cy="300082"/>
          </a:xfrm>
        </p:grpSpPr>
        <p:sp>
          <p:nvSpPr>
            <p:cNvPr id="9" name="TextBox 8"/>
            <p:cNvSpPr txBox="1"/>
            <p:nvPr/>
          </p:nvSpPr>
          <p:spPr>
            <a:xfrm>
              <a:off x="3250096" y="908242"/>
              <a:ext cx="1036154" cy="3000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RESISTANT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6250" y="908242"/>
              <a:ext cx="1982857" cy="3000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DEVELOPING RESISTANCE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69107" y="908242"/>
              <a:ext cx="1215059" cy="3000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SUSCEPTIBLE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103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119"/>
          <a:stretch/>
        </p:blipFill>
        <p:spPr>
          <a:xfrm>
            <a:off x="455015" y="3985109"/>
            <a:ext cx="8213562" cy="2667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832" y="1874640"/>
            <a:ext cx="7655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following are results of some preliminary caged field trials using products with 4 different active ingredients.  These trials were a single pass of the truck for each ingredient at the rates that are currently being used.</a:t>
            </a:r>
          </a:p>
          <a:p>
            <a:pPr algn="ctr"/>
            <a:r>
              <a:rPr lang="en-US" sz="2400" dirty="0"/>
              <a:t>---Janet McAllister - CDC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839" y="352828"/>
            <a:ext cx="8366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 do the results of the bottle bioassay imply?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Presence of individuals that can survive   treatments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Resistance in the field?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01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012" b="4497"/>
          <a:stretch/>
        </p:blipFill>
        <p:spPr>
          <a:xfrm>
            <a:off x="0" y="857249"/>
            <a:ext cx="9144000" cy="508386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15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410" b="6090"/>
          <a:stretch/>
        </p:blipFill>
        <p:spPr>
          <a:xfrm>
            <a:off x="0" y="857250"/>
            <a:ext cx="9144000" cy="50391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910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Insecticide resistance prevention and management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8673" y="2005578"/>
            <a:ext cx="8349378" cy="4511821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Rotate insecticide classes</a:t>
            </a:r>
          </a:p>
          <a:p>
            <a:pPr lvl="2"/>
            <a:r>
              <a:rPr lang="en-US" sz="2800" dirty="0"/>
              <a:t>switching from one pyrethroid or organophosphate to another does not help </a:t>
            </a:r>
          </a:p>
          <a:p>
            <a:pPr lvl="1"/>
            <a:r>
              <a:rPr lang="en-US" sz="3200" dirty="0"/>
              <a:t>Target a different life stage – switch from adulticides to larvicides</a:t>
            </a:r>
          </a:p>
          <a:p>
            <a:pPr lvl="1"/>
            <a:r>
              <a:rPr lang="en-US" sz="3200" dirty="0"/>
              <a:t>Limit the number of applications at a given site</a:t>
            </a:r>
            <a:endParaRPr lang="en-US" sz="2800" dirty="0"/>
          </a:p>
          <a:p>
            <a:pPr lvl="1"/>
            <a:r>
              <a:rPr lang="en-US" sz="3200" dirty="0"/>
              <a:t>Implement source reduction when possible</a:t>
            </a:r>
          </a:p>
          <a:p>
            <a:pPr lvl="1"/>
            <a:r>
              <a:rPr lang="en-US" sz="3200" dirty="0"/>
              <a:t>Susceptibility monitoring 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84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home messages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1375" y="2020601"/>
            <a:ext cx="8236676" cy="4496798"/>
          </a:xfrm>
        </p:spPr>
        <p:txBody>
          <a:bodyPr>
            <a:normAutofit/>
          </a:bodyPr>
          <a:lstStyle/>
          <a:p>
            <a:r>
              <a:rPr lang="en-US" dirty="0"/>
              <a:t>Important to know if the product you are buying is effective against the mosquitoes you are targeting</a:t>
            </a:r>
          </a:p>
          <a:p>
            <a:r>
              <a:rPr lang="en-US" dirty="0"/>
              <a:t>We must protect the limited products that are available for public health mosquito control</a:t>
            </a:r>
          </a:p>
          <a:p>
            <a:r>
              <a:rPr lang="en-US" dirty="0"/>
              <a:t>It is easier to prevent insecticide resistance than to reverse it.</a:t>
            </a:r>
          </a:p>
          <a:p>
            <a:r>
              <a:rPr lang="en-US" dirty="0"/>
              <a:t>The time to start susceptibility monitoring is now, </a:t>
            </a:r>
            <a:r>
              <a:rPr lang="en-US" i="1" dirty="0"/>
              <a:t>not during the middle of a public health emergency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50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635" y="1330290"/>
            <a:ext cx="9021303" cy="4558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" dirty="0"/>
              <a:t>“The practice of using an insecticide until resistance becomes a limiting factor is rapidly eroding the number of suitable insecticides for vector control.” </a:t>
            </a:r>
          </a:p>
          <a:p>
            <a:pPr marL="0" indent="0">
              <a:buNone/>
            </a:pPr>
            <a:r>
              <a:rPr lang="en-US" sz="4050" dirty="0"/>
              <a:t> </a:t>
            </a:r>
          </a:p>
          <a:p>
            <a:pPr marL="0" indent="0">
              <a:buNone/>
            </a:pPr>
            <a:r>
              <a:rPr lang="en-US" sz="4050" dirty="0"/>
              <a:t>	--Hemingway and Ranson, 2000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-1715" y="5845377"/>
            <a:ext cx="5200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Hemingway J, Ranson H.  2000.  Insecticide resistance in insect vectors of human disease.  Annual Review of Entomology.  45:371-391.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498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http://www.irac-online.org/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https://www.cdc.gov/parasites/education_training/lab/bottlebioassay.html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http://www.who.int/whopes/guidelines/en/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http://www.floridamosquito.info/insecticide-susceptibility-testing-results/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55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Mosquito/vector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Adulticides</a:t>
            </a:r>
          </a:p>
          <a:p>
            <a:pPr lvl="1"/>
            <a:r>
              <a:rPr lang="en-US" dirty="0"/>
              <a:t>Organophosphates, pyrethroids</a:t>
            </a:r>
          </a:p>
          <a:p>
            <a:r>
              <a:rPr lang="en-US" dirty="0"/>
              <a:t>Larvicides</a:t>
            </a:r>
          </a:p>
          <a:p>
            <a:pPr lvl="1"/>
            <a:r>
              <a:rPr lang="en-US" dirty="0"/>
              <a:t>Bacteria, insect growth regulators</a:t>
            </a:r>
          </a:p>
          <a:p>
            <a:r>
              <a:rPr lang="en-US" dirty="0"/>
              <a:t>Biological controls</a:t>
            </a:r>
          </a:p>
          <a:p>
            <a:pPr lvl="1"/>
            <a:r>
              <a:rPr lang="en-US" dirty="0"/>
              <a:t>Fish, copepods</a:t>
            </a:r>
          </a:p>
          <a:p>
            <a:r>
              <a:rPr lang="en-US" dirty="0"/>
              <a:t>Source Reduction</a:t>
            </a:r>
          </a:p>
          <a:p>
            <a:pPr lvl="1"/>
            <a:r>
              <a:rPr lang="en-US" dirty="0"/>
              <a:t>Removal of sources for mosquito egg-laying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28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Mosquito/vector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Adulticides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Organophosphates, pyrethroids</a:t>
            </a:r>
          </a:p>
          <a:p>
            <a:r>
              <a:rPr lang="en-US" dirty="0"/>
              <a:t>Larvicides</a:t>
            </a:r>
          </a:p>
          <a:p>
            <a:pPr lvl="1"/>
            <a:r>
              <a:rPr lang="en-US" dirty="0"/>
              <a:t>Bacteria, insect growth regulators</a:t>
            </a:r>
          </a:p>
          <a:p>
            <a:r>
              <a:rPr lang="en-US" dirty="0"/>
              <a:t>Biological controls</a:t>
            </a:r>
          </a:p>
          <a:p>
            <a:pPr lvl="1"/>
            <a:r>
              <a:rPr lang="en-US" dirty="0"/>
              <a:t>Fish, copepods</a:t>
            </a:r>
          </a:p>
          <a:p>
            <a:r>
              <a:rPr lang="en-US" dirty="0"/>
              <a:t>Source Reduction</a:t>
            </a:r>
          </a:p>
          <a:p>
            <a:pPr lvl="1"/>
            <a:r>
              <a:rPr lang="en-US" dirty="0"/>
              <a:t>Removal of sources for mosquito egg-laying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968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Adulticides for mosquito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91774"/>
          </a:xfrm>
        </p:spPr>
        <p:txBody>
          <a:bodyPr>
            <a:normAutofit/>
          </a:bodyPr>
          <a:lstStyle/>
          <a:p>
            <a:r>
              <a:rPr lang="en-US" dirty="0"/>
              <a:t>Class - Organophosphates</a:t>
            </a:r>
          </a:p>
          <a:p>
            <a:pPr lvl="1"/>
            <a:r>
              <a:rPr lang="en-US" dirty="0"/>
              <a:t>Malathion</a:t>
            </a:r>
          </a:p>
          <a:p>
            <a:pPr lvl="1"/>
            <a:r>
              <a:rPr lang="en-US" dirty="0"/>
              <a:t>Naled</a:t>
            </a:r>
          </a:p>
          <a:p>
            <a:r>
              <a:rPr lang="en-US" dirty="0"/>
              <a:t>Class - Pyrethroids</a:t>
            </a:r>
          </a:p>
          <a:p>
            <a:pPr lvl="1"/>
            <a:r>
              <a:rPr lang="en-US" dirty="0"/>
              <a:t>Permethrin</a:t>
            </a:r>
          </a:p>
          <a:p>
            <a:pPr lvl="1"/>
            <a:r>
              <a:rPr lang="en-US" dirty="0"/>
              <a:t>Deltamethrin</a:t>
            </a:r>
          </a:p>
          <a:p>
            <a:pPr lvl="1"/>
            <a:r>
              <a:rPr lang="en-US" dirty="0"/>
              <a:t>Etofenprox</a:t>
            </a:r>
          </a:p>
          <a:p>
            <a:pPr lvl="1"/>
            <a:r>
              <a:rPr lang="en-US" dirty="0"/>
              <a:t>Sumithrin</a:t>
            </a:r>
          </a:p>
          <a:p>
            <a:r>
              <a:rPr lang="en-US" dirty="0"/>
              <a:t>How do you measure the efficacy of an adulticide application?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77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Adulticides for mosquito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91774"/>
          </a:xfrm>
        </p:spPr>
        <p:txBody>
          <a:bodyPr>
            <a:normAutofit/>
          </a:bodyPr>
          <a:lstStyle/>
          <a:p>
            <a:r>
              <a:rPr lang="en-US" dirty="0"/>
              <a:t>How do you measure the efficacy of an adulticide application?</a:t>
            </a:r>
          </a:p>
          <a:p>
            <a:pPr lvl="1"/>
            <a:r>
              <a:rPr lang="en-US" dirty="0"/>
              <a:t>Trapping (pre and post application)?  </a:t>
            </a:r>
          </a:p>
          <a:p>
            <a:pPr lvl="1"/>
            <a:r>
              <a:rPr lang="en-US" dirty="0"/>
              <a:t>Complaint calls?  </a:t>
            </a:r>
          </a:p>
          <a:p>
            <a:pPr lvl="1"/>
            <a:r>
              <a:rPr lang="en-US" dirty="0"/>
              <a:t>Disease increase?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23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8675" y="190954"/>
            <a:ext cx="8717280" cy="1325563"/>
          </a:xfrm>
        </p:spPr>
        <p:txBody>
          <a:bodyPr/>
          <a:lstStyle/>
          <a:p>
            <a:r>
              <a:rPr lang="en-US" b="1" dirty="0"/>
              <a:t>Insecticide resistance in mosquitoes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6526" y="1671866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The selection of a </a:t>
            </a:r>
            <a:r>
              <a:rPr lang="en-US" sz="3600" i="1" dirty="0"/>
              <a:t>heritable trait </a:t>
            </a:r>
            <a:r>
              <a:rPr lang="en-US" sz="3600" dirty="0"/>
              <a:t>in mosquitoes that results in the product not performing as intended</a:t>
            </a:r>
          </a:p>
          <a:p>
            <a:pPr marL="0" indent="0" algn="ctr">
              <a:buNone/>
            </a:pPr>
            <a:endParaRPr lang="en-US" sz="3600" dirty="0"/>
          </a:p>
          <a:p>
            <a:pPr marL="457200" lvl="1" indent="0" algn="ctr">
              <a:buNone/>
            </a:pPr>
            <a:r>
              <a:rPr lang="en-US" i="1" dirty="0"/>
              <a:t>Insecticide Resistance Action Committee</a:t>
            </a:r>
          </a:p>
          <a:p>
            <a:pPr marL="457200" lvl="1" indent="0" algn="ctr">
              <a:buNone/>
            </a:pPr>
            <a:r>
              <a:rPr lang="en-US" i="1" dirty="0"/>
              <a:t>Promoting resistance management for public health and agriculture</a:t>
            </a:r>
          </a:p>
          <a:p>
            <a:pPr marL="457200" lvl="1" indent="0" algn="ctr">
              <a:buNone/>
            </a:pPr>
            <a:r>
              <a:rPr lang="en-US" i="1" dirty="0">
                <a:hlinkClick r:id="rId2"/>
              </a:rPr>
              <a:t>www.irac-online.org</a:t>
            </a:r>
            <a:r>
              <a:rPr lang="en-US" i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956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Insecticide resistance in mosquitoes – how does “selection”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1832"/>
            <a:ext cx="8080453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Genetic mutations allow mosquitoes to survive the insecticide application – passed on to offspring</a:t>
            </a:r>
          </a:p>
          <a:p>
            <a:r>
              <a:rPr lang="en-US" sz="3200" dirty="0"/>
              <a:t>Every time a product is used on a mosquito population, resistant individuals are at an advantage</a:t>
            </a:r>
          </a:p>
          <a:p>
            <a:pPr lvl="1"/>
            <a:r>
              <a:rPr lang="en-US" sz="3200" dirty="0"/>
              <a:t>Also, consider mosquitoes as “non-targets”</a:t>
            </a:r>
          </a:p>
          <a:p>
            <a:pPr lvl="2"/>
            <a:r>
              <a:rPr lang="en-US" sz="3200" dirty="0"/>
              <a:t>Other inputs</a:t>
            </a:r>
          </a:p>
          <a:p>
            <a:pPr lvl="2"/>
            <a:r>
              <a:rPr lang="en-US" sz="3200" dirty="0"/>
              <a:t>Exposure to more than one life stage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2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Insecticide resistance in mosquitoes – how does “selection”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1832"/>
            <a:ext cx="8080453" cy="4351338"/>
          </a:xfrm>
        </p:spPr>
        <p:txBody>
          <a:bodyPr>
            <a:normAutofit/>
          </a:bodyPr>
          <a:lstStyle/>
          <a:p>
            <a:r>
              <a:rPr lang="en-US" dirty="0"/>
              <a:t>Longer lasting products contribute continual selection pressure</a:t>
            </a:r>
          </a:p>
          <a:p>
            <a:pPr lvl="1"/>
            <a:r>
              <a:rPr lang="en-US" dirty="0"/>
              <a:t>Barrier products</a:t>
            </a:r>
          </a:p>
          <a:p>
            <a:r>
              <a:rPr lang="en-US" dirty="0"/>
              <a:t>Cross-resistance can occur where mosquitoes resistant to one class may also be resistant to another class – for example, DDT and pyrethroids </a:t>
            </a:r>
          </a:p>
          <a:p>
            <a:r>
              <a:rPr lang="en-US" dirty="0"/>
              <a:t>Multiple class resistance</a:t>
            </a:r>
          </a:p>
          <a:p>
            <a:pPr lvl="1"/>
            <a:r>
              <a:rPr lang="en-US" dirty="0"/>
              <a:t>Ops + pyrethroids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62424" y="6517399"/>
            <a:ext cx="1133531" cy="243530"/>
            <a:chOff x="7429426" y="6434765"/>
            <a:chExt cx="1511375" cy="324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31" y="6434765"/>
              <a:ext cx="382470" cy="3247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26" y="6470650"/>
              <a:ext cx="1020836" cy="28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289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1DD3E84222749ACDFBCB2857CFD2F" ma:contentTypeVersion="2" ma:contentTypeDescription="Create a new document." ma:contentTypeScope="" ma:versionID="915e35dc5d593b740694f8ec04b7990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ae8053387f972404f5ef1c4bc0980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9D706A-5705-47C2-BC5C-95FA6E205EA5}"/>
</file>

<file path=customXml/itemProps2.xml><?xml version="1.0" encoding="utf-8"?>
<ds:datastoreItem xmlns:ds="http://schemas.openxmlformats.org/officeDocument/2006/customXml" ds:itemID="{0A0D5C59-20AD-4254-907A-F34B977B7D5C}"/>
</file>

<file path=customXml/itemProps3.xml><?xml version="1.0" encoding="utf-8"?>
<ds:datastoreItem xmlns:ds="http://schemas.openxmlformats.org/officeDocument/2006/customXml" ds:itemID="{A1216A65-7104-47E3-9D50-0C755CF3D1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977</Words>
  <Application>Microsoft Office PowerPoint</Application>
  <PresentationFormat>On-screen Show (4:3)</PresentationFormat>
  <Paragraphs>184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PGothic</vt:lpstr>
      <vt:lpstr>Arial</vt:lpstr>
      <vt:lpstr>Calibri</vt:lpstr>
      <vt:lpstr>Calibri Light</vt:lpstr>
      <vt:lpstr>Geneva</vt:lpstr>
      <vt:lpstr>Times New Roman</vt:lpstr>
      <vt:lpstr>Office Theme</vt:lpstr>
      <vt:lpstr>Importance of monitoring insecticide susceptibility of mosquitoes </vt:lpstr>
      <vt:lpstr>PowerPoint Presentation</vt:lpstr>
      <vt:lpstr>Mosquito/vector control </vt:lpstr>
      <vt:lpstr>Mosquito/vector control </vt:lpstr>
      <vt:lpstr>Adulticides for mosquito control</vt:lpstr>
      <vt:lpstr>Adulticides for mosquito control</vt:lpstr>
      <vt:lpstr>Insecticide resistance in mosquitoes</vt:lpstr>
      <vt:lpstr>Insecticide resistance in mosquitoes – how does “selection” occur?</vt:lpstr>
      <vt:lpstr>Insecticide resistance in mosquitoes – how does “selection” occur?</vt:lpstr>
      <vt:lpstr>Insecticide resistance in mosquitoes</vt:lpstr>
      <vt:lpstr>Susceptibility monitoring</vt:lpstr>
      <vt:lpstr>If resistance is detected through the assays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Insecticide resistance prevention and management </vt:lpstr>
      <vt:lpstr>Take home messages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Monitoring Insecticide Susceptibility of Mosquitoes</dc:title>
  <dc:creator>Roxanne Connelly</dc:creator>
  <cp:lastModifiedBy>Roxanne Connelly</cp:lastModifiedBy>
  <cp:revision>50</cp:revision>
  <dcterms:created xsi:type="dcterms:W3CDTF">2017-05-09T16:25:45Z</dcterms:created>
  <dcterms:modified xsi:type="dcterms:W3CDTF">2017-05-11T16:58:35Z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0x0101008D01DD3E84222749ACDFBCB2857CFD2F</vt:lpwstr>
  </property>
  <property fmtid="{D5CDD505-2E9C-101B-9397-08002B2CF9AE}" pid="3" name="Order">
    <vt:r8>10800</vt:r8>
  </property>
</Properties>
</file>