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8"/>
  </p:handoutMasterIdLst>
  <p:sldIdLst>
    <p:sldId id="256" r:id="rId2"/>
    <p:sldId id="257" r:id="rId3"/>
    <p:sldId id="260" r:id="rId4"/>
    <p:sldId id="261" r:id="rId5"/>
    <p:sldId id="258" r:id="rId6"/>
    <p:sldId id="265" r:id="rId7"/>
    <p:sldId id="263" r:id="rId8"/>
    <p:sldId id="266" r:id="rId9"/>
    <p:sldId id="262" r:id="rId10"/>
    <p:sldId id="267" r:id="rId11"/>
    <p:sldId id="264" r:id="rId12"/>
    <p:sldId id="268" r:id="rId13"/>
    <p:sldId id="259" r:id="rId14"/>
    <p:sldId id="271" r:id="rId15"/>
    <p:sldId id="269" r:id="rId16"/>
    <p:sldId id="270" r:id="rId17"/>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8" d="100"/>
          <a:sy n="88" d="100"/>
        </p:scale>
        <p:origin x="-797"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190F4174-60EB-4C65-B6B7-33F1FC4AED9F}" type="datetimeFigureOut">
              <a:rPr lang="en-US" smtClean="0"/>
              <a:t>10/27/2016</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CC73A48D-4BFD-4A88-A48D-07A7C5F5E491}" type="slidenum">
              <a:rPr lang="en-US" smtClean="0"/>
              <a:t>‹#›</a:t>
            </a:fld>
            <a:endParaRPr lang="en-US"/>
          </a:p>
        </p:txBody>
      </p:sp>
    </p:spTree>
    <p:extLst>
      <p:ext uri="{BB962C8B-B14F-4D97-AF65-F5344CB8AC3E}">
        <p14:creationId xmlns:p14="http://schemas.microsoft.com/office/powerpoint/2010/main" val="7299491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0722282-D628-49BE-BA27-A872319EF44A}" type="datetimeFigureOut">
              <a:rPr lang="en-US" smtClean="0"/>
              <a:t>10/27/2016</a:t>
            </a:fld>
            <a:endParaRPr lang="en-US"/>
          </a:p>
        </p:txBody>
      </p:sp>
      <p:sp>
        <p:nvSpPr>
          <p:cNvPr id="16" name="Slide Number Placeholder 15"/>
          <p:cNvSpPr>
            <a:spLocks noGrp="1"/>
          </p:cNvSpPr>
          <p:nvPr>
            <p:ph type="sldNum" sz="quarter" idx="11"/>
          </p:nvPr>
        </p:nvSpPr>
        <p:spPr/>
        <p:txBody>
          <a:bodyPr/>
          <a:lstStyle/>
          <a:p>
            <a:fld id="{108E0E09-8851-4395-9C07-D038385E3AD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722282-D628-49BE-BA27-A872319EF44A}"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8E0E09-8851-4395-9C07-D038385E3AD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722282-D628-49BE-BA27-A872319EF44A}"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8E0E09-8851-4395-9C07-D038385E3AD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0722282-D628-49BE-BA27-A872319EF44A}" type="datetimeFigureOut">
              <a:rPr lang="en-US" smtClean="0"/>
              <a:t>10/27/2016</a:t>
            </a:fld>
            <a:endParaRPr lang="en-US"/>
          </a:p>
        </p:txBody>
      </p:sp>
      <p:sp>
        <p:nvSpPr>
          <p:cNvPr id="15" name="Slide Number Placeholder 14"/>
          <p:cNvSpPr>
            <a:spLocks noGrp="1"/>
          </p:cNvSpPr>
          <p:nvPr>
            <p:ph type="sldNum" sz="quarter" idx="15"/>
          </p:nvPr>
        </p:nvSpPr>
        <p:spPr/>
        <p:txBody>
          <a:bodyPr/>
          <a:lstStyle>
            <a:lvl1pPr algn="ctr">
              <a:defRPr/>
            </a:lvl1pPr>
          </a:lstStyle>
          <a:p>
            <a:fld id="{108E0E09-8851-4395-9C07-D038385E3ADB}"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722282-D628-49BE-BA27-A872319EF44A}"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8E0E09-8851-4395-9C07-D038385E3ADB}"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0722282-D628-49BE-BA27-A872319EF44A}"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8E0E09-8851-4395-9C07-D038385E3AD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08E0E09-8851-4395-9C07-D038385E3ADB}"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60722282-D628-49BE-BA27-A872319EF44A}" type="datetimeFigureOut">
              <a:rPr lang="en-US" smtClean="0"/>
              <a:t>10/27/2016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722282-D628-49BE-BA27-A872319EF44A}" type="datetimeFigureOut">
              <a:rPr lang="en-US" smtClean="0"/>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8E0E09-8851-4395-9C07-D038385E3AD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22282-D628-49BE-BA27-A872319EF44A}" type="datetimeFigureOut">
              <a:rPr lang="en-US" smtClean="0"/>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8E0E09-8851-4395-9C07-D038385E3AD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0722282-D628-49BE-BA27-A872319EF44A}" type="datetimeFigureOut">
              <a:rPr lang="en-US" smtClean="0"/>
              <a:t>10/27/2016</a:t>
            </a:fld>
            <a:endParaRPr lang="en-US"/>
          </a:p>
        </p:txBody>
      </p:sp>
      <p:sp>
        <p:nvSpPr>
          <p:cNvPr id="9" name="Slide Number Placeholder 8"/>
          <p:cNvSpPr>
            <a:spLocks noGrp="1"/>
          </p:cNvSpPr>
          <p:nvPr>
            <p:ph type="sldNum" sz="quarter" idx="15"/>
          </p:nvPr>
        </p:nvSpPr>
        <p:spPr/>
        <p:txBody>
          <a:bodyPr/>
          <a:lstStyle/>
          <a:p>
            <a:fld id="{108E0E09-8851-4395-9C07-D038385E3ADB}"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0722282-D628-49BE-BA27-A872319EF44A}" type="datetimeFigureOut">
              <a:rPr lang="en-US" smtClean="0"/>
              <a:t>10/27/2016</a:t>
            </a:fld>
            <a:endParaRPr lang="en-US"/>
          </a:p>
        </p:txBody>
      </p:sp>
      <p:sp>
        <p:nvSpPr>
          <p:cNvPr id="9" name="Slide Number Placeholder 8"/>
          <p:cNvSpPr>
            <a:spLocks noGrp="1"/>
          </p:cNvSpPr>
          <p:nvPr>
            <p:ph type="sldNum" sz="quarter" idx="11"/>
          </p:nvPr>
        </p:nvSpPr>
        <p:spPr/>
        <p:txBody>
          <a:bodyPr/>
          <a:lstStyle/>
          <a:p>
            <a:fld id="{108E0E09-8851-4395-9C07-D038385E3AD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0722282-D628-49BE-BA27-A872319EF44A}" type="datetimeFigureOut">
              <a:rPr lang="en-US" smtClean="0"/>
              <a:t>10/27/2016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08E0E09-8851-4395-9C07-D038385E3ADB}"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aspca.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0"/>
            <a:ext cx="8305800" cy="1981200"/>
          </a:xfrm>
        </p:spPr>
        <p:txBody>
          <a:bodyPr>
            <a:normAutofit fontScale="90000"/>
          </a:bodyPr>
          <a:lstStyle/>
          <a:p>
            <a:r>
              <a:rPr lang="en-US" dirty="0"/>
              <a:t>Pet and Animal Emergency Planning</a:t>
            </a:r>
            <a:br>
              <a:rPr lang="en-US" dirty="0"/>
            </a:br>
            <a:endParaRPr lang="en-US" dirty="0"/>
          </a:p>
        </p:txBody>
      </p:sp>
      <p:pic>
        <p:nvPicPr>
          <p:cNvPr id="5" name="Picture 4" descr="femareadygov.jpg"/>
          <p:cNvPicPr>
            <a:picLocks noChangeAspect="1"/>
          </p:cNvPicPr>
          <p:nvPr/>
        </p:nvPicPr>
        <p:blipFill>
          <a:blip r:embed="rId2" cstate="print"/>
          <a:stretch>
            <a:fillRect/>
          </a:stretch>
        </p:blipFill>
        <p:spPr>
          <a:xfrm>
            <a:off x="3200400" y="5105400"/>
            <a:ext cx="2762250" cy="1352550"/>
          </a:xfrm>
          <a:prstGeom prst="rect">
            <a:avLst/>
          </a:prstGeom>
        </p:spPr>
      </p:pic>
      <p:pic>
        <p:nvPicPr>
          <p:cNvPr id="6" name="Picture 5" descr="pets.jpg"/>
          <p:cNvPicPr>
            <a:picLocks noChangeAspect="1"/>
          </p:cNvPicPr>
          <p:nvPr/>
        </p:nvPicPr>
        <p:blipFill>
          <a:blip r:embed="rId3" cstate="print"/>
          <a:stretch>
            <a:fillRect/>
          </a:stretch>
        </p:blipFill>
        <p:spPr>
          <a:xfrm>
            <a:off x="990600" y="3596290"/>
            <a:ext cx="7162800" cy="13996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te-dog-has-his-disaster-go-bag-ready-via-pet-and-kid-friendly-Roseville-CA-real-estate-agent-blogger-Kaye-Swain1.jpg"/>
          <p:cNvPicPr>
            <a:picLocks noGrp="1" noChangeAspect="1"/>
          </p:cNvPicPr>
          <p:nvPr>
            <p:ph idx="1"/>
          </p:nvPr>
        </p:nvPicPr>
        <p:blipFill>
          <a:blip r:embed="rId2" cstate="print"/>
          <a:stretch>
            <a:fillRect/>
          </a:stretch>
        </p:blipFill>
        <p:spPr>
          <a:xfrm>
            <a:off x="609600" y="381000"/>
            <a:ext cx="2842369" cy="3429000"/>
          </a:xfrm>
        </p:spPr>
      </p:pic>
      <p:pic>
        <p:nvPicPr>
          <p:cNvPr id="5" name="Picture 4" descr="Img1.jpg"/>
          <p:cNvPicPr>
            <a:picLocks noChangeAspect="1"/>
          </p:cNvPicPr>
          <p:nvPr/>
        </p:nvPicPr>
        <p:blipFill>
          <a:blip r:embed="rId3" cstate="print"/>
          <a:stretch>
            <a:fillRect/>
          </a:stretch>
        </p:blipFill>
        <p:spPr>
          <a:xfrm>
            <a:off x="3733800" y="2895600"/>
            <a:ext cx="4988333" cy="34015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If you leave town after a disaster, take your pets with you. Pets are unlikely to survive on their own.</a:t>
            </a:r>
          </a:p>
          <a:p>
            <a:r>
              <a:rPr lang="en-US" dirty="0"/>
              <a:t>In the first few days after the disaster, leash your pets when they go outside. Always maintain close contact. Familiar scents and landmarks may be altered and your pet may become confused and lost. Also, snakes and other dangerous animals may be brought into the area with flood areas. Downed power lines are a hazard.</a:t>
            </a:r>
          </a:p>
          <a:p>
            <a:r>
              <a:rPr lang="en-US" dirty="0"/>
              <a:t>The behavior of your pets may change after an emergency. Normally quiet and friendly pets may become aggressive or defensive. Watch animals closely. Leash dogs and place them in a fenced yard with access to shelter and water.</a:t>
            </a:r>
          </a:p>
          <a:p>
            <a:endParaRPr lang="en-US" dirty="0"/>
          </a:p>
        </p:txBody>
      </p:sp>
      <p:sp>
        <p:nvSpPr>
          <p:cNvPr id="2" name="Title 1"/>
          <p:cNvSpPr>
            <a:spLocks noGrp="1"/>
          </p:cNvSpPr>
          <p:nvPr>
            <p:ph type="title"/>
          </p:nvPr>
        </p:nvSpPr>
        <p:spPr/>
        <p:txBody>
          <a:bodyPr/>
          <a:lstStyle/>
          <a:p>
            <a:r>
              <a:rPr lang="en-US" dirty="0" smtClean="0"/>
              <a:t>Caring for your Pet after a disaster</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reate-a-Pet-Emergency-Go-Kit-900x640.jpg"/>
          <p:cNvPicPr>
            <a:picLocks noGrp="1" noChangeAspect="1"/>
          </p:cNvPicPr>
          <p:nvPr>
            <p:ph idx="1"/>
          </p:nvPr>
        </p:nvPicPr>
        <p:blipFill>
          <a:blip r:embed="rId2" cstate="print"/>
          <a:stretch>
            <a:fillRect/>
          </a:stretch>
        </p:blipFill>
        <p:spPr>
          <a:xfrm>
            <a:off x="533400" y="381000"/>
            <a:ext cx="3964781" cy="2819400"/>
          </a:xfrm>
        </p:spPr>
      </p:pic>
      <p:pic>
        <p:nvPicPr>
          <p:cNvPr id="7" name="Picture 6" descr="dog-suitcase1.jpg"/>
          <p:cNvPicPr>
            <a:picLocks noChangeAspect="1"/>
          </p:cNvPicPr>
          <p:nvPr/>
        </p:nvPicPr>
        <p:blipFill>
          <a:blip r:embed="rId3" cstate="print"/>
          <a:stretch>
            <a:fillRect/>
          </a:stretch>
        </p:blipFill>
        <p:spPr>
          <a:xfrm>
            <a:off x="5562600" y="3276600"/>
            <a:ext cx="2822222" cy="304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Get </a:t>
            </a:r>
            <a:r>
              <a:rPr lang="en-US" dirty="0"/>
              <a:t>family pets used to being placed in a carrier or crate;</a:t>
            </a:r>
          </a:p>
          <a:p>
            <a:r>
              <a:rPr lang="en-US" dirty="0"/>
              <a:t>Prepare to move birds, snakes, lizards, ferrets and "pocket pets" like hamsters and gerbils in secure cages or carriers;</a:t>
            </a:r>
          </a:p>
          <a:p>
            <a:r>
              <a:rPr lang="en-US" dirty="0"/>
              <a:t>Prepare for extreme weather conditions. Include blankets, ice packs, heating pads and a water mister in your </a:t>
            </a:r>
            <a:r>
              <a:rPr lang="en-US" dirty="0" smtClean="0"/>
              <a:t>kit</a:t>
            </a:r>
            <a:r>
              <a:rPr lang="en-US" dirty="0"/>
              <a:t>;</a:t>
            </a:r>
          </a:p>
          <a:p>
            <a:r>
              <a:rPr lang="en-US" dirty="0"/>
              <a:t>Obtain "Pets Inside" stickers at </a:t>
            </a:r>
            <a:r>
              <a:rPr lang="en-US" u="sng" dirty="0">
                <a:hlinkClick r:id="rId2"/>
              </a:rPr>
              <a:t>www.ASPCA.org</a:t>
            </a:r>
            <a:r>
              <a:rPr lang="en-US" dirty="0"/>
              <a:t> and place stickers on doors or windows with the number and types of pets in your home and a phone number where you can be reached. If time permits, remember to write "Evacuated with Pets" across the stickers if you flee with your pets.</a:t>
            </a:r>
          </a:p>
          <a:p>
            <a:endParaRPr lang="en-US" dirty="0"/>
          </a:p>
        </p:txBody>
      </p:sp>
      <p:sp>
        <p:nvSpPr>
          <p:cNvPr id="2" name="Title 1"/>
          <p:cNvSpPr>
            <a:spLocks noGrp="1"/>
          </p:cNvSpPr>
          <p:nvPr>
            <p:ph type="title"/>
          </p:nvPr>
        </p:nvSpPr>
        <p:spPr/>
        <p:txBody>
          <a:bodyPr>
            <a:normAutofit fontScale="90000"/>
          </a:bodyPr>
          <a:lstStyle/>
          <a:p>
            <a:r>
              <a:rPr lang="en-US" sz="4000" dirty="0" smtClean="0"/>
              <a:t>Planning for safe animal transportation</a:t>
            </a:r>
            <a:r>
              <a:rPr lang="en-US" dirty="0" smtClean="0"/>
              <a:t/>
            </a:r>
            <a:br>
              <a:rPr lang="en-US" dirty="0" smtClean="0"/>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vacuation.jpg"/>
          <p:cNvPicPr>
            <a:picLocks noGrp="1" noChangeAspect="1"/>
          </p:cNvPicPr>
          <p:nvPr>
            <p:ph idx="1"/>
          </p:nvPr>
        </p:nvPicPr>
        <p:blipFill>
          <a:blip r:embed="rId2" cstate="print"/>
          <a:stretch>
            <a:fillRect/>
          </a:stretch>
        </p:blipFill>
        <p:spPr>
          <a:xfrm>
            <a:off x="2057400" y="1447800"/>
            <a:ext cx="5263062" cy="35052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et-Carrier-300x199.jpg"/>
          <p:cNvPicPr>
            <a:picLocks noGrp="1" noChangeAspect="1"/>
          </p:cNvPicPr>
          <p:nvPr>
            <p:ph idx="1"/>
          </p:nvPr>
        </p:nvPicPr>
        <p:blipFill>
          <a:blip r:embed="rId2" cstate="print"/>
          <a:stretch>
            <a:fillRect/>
          </a:stretch>
        </p:blipFill>
        <p:spPr>
          <a:xfrm>
            <a:off x="533400" y="457200"/>
            <a:ext cx="4020603" cy="2667000"/>
          </a:xfrm>
        </p:spPr>
      </p:pic>
      <p:pic>
        <p:nvPicPr>
          <p:cNvPr id="5" name="Picture 4" descr="pet-evacuation-sign-300x214.jpg"/>
          <p:cNvPicPr>
            <a:picLocks noChangeAspect="1"/>
          </p:cNvPicPr>
          <p:nvPr/>
        </p:nvPicPr>
        <p:blipFill>
          <a:blip r:embed="rId3" cstate="print"/>
          <a:stretch>
            <a:fillRect/>
          </a:stretch>
        </p:blipFill>
        <p:spPr>
          <a:xfrm>
            <a:off x="4800600" y="3581400"/>
            <a:ext cx="3810000" cy="2717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471f46d133fbb35bfd6e431ed428f5a.jpg"/>
          <p:cNvPicPr>
            <a:picLocks noGrp="1" noChangeAspect="1"/>
          </p:cNvPicPr>
          <p:nvPr>
            <p:ph idx="1"/>
          </p:nvPr>
        </p:nvPicPr>
        <p:blipFill>
          <a:blip r:embed="rId2" cstate="print"/>
          <a:stretch>
            <a:fillRect/>
          </a:stretch>
        </p:blipFill>
        <p:spPr>
          <a:xfrm>
            <a:off x="6172200" y="1371600"/>
            <a:ext cx="2154504" cy="4572000"/>
          </a:xfrm>
        </p:spPr>
      </p:pic>
      <p:sp>
        <p:nvSpPr>
          <p:cNvPr id="3" name="Title 2"/>
          <p:cNvSpPr>
            <a:spLocks noGrp="1"/>
          </p:cNvSpPr>
          <p:nvPr>
            <p:ph type="title"/>
          </p:nvPr>
        </p:nvSpPr>
        <p:spPr/>
        <p:txBody>
          <a:bodyPr/>
          <a:lstStyle/>
          <a:p>
            <a:r>
              <a:rPr lang="en-US" dirty="0" smtClean="0"/>
              <a:t>Thank You!</a:t>
            </a:r>
            <a:endParaRPr lang="en-US" dirty="0"/>
          </a:p>
        </p:txBody>
      </p:sp>
      <p:sp>
        <p:nvSpPr>
          <p:cNvPr id="5" name="TextBox 4"/>
          <p:cNvSpPr txBox="1"/>
          <p:nvPr/>
        </p:nvSpPr>
        <p:spPr>
          <a:xfrm>
            <a:off x="762000" y="1676400"/>
            <a:ext cx="4800600" cy="1908215"/>
          </a:xfrm>
          <a:prstGeom prst="rect">
            <a:avLst/>
          </a:prstGeom>
          <a:noFill/>
        </p:spPr>
        <p:txBody>
          <a:bodyPr wrap="square" rtlCol="0">
            <a:spAutoFit/>
          </a:bodyPr>
          <a:lstStyle/>
          <a:p>
            <a:r>
              <a:rPr lang="en-US" sz="2800" dirty="0" smtClean="0"/>
              <a:t>Frank Ruggiero</a:t>
            </a:r>
          </a:p>
          <a:p>
            <a:r>
              <a:rPr lang="en-US" dirty="0" smtClean="0"/>
              <a:t>Deputy Director</a:t>
            </a:r>
          </a:p>
          <a:p>
            <a:endParaRPr lang="en-US" dirty="0"/>
          </a:p>
          <a:p>
            <a:r>
              <a:rPr lang="en-US" dirty="0" smtClean="0"/>
              <a:t>Jessamine County Animal Care &amp; Control</a:t>
            </a:r>
          </a:p>
          <a:p>
            <a:r>
              <a:rPr lang="en-US" dirty="0" smtClean="0"/>
              <a:t>fruggiero@jessamineco.com</a:t>
            </a:r>
          </a:p>
          <a:p>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7010400" cy="4572000"/>
          </a:xfrm>
        </p:spPr>
        <p:txBody>
          <a:bodyPr>
            <a:normAutofit fontScale="92500" lnSpcReduction="10000"/>
          </a:bodyPr>
          <a:lstStyle/>
          <a:p>
            <a:r>
              <a:rPr lang="en-US" dirty="0" smtClean="0"/>
              <a:t>If </a:t>
            </a:r>
            <a:r>
              <a:rPr lang="en-US" dirty="0"/>
              <a:t>you must leave your residence, have a plan for your family pets;</a:t>
            </a:r>
          </a:p>
          <a:p>
            <a:r>
              <a:rPr lang="en-US" dirty="0"/>
              <a:t>Go online and locate several "pet-friendly" hotels in and out of your area;</a:t>
            </a:r>
          </a:p>
          <a:p>
            <a:r>
              <a:rPr lang="en-US" dirty="0"/>
              <a:t>Identify friends or relatives outside your area where you and your pets can stay;</a:t>
            </a:r>
          </a:p>
          <a:p>
            <a:r>
              <a:rPr lang="en-US" dirty="0"/>
              <a:t>If there is a disaster pending, evacuate early with your pets, working animals and livestock; don't wait for a mandatory evacuation order; and</a:t>
            </a:r>
          </a:p>
          <a:p>
            <a:r>
              <a:rPr lang="en-US" dirty="0"/>
              <a:t>Animals should have leg bands or tattoos, microchips or identification tags with their name as well as your address and phone number.</a:t>
            </a:r>
          </a:p>
          <a:p>
            <a:endParaRPr lang="en-US" dirty="0"/>
          </a:p>
        </p:txBody>
      </p:sp>
      <p:sp>
        <p:nvSpPr>
          <p:cNvPr id="2" name="Title 1"/>
          <p:cNvSpPr>
            <a:spLocks noGrp="1"/>
          </p:cNvSpPr>
          <p:nvPr>
            <p:ph type="title"/>
          </p:nvPr>
        </p:nvSpPr>
        <p:spPr/>
        <p:txBody>
          <a:bodyPr>
            <a:normAutofit fontScale="90000"/>
          </a:bodyPr>
          <a:lstStyle/>
          <a:p>
            <a:r>
              <a:rPr lang="en-US" dirty="0" smtClean="0"/>
              <a:t>Planning for animal evacuation</a:t>
            </a:r>
            <a:br>
              <a:rPr lang="en-US" dirty="0" smtClean="0"/>
            </a:br>
            <a:endParaRPr lang="en-US" dirty="0"/>
          </a:p>
        </p:txBody>
      </p:sp>
      <p:pic>
        <p:nvPicPr>
          <p:cNvPr id="4" name="Picture 3" descr="evacuation-route-sign-201x300.jpg"/>
          <p:cNvPicPr>
            <a:picLocks noChangeAspect="1"/>
          </p:cNvPicPr>
          <p:nvPr/>
        </p:nvPicPr>
        <p:blipFill>
          <a:blip r:embed="rId2" cstate="print"/>
          <a:stretch>
            <a:fillRect/>
          </a:stretch>
        </p:blipFill>
        <p:spPr>
          <a:xfrm>
            <a:off x="7543800" y="1524000"/>
            <a:ext cx="1295400" cy="4648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72000"/>
          </a:xfrm>
        </p:spPr>
        <p:txBody>
          <a:bodyPr>
            <a:normAutofit/>
          </a:bodyPr>
          <a:lstStyle/>
          <a:p>
            <a:pPr>
              <a:buNone/>
            </a:pPr>
            <a:r>
              <a:rPr lang="en-US" dirty="0" smtClean="0"/>
              <a:t>    There are actions that should be taken before, during and after an event that are unique to each hazard. Identify the hazards that have happened or could happen in your area and plan for the unique actions for each.  Local Emergency management offices can help identify the hazards in your area and outline the local plans and recommendations for each. Share the hazard-specific information with family members and include pertinent materials in your family disaster plan.</a:t>
            </a:r>
            <a:endParaRPr lang="en-US" dirty="0"/>
          </a:p>
        </p:txBody>
      </p:sp>
      <p:sp>
        <p:nvSpPr>
          <p:cNvPr id="2" name="Title 1"/>
          <p:cNvSpPr>
            <a:spLocks noGrp="1"/>
          </p:cNvSpPr>
          <p:nvPr>
            <p:ph type="title"/>
          </p:nvPr>
        </p:nvSpPr>
        <p:spPr/>
        <p:txBody>
          <a:bodyPr>
            <a:normAutofit fontScale="90000"/>
          </a:bodyPr>
          <a:lstStyle/>
          <a:p>
            <a:r>
              <a:rPr lang="en-US" dirty="0"/>
              <a:t>Plan for Your Risks</a:t>
            </a:r>
            <a:br>
              <a:rPr lang="en-US" dirty="0"/>
            </a:br>
            <a:endParaRPr lang="en-US" dirty="0"/>
          </a:p>
        </p:txBody>
      </p:sp>
      <p:pic>
        <p:nvPicPr>
          <p:cNvPr id="4" name="Picture 3" descr="pet-preparedness-dont-forget-about-fido.jpg"/>
          <p:cNvPicPr>
            <a:picLocks noChangeAspect="1"/>
          </p:cNvPicPr>
          <p:nvPr/>
        </p:nvPicPr>
        <p:blipFill>
          <a:blip r:embed="rId2" cstate="print"/>
          <a:stretch>
            <a:fillRect/>
          </a:stretch>
        </p:blipFill>
        <p:spPr>
          <a:xfrm>
            <a:off x="6781800" y="228600"/>
            <a:ext cx="1790700" cy="1752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581400"/>
          </a:xfrm>
        </p:spPr>
        <p:txBody>
          <a:bodyPr>
            <a:normAutofit fontScale="77500" lnSpcReduction="20000"/>
          </a:bodyPr>
          <a:lstStyle/>
          <a:p>
            <a:r>
              <a:rPr lang="en-US" dirty="0"/>
              <a:t>As you prepare, tailor your plans and supplies to your specific daily living needs and responsibilities. Most or all individuals have both specific personal needs as well as resources to assist others. You and your household and others you help or rely on for assistance should work together.</a:t>
            </a:r>
          </a:p>
          <a:p>
            <a:r>
              <a:rPr lang="en-US" dirty="0"/>
              <a:t>As part of tailoring your plans, consider working with others to create networks of neighbors, relatives, friends and co-workers who will assist each other in an emergency. Discuss your needs and responsibilities and how people in the network can assist each other with communication, care of children, pets, or specific needs like the operation of durable medical equipment. Create your own personal network for specific areas where you need assistance.</a:t>
            </a:r>
          </a:p>
          <a:p>
            <a:pPr>
              <a:buNone/>
            </a:pPr>
            <a:endParaRPr lang="en-US" dirty="0"/>
          </a:p>
        </p:txBody>
      </p:sp>
      <p:sp>
        <p:nvSpPr>
          <p:cNvPr id="2" name="Title 1"/>
          <p:cNvSpPr>
            <a:spLocks noGrp="1"/>
          </p:cNvSpPr>
          <p:nvPr>
            <p:ph type="title"/>
          </p:nvPr>
        </p:nvSpPr>
        <p:spPr/>
        <p:txBody>
          <a:bodyPr/>
          <a:lstStyle/>
          <a:p>
            <a:r>
              <a:rPr lang="en-US" dirty="0" smtClean="0"/>
              <a:t>Tailor your plan to your needs</a:t>
            </a:r>
            <a:endParaRPr lang="en-US" dirty="0"/>
          </a:p>
        </p:txBody>
      </p:sp>
      <p:pic>
        <p:nvPicPr>
          <p:cNvPr id="4" name="Picture 3" descr="Document.jpeg"/>
          <p:cNvPicPr>
            <a:picLocks noChangeAspect="1"/>
          </p:cNvPicPr>
          <p:nvPr/>
        </p:nvPicPr>
        <p:blipFill>
          <a:blip r:embed="rId2" cstate="print"/>
          <a:stretch>
            <a:fillRect/>
          </a:stretch>
        </p:blipFill>
        <p:spPr>
          <a:xfrm>
            <a:off x="914400" y="4724400"/>
            <a:ext cx="7391400" cy="15144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Three weeks worth </a:t>
            </a:r>
            <a:r>
              <a:rPr lang="en-US" dirty="0"/>
              <a:t>of water and food stored with a can opener in a waterproof container;</a:t>
            </a:r>
          </a:p>
          <a:p>
            <a:r>
              <a:rPr lang="en-US" dirty="0"/>
              <a:t>Toys, treats and bedding because familiar items may reduce stress for your pet;</a:t>
            </a:r>
          </a:p>
          <a:p>
            <a:r>
              <a:rPr lang="en-US" dirty="0"/>
              <a:t>Medications, medical records and your veterinarian's name and telephone number;</a:t>
            </a:r>
          </a:p>
          <a:p>
            <a:r>
              <a:rPr lang="en-US" dirty="0"/>
              <a:t>Current photos of you with your family pets;</a:t>
            </a:r>
          </a:p>
          <a:p>
            <a:r>
              <a:rPr lang="en-US" dirty="0"/>
              <a:t>Sturdy leashes, harnesses, and/or carriers to move pets safely and securely;</a:t>
            </a:r>
          </a:p>
          <a:p>
            <a:r>
              <a:rPr lang="en-US" dirty="0"/>
              <a:t>Litter, litter box, newspapers, paper towels, plastic trash bags and household chlorine bleach for sanitation; and</a:t>
            </a:r>
          </a:p>
          <a:p>
            <a:r>
              <a:rPr lang="en-US" dirty="0"/>
              <a:t>First aid supplies such as cotton bandage rolls, tape, scissors, antibiotic ointment, flea/tick prevention, latex gloves, alcohol, saline solution as well as a pet first aid reference book.</a:t>
            </a:r>
          </a:p>
          <a:p>
            <a:endParaRPr lang="en-US" dirty="0"/>
          </a:p>
        </p:txBody>
      </p:sp>
      <p:sp>
        <p:nvSpPr>
          <p:cNvPr id="2" name="Title 1"/>
          <p:cNvSpPr>
            <a:spLocks noGrp="1"/>
          </p:cNvSpPr>
          <p:nvPr>
            <p:ph type="title"/>
          </p:nvPr>
        </p:nvSpPr>
        <p:spPr/>
        <p:txBody>
          <a:bodyPr>
            <a:normAutofit fontScale="90000"/>
          </a:bodyPr>
          <a:lstStyle/>
          <a:p>
            <a:r>
              <a:rPr lang="en-US" sz="4000" dirty="0" smtClean="0"/>
              <a:t>Putting together an animal emergency kit</a:t>
            </a:r>
            <a:r>
              <a:rPr lang="en-US" dirty="0" smtClean="0"/>
              <a:t/>
            </a:r>
            <a:br>
              <a:rPr lang="en-US" dirty="0" smtClean="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60046_944922712261082_4339674167533988935_n_medium.jpg"/>
          <p:cNvPicPr>
            <a:picLocks noChangeAspect="1"/>
          </p:cNvPicPr>
          <p:nvPr/>
        </p:nvPicPr>
        <p:blipFill>
          <a:blip r:embed="rId2" cstate="print"/>
          <a:stretch>
            <a:fillRect/>
          </a:stretch>
        </p:blipFill>
        <p:spPr>
          <a:xfrm>
            <a:off x="762000" y="304800"/>
            <a:ext cx="2971800" cy="2971800"/>
          </a:xfrm>
          <a:prstGeom prst="rect">
            <a:avLst/>
          </a:prstGeom>
        </p:spPr>
      </p:pic>
      <p:pic>
        <p:nvPicPr>
          <p:cNvPr id="5" name="Picture 4" descr="p-34893-p1020-1.jpg"/>
          <p:cNvPicPr>
            <a:picLocks noChangeAspect="1"/>
          </p:cNvPicPr>
          <p:nvPr/>
        </p:nvPicPr>
        <p:blipFill>
          <a:blip r:embed="rId3" cstate="print"/>
          <a:stretch>
            <a:fillRect/>
          </a:stretch>
        </p:blipFill>
        <p:spPr>
          <a:xfrm>
            <a:off x="5334000" y="323850"/>
            <a:ext cx="2743200" cy="2743200"/>
          </a:xfrm>
          <a:prstGeom prst="rect">
            <a:avLst/>
          </a:prstGeom>
        </p:spPr>
      </p:pic>
      <p:pic>
        <p:nvPicPr>
          <p:cNvPr id="6" name="Picture 5" descr="pet kit dog or cat.jpg"/>
          <p:cNvPicPr>
            <a:picLocks noChangeAspect="1"/>
          </p:cNvPicPr>
          <p:nvPr/>
        </p:nvPicPr>
        <p:blipFill>
          <a:blip r:embed="rId4" cstate="print"/>
          <a:stretch>
            <a:fillRect/>
          </a:stretch>
        </p:blipFill>
        <p:spPr>
          <a:xfrm>
            <a:off x="762000" y="3733800"/>
            <a:ext cx="3442752" cy="2533650"/>
          </a:xfrm>
          <a:prstGeom prst="rect">
            <a:avLst/>
          </a:prstGeom>
        </p:spPr>
      </p:pic>
      <p:pic>
        <p:nvPicPr>
          <p:cNvPr id="7" name="Picture 6" descr="941908_463687980380549_390376155_n.png"/>
          <p:cNvPicPr>
            <a:picLocks noChangeAspect="1"/>
          </p:cNvPicPr>
          <p:nvPr/>
        </p:nvPicPr>
        <p:blipFill>
          <a:blip r:embed="rId5" cstate="print"/>
          <a:stretch>
            <a:fillRect/>
          </a:stretch>
        </p:blipFill>
        <p:spPr>
          <a:xfrm>
            <a:off x="5638800" y="3276600"/>
            <a:ext cx="2287166" cy="3200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Pet food</a:t>
            </a:r>
          </a:p>
          <a:p>
            <a:r>
              <a:rPr lang="en-US" dirty="0"/>
              <a:t>Bottled water</a:t>
            </a:r>
          </a:p>
          <a:p>
            <a:r>
              <a:rPr lang="en-US" dirty="0"/>
              <a:t>Medications</a:t>
            </a:r>
          </a:p>
          <a:p>
            <a:r>
              <a:rPr lang="en-US" dirty="0"/>
              <a:t>Veterinary records</a:t>
            </a:r>
          </a:p>
          <a:p>
            <a:r>
              <a:rPr lang="en-US" dirty="0"/>
              <a:t>Cat litter/pan</a:t>
            </a:r>
          </a:p>
          <a:p>
            <a:r>
              <a:rPr lang="en-US" dirty="0"/>
              <a:t>Manual can opener</a:t>
            </a:r>
          </a:p>
          <a:p>
            <a:r>
              <a:rPr lang="en-US" dirty="0"/>
              <a:t>Food dishes</a:t>
            </a:r>
          </a:p>
          <a:p>
            <a:r>
              <a:rPr lang="en-US" dirty="0"/>
              <a:t>First aid kit and other </a:t>
            </a:r>
            <a:r>
              <a:rPr lang="en-US" dirty="0" smtClean="0"/>
              <a:t>supplies</a:t>
            </a:r>
          </a:p>
          <a:p>
            <a:r>
              <a:rPr lang="en-US" dirty="0"/>
              <a:t>Make sure you have a secure pet carrier, leash or harness for your pet so that if he panics, he can't escape.</a:t>
            </a:r>
          </a:p>
          <a:p>
            <a:endParaRPr lang="en-US" dirty="0"/>
          </a:p>
          <a:p>
            <a:endParaRPr lang="en-US" dirty="0"/>
          </a:p>
        </p:txBody>
      </p:sp>
      <p:sp>
        <p:nvSpPr>
          <p:cNvPr id="2" name="Title 1"/>
          <p:cNvSpPr>
            <a:spLocks noGrp="1"/>
          </p:cNvSpPr>
          <p:nvPr>
            <p:ph type="title"/>
          </p:nvPr>
        </p:nvSpPr>
        <p:spPr/>
        <p:txBody>
          <a:bodyPr/>
          <a:lstStyle/>
          <a:p>
            <a:r>
              <a:rPr lang="en-US" dirty="0" smtClean="0"/>
              <a:t>Items to consider</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58518_949055065181180_894933279077423287_n_medium.jpg"/>
          <p:cNvPicPr>
            <a:picLocks noChangeAspect="1"/>
          </p:cNvPicPr>
          <p:nvPr/>
        </p:nvPicPr>
        <p:blipFill>
          <a:blip r:embed="rId2" cstate="print"/>
          <a:stretch>
            <a:fillRect/>
          </a:stretch>
        </p:blipFill>
        <p:spPr>
          <a:xfrm>
            <a:off x="1600200" y="381000"/>
            <a:ext cx="5943600" cy="5943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a:t>Bring your pets inside immediately.</a:t>
            </a:r>
          </a:p>
          <a:p>
            <a:r>
              <a:rPr lang="en-US" dirty="0"/>
              <a:t>Have newspapers on hand for sanitary purposes. Feed animals moist or canned food so they will need less water to drink.</a:t>
            </a:r>
          </a:p>
          <a:p>
            <a:r>
              <a:rPr lang="en-US" dirty="0"/>
              <a:t>Animals have instincts about severe weather changes and will often isolate themselves if they are afraid. Bringing them inside early can stop them from running away. Never leave a pet outside or tied up during a storm.</a:t>
            </a:r>
          </a:p>
          <a:p>
            <a:r>
              <a:rPr lang="en-US" dirty="0"/>
              <a:t>Separate dogs and cats. Even if your dogs and cats normally get along, the anxiety of an emergency situation can cause pets to act irrationally. Keep small pets away from cats and dogs.</a:t>
            </a:r>
          </a:p>
          <a:p>
            <a:r>
              <a:rPr lang="en-US" dirty="0"/>
              <a:t>In an emergency, you may have to take your birds with you. Talk with your veterinarian or local pet store about special food dispensers that regulate the amount of food a bird is given. Make sure that the bird is caged and the cage is covered by a thin cloth or sheet to provide security and filtered light.</a:t>
            </a:r>
          </a:p>
          <a:p>
            <a:r>
              <a:rPr lang="en-US" dirty="0"/>
              <a:t>If you evacuate your home, DO NOT LEAVE YOUR PETS BEHIND! Pets most likely cannot survive on their own and if by some remote chance they do, you may not be able to find them when you return.</a:t>
            </a:r>
          </a:p>
          <a:p>
            <a:r>
              <a:rPr lang="en-US" dirty="0"/>
              <a:t>If you are going to a public shelter, it is important to understand that animals may not be allowed inside. Plan in advance for shelter alternatives that will work for both you and your pets; consider loved ones or friends outside of your immediate area who would be willing to host you and your pets in an emergency.</a:t>
            </a:r>
          </a:p>
          <a:p>
            <a:r>
              <a:rPr lang="en-US" dirty="0"/>
              <a:t>Make a back-up emergency plan in case you can't care for your animals yourself. Develop a buddy system with neighbors, friends and relatives to make sure that someone is available to care for or evacuate your pets if you are unable to do so. Be prepared to improvise and use what you have on hand to make it on your own for at least three days, maybe longer.</a:t>
            </a:r>
          </a:p>
          <a:p>
            <a:pPr>
              <a:buNone/>
            </a:pPr>
            <a:endParaRPr lang="en-US" dirty="0"/>
          </a:p>
        </p:txBody>
      </p:sp>
      <p:sp>
        <p:nvSpPr>
          <p:cNvPr id="2" name="Title 1"/>
          <p:cNvSpPr>
            <a:spLocks noGrp="1"/>
          </p:cNvSpPr>
          <p:nvPr>
            <p:ph type="title"/>
          </p:nvPr>
        </p:nvSpPr>
        <p:spPr/>
        <p:txBody>
          <a:bodyPr/>
          <a:lstStyle/>
          <a:p>
            <a:r>
              <a:rPr lang="en-US" dirty="0" smtClean="0"/>
              <a:t>Protect your Pet during disasters</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01DD3E84222749ACDFBCB2857CFD2F" ma:contentTypeVersion="2" ma:contentTypeDescription="Create a new document." ma:contentTypeScope="" ma:versionID="915e35dc5d593b740694f8ec04b79904">
  <xsd:schema xmlns:xsd="http://www.w3.org/2001/XMLSchema" xmlns:xs="http://www.w3.org/2001/XMLSchema" xmlns:p="http://schemas.microsoft.com/office/2006/metadata/properties" xmlns:ns1="http://schemas.microsoft.com/sharepoint/v3" targetNamespace="http://schemas.microsoft.com/office/2006/metadata/properties" ma:root="true" ma:fieldsID="26ae8053387f972404f5ef1c4bc0980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4352028-9C40-476D-AB84-EF59C00D2165}"/>
</file>

<file path=customXml/itemProps2.xml><?xml version="1.0" encoding="utf-8"?>
<ds:datastoreItem xmlns:ds="http://schemas.openxmlformats.org/officeDocument/2006/customXml" ds:itemID="{674CF207-985C-4253-A396-7772F508F4E5}"/>
</file>

<file path=customXml/itemProps3.xml><?xml version="1.0" encoding="utf-8"?>
<ds:datastoreItem xmlns:ds="http://schemas.openxmlformats.org/officeDocument/2006/customXml" ds:itemID="{F2028274-3F8B-4758-AA64-CA2E88B63973}"/>
</file>

<file path=docProps/app.xml><?xml version="1.0" encoding="utf-8"?>
<Properties xmlns="http://schemas.openxmlformats.org/officeDocument/2006/extended-properties" xmlns:vt="http://schemas.openxmlformats.org/officeDocument/2006/docPropsVTypes">
  <Template>Paper</Template>
  <TotalTime>1442</TotalTime>
  <Words>1038</Words>
  <Application>Microsoft Office PowerPoint</Application>
  <PresentationFormat>On-screen Show (4:3)</PresentationFormat>
  <Paragraphs>54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Paper</vt:lpstr>
      <vt:lpstr>Pet and Animal Emergency Planning </vt:lpstr>
      <vt:lpstr>Planning for animal evacuation </vt:lpstr>
      <vt:lpstr>Plan for Your Risks </vt:lpstr>
      <vt:lpstr>Tailor your plan to your needs</vt:lpstr>
      <vt:lpstr>Putting together an animal emergency kit </vt:lpstr>
      <vt:lpstr>PowerPoint Presentation</vt:lpstr>
      <vt:lpstr>Items to consider</vt:lpstr>
      <vt:lpstr>PowerPoint Presentation</vt:lpstr>
      <vt:lpstr>Protect your Pet during disasters</vt:lpstr>
      <vt:lpstr>PowerPoint Presentation</vt:lpstr>
      <vt:lpstr>Caring for your Pet after a disaster</vt:lpstr>
      <vt:lpstr>PowerPoint Presentation</vt:lpstr>
      <vt:lpstr>Planning for safe animal transportation </vt:lpstr>
      <vt:lpstr>PowerPoint Presentation</vt:lpstr>
      <vt:lpstr>PowerPoint Presentation</vt:lpstr>
      <vt:lpstr>Thank You!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 Ruggiero</dc:creator>
  <cp:lastModifiedBy>barbaraj.fox</cp:lastModifiedBy>
  <cp:revision>145</cp:revision>
  <cp:lastPrinted>2016-10-27T12:13:38Z</cp:lastPrinted>
  <dcterms:created xsi:type="dcterms:W3CDTF">2016-10-25T19:16:28Z</dcterms:created>
  <dcterms:modified xsi:type="dcterms:W3CDTF">2016-10-27T12:14:25Z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0x0101008D01DD3E84222749ACDFBCB2857CFD2F</vt:lpwstr>
  </property>
  <property fmtid="{D5CDD505-2E9C-101B-9397-08002B2CF9AE}" pid="3" name="Order">
    <vt:r8>9100</vt:r8>
  </property>
</Properties>
</file>