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86" r:id="rId2"/>
    <p:sldId id="287" r:id="rId3"/>
    <p:sldId id="333" r:id="rId4"/>
    <p:sldId id="319" r:id="rId5"/>
    <p:sldId id="339" r:id="rId6"/>
    <p:sldId id="320" r:id="rId7"/>
    <p:sldId id="321" r:id="rId8"/>
    <p:sldId id="322" r:id="rId9"/>
    <p:sldId id="323" r:id="rId10"/>
    <p:sldId id="324" r:id="rId11"/>
    <p:sldId id="335" r:id="rId12"/>
    <p:sldId id="336" r:id="rId13"/>
    <p:sldId id="326" r:id="rId14"/>
    <p:sldId id="327" r:id="rId15"/>
    <p:sldId id="334" r:id="rId16"/>
    <p:sldId id="332" r:id="rId17"/>
    <p:sldId id="304" r:id="rId18"/>
    <p:sldId id="337" r:id="rId19"/>
    <p:sldId id="338" r:id="rId20"/>
    <p:sldId id="301" r:id="rId21"/>
    <p:sldId id="29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3C2018-C1BB-40FC-8020-4DB234B05E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8F2FBD-2965-4EF4-B892-6DCAC575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0DCB9D-4C1C-4517-B55F-D444C910A7D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379FCD-3817-44B1-A02C-F7FA54AE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24D153-4D42-4906-9BA8-891CD0071E2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758283-40BF-4B2C-958D-614B27888F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atsnet.at4all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3048000"/>
            <a:ext cx="7075485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CARAT:</a:t>
            </a:r>
            <a:br>
              <a:rPr lang="en-US" dirty="0" smtClean="0"/>
            </a:br>
            <a:r>
              <a:rPr lang="en-US" sz="4000" dirty="0" smtClean="0"/>
              <a:t>Coordinating and Assisting the Reuse of Assistive Technology</a:t>
            </a:r>
            <a:endParaRPr lang="en-US" dirty="0"/>
          </a:p>
        </p:txBody>
      </p:sp>
      <p:pic>
        <p:nvPicPr>
          <p:cNvPr id="1028" name="Picture 4" descr="ProjectCARA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15937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572000"/>
          </a:xfrm>
        </p:spPr>
        <p:txBody>
          <a:bodyPr/>
          <a:lstStyle/>
          <a:p>
            <a:r>
              <a:rPr lang="en-US" sz="2000" dirty="0" smtClean="0"/>
              <a:t>CDPVTC Program: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Students learn skills in cleaning AT/DME.</a:t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000" dirty="0" smtClean="0"/>
              <a:t>Students develop basic work skills, such as taking direction, being on time, getting along with coworkers, etc.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Students have the opportunity to give back.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Project CARAT Room at CDPVTC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37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Kentucky Assistive Technology Locator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03592" cy="685800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www.katsnet.at4all.com</a:t>
            </a:r>
            <a:endParaRPr lang="en-US" sz="1600" dirty="0" smtClean="0"/>
          </a:p>
          <a:p>
            <a:r>
              <a:rPr lang="en-US" sz="1600" dirty="0" smtClean="0"/>
              <a:t>Lists all equipment available for reuse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17276" r="18273" b="24342"/>
          <a:stretch/>
        </p:blipFill>
        <p:spPr bwMode="auto">
          <a:xfrm>
            <a:off x="1614055" y="2209800"/>
            <a:ext cx="647135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5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does CARAT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wheelchairs</a:t>
            </a:r>
          </a:p>
          <a:p>
            <a:r>
              <a:rPr lang="en-US" dirty="0" smtClean="0"/>
              <a:t>Power wheelchairs</a:t>
            </a:r>
          </a:p>
          <a:p>
            <a:r>
              <a:rPr lang="en-US" dirty="0" smtClean="0"/>
              <a:t>Scooters</a:t>
            </a:r>
          </a:p>
          <a:p>
            <a:r>
              <a:rPr lang="en-US" dirty="0" smtClean="0"/>
              <a:t>Shower chairs</a:t>
            </a:r>
          </a:p>
          <a:p>
            <a:r>
              <a:rPr lang="en-US" dirty="0" smtClean="0"/>
              <a:t>Walkers</a:t>
            </a:r>
          </a:p>
          <a:p>
            <a:r>
              <a:rPr lang="en-US" dirty="0" smtClean="0"/>
              <a:t>Canes</a:t>
            </a:r>
          </a:p>
          <a:p>
            <a:r>
              <a:rPr lang="en-US" dirty="0" smtClean="0"/>
              <a:t>Crutches</a:t>
            </a:r>
          </a:p>
          <a:p>
            <a:r>
              <a:rPr lang="en-US" dirty="0" smtClean="0"/>
              <a:t>Hospital Beds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228600"/>
            <a:ext cx="2743200" cy="6248400"/>
          </a:xfrm>
        </p:spPr>
        <p:txBody>
          <a:bodyPr/>
          <a:lstStyle/>
          <a:p>
            <a:r>
              <a:rPr lang="en-US" sz="2000" dirty="0" smtClean="0"/>
              <a:t>Roles of Partners: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*Identifying individuals who need AT/DME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*Finding used AT/DME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*Storing DME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*Transporting DME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*Distributing DME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*Refurbishing Center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*Raise public  awareness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Lourdes Hospital’s in kind donation of space for CARAT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12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Involvement of the Larger Community</a:t>
            </a:r>
          </a:p>
          <a:p>
            <a:pPr lvl="2"/>
            <a:r>
              <a:rPr lang="en-US" dirty="0" smtClean="0"/>
              <a:t>Continue to find ways to let people know about the project</a:t>
            </a:r>
          </a:p>
          <a:p>
            <a:pPr lvl="2"/>
            <a:r>
              <a:rPr lang="en-US" dirty="0" smtClean="0"/>
              <a:t>Identify new potential partners/partner groups</a:t>
            </a:r>
          </a:p>
          <a:p>
            <a:pPr lvl="2"/>
            <a:r>
              <a:rPr lang="en-US" dirty="0" smtClean="0"/>
              <a:t>Demonstrate value to Medicaid, Medicare, private </a:t>
            </a:r>
            <a:r>
              <a:rPr lang="en-US" dirty="0"/>
              <a:t>i</a:t>
            </a:r>
            <a:r>
              <a:rPr lang="en-US" dirty="0" smtClean="0"/>
              <a:t>nsurers and hospitals</a:t>
            </a:r>
          </a:p>
          <a:p>
            <a:pPr lvl="3"/>
            <a:r>
              <a:rPr lang="en-US" dirty="0" smtClean="0"/>
              <a:t>Cost savings and return on investment to insurance and hospitals </a:t>
            </a:r>
          </a:p>
          <a:p>
            <a:pPr lvl="2"/>
            <a:r>
              <a:rPr lang="en-US" dirty="0" smtClean="0"/>
              <a:t>Media</a:t>
            </a:r>
          </a:p>
          <a:p>
            <a:pPr lvl="2"/>
            <a:r>
              <a:rPr lang="en-US" dirty="0" smtClean="0"/>
              <a:t>Share</a:t>
            </a:r>
          </a:p>
          <a:p>
            <a:pPr lvl="3"/>
            <a:r>
              <a:rPr lang="en-US" dirty="0" smtClean="0"/>
              <a:t>Success Stories</a:t>
            </a:r>
          </a:p>
          <a:p>
            <a:pPr marL="923544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8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Benefits:</a:t>
            </a:r>
          </a:p>
          <a:p>
            <a:pPr lvl="1"/>
            <a:r>
              <a:rPr lang="en-US" dirty="0" smtClean="0"/>
              <a:t>Increased independence</a:t>
            </a:r>
          </a:p>
          <a:p>
            <a:pPr lvl="1"/>
            <a:r>
              <a:rPr lang="en-US" dirty="0" smtClean="0"/>
              <a:t>Remain at HOME – not assisted living</a:t>
            </a:r>
          </a:p>
          <a:p>
            <a:pPr lvl="1"/>
            <a:r>
              <a:rPr lang="en-US" dirty="0" smtClean="0"/>
              <a:t>Fewer ER Visits</a:t>
            </a:r>
          </a:p>
          <a:p>
            <a:pPr lvl="1"/>
            <a:r>
              <a:rPr lang="en-US" dirty="0" smtClean="0"/>
              <a:t>Earlier discharge from hospitals</a:t>
            </a:r>
          </a:p>
          <a:p>
            <a:pPr lvl="1"/>
            <a:r>
              <a:rPr lang="en-US" dirty="0" smtClean="0"/>
              <a:t>Reduce need for rehabilitation facility admissions</a:t>
            </a:r>
          </a:p>
          <a:p>
            <a:r>
              <a:rPr lang="en-US" dirty="0" smtClean="0"/>
              <a:t>Avoided Costs</a:t>
            </a:r>
          </a:p>
          <a:p>
            <a:pPr lvl="1"/>
            <a:r>
              <a:rPr lang="en-US" dirty="0" smtClean="0"/>
              <a:t>Landfill/ Positive </a:t>
            </a:r>
            <a:r>
              <a:rPr lang="en-US" dirty="0"/>
              <a:t>e</a:t>
            </a:r>
            <a:r>
              <a:rPr lang="en-US" dirty="0" smtClean="0"/>
              <a:t>nvironmental Impact</a:t>
            </a:r>
          </a:p>
          <a:p>
            <a:pPr lvl="1"/>
            <a:r>
              <a:rPr lang="en-US" dirty="0" smtClean="0"/>
              <a:t>Lost Work Time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Addressing Identified Barriers</a:t>
            </a:r>
          </a:p>
          <a:p>
            <a:pPr lvl="3"/>
            <a:r>
              <a:rPr lang="en-US" dirty="0" smtClean="0"/>
              <a:t>SPACE</a:t>
            </a:r>
          </a:p>
          <a:p>
            <a:pPr lvl="3"/>
            <a:r>
              <a:rPr lang="en-US" dirty="0" smtClean="0"/>
              <a:t>NETWORK DEVELOPMENT</a:t>
            </a:r>
          </a:p>
          <a:p>
            <a:pPr lvl="4"/>
            <a:r>
              <a:rPr lang="en-US" dirty="0" smtClean="0"/>
              <a:t>Maintain the appropriate flow of AT/DME</a:t>
            </a:r>
          </a:p>
          <a:p>
            <a:pPr lvl="3"/>
            <a:r>
              <a:rPr lang="en-US" dirty="0" smtClean="0"/>
              <a:t>TRANSPORTATION</a:t>
            </a:r>
          </a:p>
          <a:p>
            <a:pPr lvl="3"/>
            <a:r>
              <a:rPr lang="en-US" dirty="0" smtClean="0"/>
              <a:t>PROFESSIONAL STAFF TIME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Project CARAT has served over 160 consumers.</a:t>
            </a:r>
          </a:p>
          <a:p>
            <a:r>
              <a:rPr lang="en-US" sz="4400" dirty="0" smtClean="0"/>
              <a:t>Project CARAT has received over 1,600 donated items.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447800"/>
            <a:ext cx="7498080" cy="48006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4400" dirty="0" smtClean="0"/>
              <a:t> </a:t>
            </a:r>
            <a:r>
              <a:rPr lang="en-US" sz="4400" dirty="0"/>
              <a:t>Since 2012, CARAT has </a:t>
            </a:r>
            <a:r>
              <a:rPr lang="en-US" sz="4400"/>
              <a:t>helped </a:t>
            </a:r>
            <a:r>
              <a:rPr lang="en-US" sz="4400" smtClean="0"/>
              <a:t>308 </a:t>
            </a:r>
            <a:r>
              <a:rPr lang="en-US" sz="4400" dirty="0" smtClean="0"/>
              <a:t>people in Kentucky by </a:t>
            </a:r>
            <a:r>
              <a:rPr lang="en-US" sz="4400" dirty="0"/>
              <a:t>providing them with </a:t>
            </a:r>
            <a:r>
              <a:rPr lang="en-US" sz="4400" dirty="0" smtClean="0"/>
              <a:t>706 </a:t>
            </a:r>
            <a:r>
              <a:rPr lang="en-US" sz="4400" dirty="0"/>
              <a:t>pieces of free medical equipment valued at over $</a:t>
            </a:r>
            <a:r>
              <a:rPr lang="en-US" sz="4400" dirty="0" smtClean="0"/>
              <a:t>298,000</a:t>
            </a:r>
            <a:r>
              <a:rPr lang="en-US" sz="4400" dirty="0"/>
              <a:t>. 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382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648200"/>
          </a:xfrm>
        </p:spPr>
        <p:txBody>
          <a:bodyPr/>
          <a:lstStyle/>
          <a:p>
            <a:r>
              <a:rPr lang="en-US" dirty="0" smtClean="0"/>
              <a:t>Courtney: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Equipment lost due to fire.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Approximate value:</a:t>
            </a:r>
            <a:br>
              <a:rPr lang="en-US" dirty="0" smtClean="0"/>
            </a:br>
            <a:r>
              <a:rPr lang="en-US" dirty="0" smtClean="0"/>
              <a:t>lift: 		$700</a:t>
            </a:r>
            <a:br>
              <a:rPr lang="en-US" dirty="0" smtClean="0"/>
            </a:br>
            <a:r>
              <a:rPr lang="en-US" dirty="0" smtClean="0"/>
              <a:t>shower bench: $125</a:t>
            </a:r>
            <a:br>
              <a:rPr lang="en-US" dirty="0" smtClean="0"/>
            </a:br>
            <a:r>
              <a:rPr lang="en-US" dirty="0" smtClean="0"/>
              <a:t>wheelchair:	$550</a:t>
            </a:r>
            <a:br>
              <a:rPr lang="en-US" dirty="0" smtClean="0"/>
            </a:br>
            <a:r>
              <a:rPr lang="en-US" dirty="0" smtClean="0"/>
              <a:t>TOTAL:          $1375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Some of her equipment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70" y="1447800"/>
            <a:ext cx="269971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t="15341" r="16632" b="6296"/>
          <a:stretch/>
        </p:blipFill>
        <p:spPr bwMode="auto">
          <a:xfrm>
            <a:off x="806711" y="1078345"/>
            <a:ext cx="1864907" cy="258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9" y="2826327"/>
            <a:ext cx="20383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648200"/>
          </a:xfrm>
        </p:spPr>
        <p:txBody>
          <a:bodyPr/>
          <a:lstStyle/>
          <a:p>
            <a:r>
              <a:rPr lang="en-US" dirty="0" smtClean="0"/>
              <a:t>Dignity/ Independence: Allowed consumer’s grandmother independence to make her own choices in her home: to go to bathroom alone, get out of bed without asking for help, go into kitchen. Value Priceless:        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RETAIL: </a:t>
            </a:r>
            <a:r>
              <a:rPr lang="en-US" dirty="0" smtClean="0"/>
              <a:t>$70 to $240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dirty="0" err="1" smtClean="0"/>
              <a:t>Rollator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2619623" cy="35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CARAT?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CARAT is a project that collects, refurbishes, and redistributes assistive technology and durable medical equipment to improve the health and quality of life of individuals with disabilities in the Commonwealth.</a:t>
            </a:r>
            <a:endParaRPr lang="en-US" sz="3200" dirty="0" smtClean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91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CARAT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If you have equipment to donate or need some assistive technology or durable medical equipment, contact Project CARAT by telephone at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800-327-5287 </a:t>
            </a:r>
          </a:p>
          <a:p>
            <a:pPr marL="0" indent="0" algn="ctr">
              <a:buNone/>
            </a:pPr>
            <a:r>
              <a:rPr lang="en-US" sz="4000" dirty="0" smtClean="0"/>
              <a:t>or </a:t>
            </a:r>
            <a:r>
              <a:rPr lang="en-US" sz="4000" dirty="0"/>
              <a:t>visit our website at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ProjectCARAT.org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98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Sheila Levy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Sheila Levy, the Outreach </a:t>
            </a:r>
            <a:r>
              <a:rPr lang="en-US" dirty="0"/>
              <a:t>C</a:t>
            </a:r>
            <a:r>
              <a:rPr lang="en-US" dirty="0" smtClean="0"/>
              <a:t>oordinator </a:t>
            </a:r>
            <a:r>
              <a:rPr lang="en-US" dirty="0"/>
              <a:t>can also be contacted by telephone </a:t>
            </a:r>
            <a:r>
              <a:rPr lang="en-US" dirty="0" smtClean="0"/>
              <a:t>(502-254-1939, </a:t>
            </a:r>
            <a:r>
              <a:rPr lang="en-US" dirty="0"/>
              <a:t>extension </a:t>
            </a:r>
            <a:r>
              <a:rPr lang="en-US" dirty="0" smtClean="0"/>
              <a:t>233) </a:t>
            </a:r>
            <a:r>
              <a:rPr lang="en-US" dirty="0"/>
              <a:t>or by email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Sheila.Levy@ky.gov</a:t>
            </a:r>
            <a:r>
              <a:rPr lang="en-US" dirty="0" smtClean="0"/>
              <a:t>) </a:t>
            </a:r>
            <a:r>
              <a:rPr lang="en-US" dirty="0"/>
              <a:t>anytime if you have input about the project, other agencies to contact, speaking opportunities, </a:t>
            </a:r>
            <a:r>
              <a:rPr lang="en-US" dirty="0" smtClean="0"/>
              <a:t>or would </a:t>
            </a:r>
            <a:r>
              <a:rPr lang="en-US" dirty="0"/>
              <a:t>like to make a donation to Project CARAT.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5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CARAT?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“Closing the Gap” service</a:t>
            </a:r>
          </a:p>
          <a:p>
            <a:pPr lvl="1"/>
            <a:r>
              <a:rPr lang="en-US" sz="2800" dirty="0" smtClean="0"/>
              <a:t>Not trying to replace DME dealers</a:t>
            </a:r>
          </a:p>
          <a:p>
            <a:pPr lvl="1"/>
            <a:r>
              <a:rPr lang="en-US" dirty="0" smtClean="0"/>
              <a:t>Equipment provided typically for:</a:t>
            </a:r>
          </a:p>
          <a:p>
            <a:pPr lvl="2"/>
            <a:r>
              <a:rPr lang="en-US" sz="2400" dirty="0" smtClean="0"/>
              <a:t>Individuals who </a:t>
            </a:r>
            <a:r>
              <a:rPr lang="en-US" dirty="0" smtClean="0"/>
              <a:t>are underinsured</a:t>
            </a:r>
          </a:p>
          <a:p>
            <a:pPr lvl="2"/>
            <a:r>
              <a:rPr lang="en-US" dirty="0" smtClean="0"/>
              <a:t>Individuals who cannot meet their copays for AT/DME</a:t>
            </a:r>
          </a:p>
          <a:p>
            <a:pPr lvl="2"/>
            <a:r>
              <a:rPr lang="en-US" sz="2400" dirty="0" smtClean="0"/>
              <a:t>Items not covered by insurance</a:t>
            </a:r>
          </a:p>
          <a:p>
            <a:pPr lvl="2"/>
            <a:r>
              <a:rPr lang="en-US" dirty="0" smtClean="0"/>
              <a:t>Temporary needs, while waiting for permanent equipment</a:t>
            </a:r>
          </a:p>
          <a:p>
            <a:pPr lvl="2"/>
            <a:r>
              <a:rPr lang="en-US" sz="2400" dirty="0" smtClean="0"/>
              <a:t>When need replacement equipment “between” allowable time periods</a:t>
            </a:r>
          </a:p>
          <a:p>
            <a:pPr lvl="2"/>
            <a:r>
              <a:rPr lang="en-US" dirty="0" smtClean="0"/>
              <a:t>When AT/DME is lost in </a:t>
            </a:r>
            <a:r>
              <a:rPr lang="en-US" smtClean="0"/>
              <a:t>a disaster (fire</a:t>
            </a:r>
            <a:r>
              <a:rPr lang="en-US" dirty="0" smtClean="0"/>
              <a:t>, flood, etc.)</a:t>
            </a:r>
            <a:endParaRPr lang="en-US" sz="2400" dirty="0" smtClean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17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CARAT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Health Resources and Services Administration (HRSA) Grant # D04RH23586</a:t>
            </a:r>
          </a:p>
          <a:p>
            <a:pPr lvl="1"/>
            <a:r>
              <a:rPr lang="en-US" dirty="0" smtClean="0"/>
              <a:t>Office of Rural Health Policy</a:t>
            </a:r>
          </a:p>
          <a:p>
            <a:pPr lvl="1"/>
            <a:r>
              <a:rPr lang="en-US" dirty="0" smtClean="0"/>
              <a:t>Rural Health Care Services Outreach Grant</a:t>
            </a:r>
          </a:p>
          <a:p>
            <a:pPr lvl="1"/>
            <a:r>
              <a:rPr lang="en-US" dirty="0" smtClean="0"/>
              <a:t>3 years – May 2012 through April 2015</a:t>
            </a:r>
          </a:p>
          <a:p>
            <a:pPr lvl="1"/>
            <a:r>
              <a:rPr lang="en-US" dirty="0" smtClean="0"/>
              <a:t>Covered 56 counties in rural eastern Appalachian KY</a:t>
            </a:r>
          </a:p>
          <a:p>
            <a:pPr lvl="1"/>
            <a:r>
              <a:rPr lang="en-US" dirty="0" smtClean="0"/>
              <a:t>Two refurbishing sites, Thelma and Hazard</a:t>
            </a:r>
          </a:p>
          <a:p>
            <a:pPr marL="82296" indent="0">
              <a:buNone/>
            </a:pPr>
            <a:endParaRPr lang="en-US" sz="1600" dirty="0"/>
          </a:p>
          <a:p>
            <a:r>
              <a:rPr lang="en-US" dirty="0" smtClean="0"/>
              <a:t>Original Partners:</a:t>
            </a:r>
          </a:p>
          <a:p>
            <a:pPr lvl="1"/>
            <a:r>
              <a:rPr lang="en-US" dirty="0" smtClean="0"/>
              <a:t>KARRN- Kentucky Appalachian Rural Rehabilitation Network</a:t>
            </a:r>
          </a:p>
          <a:p>
            <a:pPr lvl="1"/>
            <a:r>
              <a:rPr lang="en-US" dirty="0" smtClean="0"/>
              <a:t>OVR</a:t>
            </a:r>
          </a:p>
          <a:p>
            <a:pPr lvl="1"/>
            <a:r>
              <a:rPr lang="en-US" dirty="0" smtClean="0"/>
              <a:t>UK PT Program</a:t>
            </a:r>
          </a:p>
          <a:p>
            <a:pPr lvl="1"/>
            <a:r>
              <a:rPr lang="en-US" dirty="0" smtClean="0"/>
              <a:t>KATS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Funding through KATS NETWORK</a:t>
            </a:r>
          </a:p>
          <a:p>
            <a:r>
              <a:rPr lang="en-US" dirty="0" smtClean="0"/>
              <a:t>In-Kind contributions from partners</a:t>
            </a:r>
          </a:p>
          <a:p>
            <a:r>
              <a:rPr lang="en-US" dirty="0" smtClean="0"/>
              <a:t>Covers all 120 counties in KY</a:t>
            </a:r>
          </a:p>
          <a:p>
            <a:r>
              <a:rPr lang="en-US" dirty="0" smtClean="0"/>
              <a:t>Two new refurbishing sites in Paducah &amp; Louisville</a:t>
            </a:r>
          </a:p>
          <a:p>
            <a:r>
              <a:rPr lang="en-US" dirty="0" smtClean="0"/>
              <a:t>The 2 original sites continue to flourish in Thelma &amp; Hazard</a:t>
            </a:r>
          </a:p>
          <a:p>
            <a:r>
              <a:rPr lang="en-US" dirty="0" smtClean="0"/>
              <a:t>New Partners include:  Lourdes Hospital, Paducah; CAL Murray; West KY Community &amp; Technical College, Paducah  &amp; Spalding University/ </a:t>
            </a:r>
            <a:r>
              <a:rPr lang="en-US" dirty="0" err="1" smtClean="0"/>
              <a:t>Entech</a:t>
            </a:r>
            <a:r>
              <a:rPr lang="en-US" dirty="0" smtClean="0"/>
              <a:t>, Louisville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1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CARAT a solution to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Medically underserved communities- both urban and rural</a:t>
            </a:r>
          </a:p>
          <a:p>
            <a:r>
              <a:rPr lang="en-US" dirty="0" smtClean="0"/>
              <a:t>Insurance Barriers</a:t>
            </a:r>
          </a:p>
          <a:p>
            <a:pPr lvl="1"/>
            <a:r>
              <a:rPr lang="en-US" dirty="0" smtClean="0"/>
              <a:t>DME/AT not covered</a:t>
            </a:r>
          </a:p>
          <a:p>
            <a:pPr lvl="1"/>
            <a:r>
              <a:rPr lang="en-US" dirty="0" smtClean="0"/>
              <a:t>Co-pay too expensive</a:t>
            </a:r>
          </a:p>
          <a:p>
            <a:pPr lvl="1"/>
            <a:r>
              <a:rPr lang="en-US" dirty="0" smtClean="0"/>
              <a:t>Unreasonable deductibles</a:t>
            </a:r>
          </a:p>
          <a:p>
            <a:r>
              <a:rPr lang="en-US" dirty="0" smtClean="0"/>
              <a:t>AT/DME needed for short term</a:t>
            </a:r>
          </a:p>
          <a:p>
            <a:r>
              <a:rPr lang="en-US" dirty="0" smtClean="0"/>
              <a:t>Natural Disaster resource for replacement DME and cleaning/refurbishing damaged DME</a:t>
            </a:r>
          </a:p>
          <a:p>
            <a:pPr marL="82296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and grow AT/DME reutilization program throughout Kentucky</a:t>
            </a:r>
          </a:p>
          <a:p>
            <a:r>
              <a:rPr lang="en-US" dirty="0" smtClean="0"/>
              <a:t>Develop network of partners to allow for effective collection, refurbishing, and redistribution of AT/DME</a:t>
            </a:r>
          </a:p>
          <a:p>
            <a:r>
              <a:rPr lang="en-US" dirty="0" smtClean="0"/>
              <a:t>Raise community awareness of AT/DME &amp; Project CARAT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ROAD TO LONG TERM SUCCESS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Building capacity to provide AT/DME</a:t>
            </a:r>
            <a:endParaRPr lang="en-US" dirty="0"/>
          </a:p>
          <a:p>
            <a:r>
              <a:rPr lang="en-US" dirty="0" smtClean="0"/>
              <a:t>Expansion of the Refurbishing Program</a:t>
            </a:r>
          </a:p>
          <a:p>
            <a:pPr lvl="1"/>
            <a:r>
              <a:rPr lang="en-US" dirty="0" smtClean="0"/>
              <a:t>Added new sites to meet needs of target population</a:t>
            </a:r>
          </a:p>
          <a:p>
            <a:pPr lvl="2"/>
            <a:r>
              <a:rPr lang="en-US" dirty="0" smtClean="0"/>
              <a:t>Addition of centrally located site (Spalding/</a:t>
            </a:r>
            <a:r>
              <a:rPr lang="en-US" dirty="0" err="1" smtClean="0"/>
              <a:t>EnTech</a:t>
            </a:r>
            <a:r>
              <a:rPr lang="en-US" dirty="0" smtClean="0"/>
              <a:t>, Louisville) and far western (Lourdes Hospital, Paducah)</a:t>
            </a:r>
            <a:endParaRPr lang="en-US" dirty="0"/>
          </a:p>
          <a:p>
            <a:pPr lvl="1"/>
            <a:r>
              <a:rPr lang="en-US" dirty="0" smtClean="0"/>
              <a:t>Service Learning Approach</a:t>
            </a:r>
          </a:p>
          <a:p>
            <a:pPr lvl="2"/>
            <a:r>
              <a:rPr lang="en-US" dirty="0" smtClean="0"/>
              <a:t>Students do the work 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Educational Benefit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Better prepared to function in their jobs</a:t>
            </a:r>
          </a:p>
        </p:txBody>
      </p:sp>
    </p:spTree>
    <p:extLst>
      <p:ext uri="{BB962C8B-B14F-4D97-AF65-F5344CB8AC3E}">
        <p14:creationId xmlns:p14="http://schemas.microsoft.com/office/powerpoint/2010/main" val="18657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572000"/>
          </a:xfrm>
        </p:spPr>
        <p:txBody>
          <a:bodyPr/>
          <a:lstStyle/>
          <a:p>
            <a:r>
              <a:rPr lang="en-US" sz="2000" dirty="0" smtClean="0"/>
              <a:t>UK PT Program:</a:t>
            </a:r>
            <a:br>
              <a:rPr lang="en-US" sz="2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000" dirty="0" smtClean="0"/>
              <a:t>Students have a better understanding of the types of AT and DME available when they enter the workforce.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Students are able to assess, repair, and clean AT/DME.</a:t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000" dirty="0" smtClean="0"/>
              <a:t>Students have AT/DME available for free Clinic.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Students Cleaning Wheelchairs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52A2E6BE3AE4FA9E550A522748C81" ma:contentTypeVersion="1" ma:contentTypeDescription="Create a new document." ma:contentTypeScope="" ma:versionID="26648c2b5344d867b48b819ddb318b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A284ED-43FA-4953-BA33-1B48B7B1B331}"/>
</file>

<file path=customXml/itemProps2.xml><?xml version="1.0" encoding="utf-8"?>
<ds:datastoreItem xmlns:ds="http://schemas.openxmlformats.org/officeDocument/2006/customXml" ds:itemID="{5F9C39AD-8FDF-46E4-B40E-462BB7F1A9B6}"/>
</file>

<file path=customXml/itemProps3.xml><?xml version="1.0" encoding="utf-8"?>
<ds:datastoreItem xmlns:ds="http://schemas.openxmlformats.org/officeDocument/2006/customXml" ds:itemID="{07691ACF-B9C7-481F-A1CE-5C58E1B071B0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999</TotalTime>
  <Words>707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 Project CARAT: Coordinating and Assisting the Reuse of Assistive Technology</vt:lpstr>
      <vt:lpstr>What is CARAT?</vt:lpstr>
      <vt:lpstr>What is CARAT?</vt:lpstr>
      <vt:lpstr>How did CARAT start?</vt:lpstr>
      <vt:lpstr>CARAT Now</vt:lpstr>
      <vt:lpstr>CARAT a solution to Problems:</vt:lpstr>
      <vt:lpstr>Project Goals:</vt:lpstr>
      <vt:lpstr>THE ROAD TO LONG TERM SUCCESS</vt:lpstr>
      <vt:lpstr>UK PT Program:  Students have a better understanding of the types of AT and DME available when they enter the workforce.  Students are able to assess, repair, and clean AT/DME.  Students have AT/DME available for free Clinic.</vt:lpstr>
      <vt:lpstr>CDPVTC Program:  Students learn skills in cleaning AT/DME.  Students develop basic work skills, such as taking direction, being on time, getting along with coworkers, etc.  Students have the opportunity to give back.</vt:lpstr>
      <vt:lpstr>Kentucky Assistive Technology Locator</vt:lpstr>
      <vt:lpstr>So, what does CARAT have?</vt:lpstr>
      <vt:lpstr>Roles of Partners:  *Identifying individuals who need AT/DME  *Finding used AT/DME  *Storing DME  *Transporting DME  *Distributing DME  *Refurbishing Center  *Raise public  awareness   </vt:lpstr>
      <vt:lpstr>SUSTAINABILITY</vt:lpstr>
      <vt:lpstr>Return on Investment</vt:lpstr>
      <vt:lpstr>SUSTAINABILITY</vt:lpstr>
      <vt:lpstr>Statistics</vt:lpstr>
      <vt:lpstr>Courtney:  Equipment lost due to fire.  Approximate value: lift:   $700 shower bench: $125 wheelchair: $550 TOTAL:          $1375</vt:lpstr>
      <vt:lpstr>Dignity/ Independence: Allowed consumer’s grandmother independence to make her own choices in her home: to go to bathroom alone, get out of bed without asking for help, go into kitchen. Value Priceless:           RETAIL: $70 to $240</vt:lpstr>
      <vt:lpstr>Project CARAT contacts</vt:lpstr>
      <vt:lpstr>Sheila Levy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CARAT</dc:title>
  <dc:creator>Walt Bower</dc:creator>
  <cp:lastModifiedBy>Jo</cp:lastModifiedBy>
  <cp:revision>118</cp:revision>
  <cp:lastPrinted>2015-10-20T15:27:34Z</cp:lastPrinted>
  <dcterms:created xsi:type="dcterms:W3CDTF">2012-08-30T03:12:03Z</dcterms:created>
  <dcterms:modified xsi:type="dcterms:W3CDTF">2015-10-20T15:28:31Z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0x01010023952A2E6BE3AE4FA9E550A522748C81</vt:lpwstr>
  </property>
</Properties>
</file>