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4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79" r:id="rId3"/>
    <p:sldId id="331" r:id="rId4"/>
    <p:sldId id="257" r:id="rId5"/>
    <p:sldId id="258" r:id="rId6"/>
    <p:sldId id="261" r:id="rId7"/>
    <p:sldId id="262" r:id="rId8"/>
    <p:sldId id="263" r:id="rId9"/>
    <p:sldId id="264" r:id="rId10"/>
    <p:sldId id="265" r:id="rId11"/>
    <p:sldId id="266" r:id="rId12"/>
    <p:sldId id="300" r:id="rId13"/>
    <p:sldId id="280" r:id="rId14"/>
    <p:sldId id="332" r:id="rId15"/>
    <p:sldId id="269" r:id="rId16"/>
    <p:sldId id="273" r:id="rId17"/>
    <p:sldId id="319" r:id="rId18"/>
    <p:sldId id="275" r:id="rId19"/>
    <p:sldId id="312" r:id="rId20"/>
    <p:sldId id="328" r:id="rId21"/>
    <p:sldId id="313" r:id="rId22"/>
    <p:sldId id="308" r:id="rId23"/>
    <p:sldId id="309" r:id="rId24"/>
    <p:sldId id="276" r:id="rId25"/>
    <p:sldId id="277" r:id="rId26"/>
    <p:sldId id="329" r:id="rId27"/>
    <p:sldId id="278" r:id="rId28"/>
    <p:sldId id="338" r:id="rId29"/>
    <p:sldId id="314" r:id="rId30"/>
    <p:sldId id="315" r:id="rId31"/>
    <p:sldId id="316" r:id="rId32"/>
    <p:sldId id="317" r:id="rId33"/>
    <p:sldId id="318" r:id="rId34"/>
    <p:sldId id="336" r:id="rId35"/>
    <p:sldId id="311" r:id="rId36"/>
    <p:sldId id="333" r:id="rId37"/>
    <p:sldId id="339" r:id="rId38"/>
    <p:sldId id="320" r:id="rId39"/>
    <p:sldId id="321" r:id="rId40"/>
    <p:sldId id="322" r:id="rId41"/>
    <p:sldId id="340" r:id="rId42"/>
    <p:sldId id="323" r:id="rId43"/>
    <p:sldId id="324" r:id="rId44"/>
    <p:sldId id="337" r:id="rId45"/>
    <p:sldId id="335" r:id="rId46"/>
    <p:sldId id="33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90" autoAdjust="0"/>
  </p:normalViewPr>
  <p:slideViewPr>
    <p:cSldViewPr>
      <p:cViewPr varScale="1">
        <p:scale>
          <a:sx n="79" d="100"/>
          <a:sy n="79" d="100"/>
        </p:scale>
        <p:origin x="-15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2FFE2-FD72-44D8-A4D3-CA2EDEBC0DB7}" type="datetimeFigureOut">
              <a:rPr lang="en-US" smtClean="0"/>
              <a:t>5/11/2017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CC0F27-5A58-487B-8F6E-DFDBB77BD8EA}" type="slidenum">
              <a:rPr lang="en-US" smtClean="0"/>
              <a:t>‹#›</a:t>
            </a:fld>
            <a:endParaRPr lang="en-US" dirty="0"/>
          </a:p>
        </p:txBody>
      </p:sp>
    </p:spTree>
    <p:extLst>
      <p:ext uri="{BB962C8B-B14F-4D97-AF65-F5344CB8AC3E}">
        <p14:creationId xmlns:p14="http://schemas.microsoft.com/office/powerpoint/2010/main" val="50574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provide all the facts</a:t>
            </a:r>
            <a:r>
              <a:rPr lang="en-US" baseline="0" dirty="0" smtClean="0"/>
              <a:t> and data in the world, but it won’t be enough.</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16</a:t>
            </a:fld>
            <a:endParaRPr lang="en-US" dirty="0"/>
          </a:p>
        </p:txBody>
      </p:sp>
    </p:spTree>
    <p:extLst>
      <p:ext uri="{BB962C8B-B14F-4D97-AF65-F5344CB8AC3E}">
        <p14:creationId xmlns:p14="http://schemas.microsoft.com/office/powerpoint/2010/main" val="216712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Summerville, SC.</a:t>
            </a:r>
            <a:r>
              <a:rPr lang="en-US" baseline="0" dirty="0" smtClean="0"/>
              <a:t> Some beekeepers claimed they were not notified prior to spraying. Not pointing fingers here. The take-away lesson is that it made the news and made people concerned.</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32</a:t>
            </a:fld>
            <a:endParaRPr lang="en-US" dirty="0"/>
          </a:p>
        </p:txBody>
      </p:sp>
    </p:spTree>
    <p:extLst>
      <p:ext uri="{BB962C8B-B14F-4D97-AF65-F5344CB8AC3E}">
        <p14:creationId xmlns:p14="http://schemas.microsoft.com/office/powerpoint/2010/main" val="201997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Perception</a:t>
            </a:r>
            <a:r>
              <a:rPr lang="en-US" baseline="0" dirty="0" smtClean="0"/>
              <a:t> is reality. People did not have a sense of transparency. In this and the SC case, the community did not feel that it was properly prepared for the spraying.</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33</a:t>
            </a:fld>
            <a:endParaRPr lang="en-US" dirty="0"/>
          </a:p>
        </p:txBody>
      </p:sp>
    </p:spTree>
    <p:extLst>
      <p:ext uri="{BB962C8B-B14F-4D97-AF65-F5344CB8AC3E}">
        <p14:creationId xmlns:p14="http://schemas.microsoft.com/office/powerpoint/2010/main" val="384107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Perception</a:t>
            </a:r>
            <a:r>
              <a:rPr lang="en-US" baseline="0" dirty="0" smtClean="0"/>
              <a:t> is reality. People did not have a sense of transparency. In this and the SC case, the community did not feel that it was properly prepared for the spraying.</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34</a:t>
            </a:fld>
            <a:endParaRPr lang="en-US" dirty="0"/>
          </a:p>
        </p:txBody>
      </p:sp>
    </p:spTree>
    <p:extLst>
      <p:ext uri="{BB962C8B-B14F-4D97-AF65-F5344CB8AC3E}">
        <p14:creationId xmlns:p14="http://schemas.microsoft.com/office/powerpoint/2010/main" val="384107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IGR disrupt the molting process. Insects need to molt to grow, just</a:t>
            </a:r>
            <a:r>
              <a:rPr lang="en-US" baseline="0" dirty="0" smtClean="0"/>
              <a:t> like snakes have to shed their skins.</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38</a:t>
            </a:fld>
            <a:endParaRPr lang="en-US" dirty="0"/>
          </a:p>
        </p:txBody>
      </p:sp>
    </p:spTree>
    <p:extLst>
      <p:ext uri="{BB962C8B-B14F-4D97-AF65-F5344CB8AC3E}">
        <p14:creationId xmlns:p14="http://schemas.microsoft.com/office/powerpoint/2010/main" val="275967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jump the force of gravity will cause you to fall at approximately 32 feet per second until you collide with the concrete below, which would result in</a:t>
            </a:r>
            <a:r>
              <a:rPr lang="en-US" baseline="0" dirty="0" smtClean="0"/>
              <a:t> broken bones, damage to the brain, loss of blood, ……. Instead, empathy must be established? Why are you sitting there? Your girlfriend left you? Man, I’m sorry to hear that. I can understand what you’re going through…</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17</a:t>
            </a:fld>
            <a:endParaRPr lang="en-US" dirty="0"/>
          </a:p>
        </p:txBody>
      </p:sp>
    </p:spTree>
    <p:extLst>
      <p:ext uri="{BB962C8B-B14F-4D97-AF65-F5344CB8AC3E}">
        <p14:creationId xmlns:p14="http://schemas.microsoft.com/office/powerpoint/2010/main" val="409695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Body</a:t>
            </a:r>
            <a:r>
              <a:rPr lang="en-US" baseline="0" dirty="0" smtClean="0"/>
              <a:t> language and appearance can be important for the third point.</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18</a:t>
            </a:fld>
            <a:endParaRPr lang="en-US" dirty="0"/>
          </a:p>
        </p:txBody>
      </p:sp>
    </p:spTree>
    <p:extLst>
      <p:ext uri="{BB962C8B-B14F-4D97-AF65-F5344CB8AC3E}">
        <p14:creationId xmlns:p14="http://schemas.microsoft.com/office/powerpoint/2010/main" val="196539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Arrogant</a:t>
            </a:r>
            <a:r>
              <a:rPr lang="en-US" baseline="0" dirty="0" smtClean="0"/>
              <a:t> – If only you’d gone to Harvard and studied toxicology, then you might understand…</a:t>
            </a:r>
            <a:br>
              <a:rPr lang="en-US" baseline="0" dirty="0" smtClean="0"/>
            </a:br>
            <a:r>
              <a:rPr lang="en-US" baseline="0" dirty="0" smtClean="0"/>
              <a:t>Humor – After 27 years of marriage I can assure you this doesn’t work. If you don’t believe me, try making a joke after your wife asks you to take out the garbage for the seventh time.</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24</a:t>
            </a:fld>
            <a:endParaRPr lang="en-US" dirty="0"/>
          </a:p>
        </p:txBody>
      </p:sp>
    </p:spTree>
    <p:extLst>
      <p:ext uri="{BB962C8B-B14F-4D97-AF65-F5344CB8AC3E}">
        <p14:creationId xmlns:p14="http://schemas.microsoft.com/office/powerpoint/2010/main" val="242142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answering “Do</a:t>
            </a:r>
            <a:r>
              <a:rPr lang="en-US" baseline="0" dirty="0" smtClean="0"/>
              <a:t> you still beat your wife?”</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25</a:t>
            </a:fld>
            <a:endParaRPr lang="en-US" dirty="0"/>
          </a:p>
        </p:txBody>
      </p:sp>
    </p:spTree>
    <p:extLst>
      <p:ext uri="{BB962C8B-B14F-4D97-AF65-F5344CB8AC3E}">
        <p14:creationId xmlns:p14="http://schemas.microsoft.com/office/powerpoint/2010/main" val="298763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of Trump, Clinton or someone else. … 1 Donated money to a charity, 2 gave blood at the local red cross, 3) adopted a homeless puppy.</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26</a:t>
            </a:fld>
            <a:endParaRPr lang="en-US" dirty="0"/>
          </a:p>
        </p:txBody>
      </p:sp>
    </p:spTree>
    <p:extLst>
      <p:ext uri="{BB962C8B-B14F-4D97-AF65-F5344CB8AC3E}">
        <p14:creationId xmlns:p14="http://schemas.microsoft.com/office/powerpoint/2010/main" val="374705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this when</a:t>
            </a:r>
            <a:r>
              <a:rPr lang="en-US" baseline="0" dirty="0" smtClean="0"/>
              <a:t> designing brochures, websites, etc.</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27</a:t>
            </a:fld>
            <a:endParaRPr lang="en-US" dirty="0"/>
          </a:p>
        </p:txBody>
      </p:sp>
    </p:spTree>
    <p:extLst>
      <p:ext uri="{BB962C8B-B14F-4D97-AF65-F5344CB8AC3E}">
        <p14:creationId xmlns:p14="http://schemas.microsoft.com/office/powerpoint/2010/main" val="60879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this when</a:t>
            </a:r>
            <a:r>
              <a:rPr lang="en-US" baseline="0" dirty="0" smtClean="0"/>
              <a:t> designing brochures, websites, etc.</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28</a:t>
            </a:fld>
            <a:endParaRPr lang="en-US" dirty="0"/>
          </a:p>
        </p:txBody>
      </p:sp>
    </p:spTree>
    <p:extLst>
      <p:ext uri="{BB962C8B-B14F-4D97-AF65-F5344CB8AC3E}">
        <p14:creationId xmlns:p14="http://schemas.microsoft.com/office/powerpoint/2010/main" val="60879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people scared? This should explain it partially.</a:t>
            </a:r>
            <a:endParaRPr lang="en-US" dirty="0"/>
          </a:p>
        </p:txBody>
      </p:sp>
      <p:sp>
        <p:nvSpPr>
          <p:cNvPr id="4" name="Slide Number Placeholder 3"/>
          <p:cNvSpPr>
            <a:spLocks noGrp="1"/>
          </p:cNvSpPr>
          <p:nvPr>
            <p:ph type="sldNum" sz="quarter" idx="10"/>
          </p:nvPr>
        </p:nvSpPr>
        <p:spPr/>
        <p:txBody>
          <a:bodyPr/>
          <a:lstStyle/>
          <a:p>
            <a:fld id="{B9CC0F27-5A58-487B-8F6E-DFDBB77BD8EA}" type="slidenum">
              <a:rPr lang="en-US" smtClean="0"/>
              <a:t>30</a:t>
            </a:fld>
            <a:endParaRPr lang="en-US" dirty="0"/>
          </a:p>
        </p:txBody>
      </p:sp>
    </p:spTree>
    <p:extLst>
      <p:ext uri="{BB962C8B-B14F-4D97-AF65-F5344CB8AC3E}">
        <p14:creationId xmlns:p14="http://schemas.microsoft.com/office/powerpoint/2010/main" val="282176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360344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56389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173661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11505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211059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8729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179071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163363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266872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371238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A63C2-836B-4851-A6E5-78ED4AF1C51C}"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6C5FE-1382-47E1-A1C8-6F55C58F514A}" type="slidenum">
              <a:rPr lang="en-US" smtClean="0"/>
              <a:t>‹#›</a:t>
            </a:fld>
            <a:endParaRPr lang="en-US" dirty="0"/>
          </a:p>
        </p:txBody>
      </p:sp>
    </p:spTree>
    <p:extLst>
      <p:ext uri="{BB962C8B-B14F-4D97-AF65-F5344CB8AC3E}">
        <p14:creationId xmlns:p14="http://schemas.microsoft.com/office/powerpoint/2010/main" val="47338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A63C2-836B-4851-A6E5-78ED4AF1C51C}" type="datetimeFigureOut">
              <a:rPr lang="en-US" smtClean="0"/>
              <a:t>5/11/2017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6C5FE-1382-47E1-A1C8-6F55C58F514A}" type="slidenum">
              <a:rPr lang="en-US" smtClean="0"/>
              <a:t>‹#›</a:t>
            </a:fld>
            <a:endParaRPr lang="en-US" dirty="0"/>
          </a:p>
        </p:txBody>
      </p:sp>
    </p:spTree>
    <p:extLst>
      <p:ext uri="{BB962C8B-B14F-4D97-AF65-F5344CB8AC3E}">
        <p14:creationId xmlns:p14="http://schemas.microsoft.com/office/powerpoint/2010/main" val="409586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tinyurl.com/makutjt" TargetMode="External"/><Relationship Id="rId2" Type="http://schemas.openxmlformats.org/officeDocument/2006/relationships/hyperlink" Target="http://tinyurl.com/n8x9x3k" TargetMode="External"/><Relationship Id="rId1" Type="http://schemas.openxmlformats.org/officeDocument/2006/relationships/slideLayout" Target="../slideLayouts/slideLayout1.xml"/><Relationship Id="rId4" Type="http://schemas.openxmlformats.org/officeDocument/2006/relationships/hyperlink" Target="https://emergency.cdc.gov/cerc/"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twitter.com/Rich_Lev" TargetMode="External"/><Relationship Id="rId2" Type="http://schemas.openxmlformats.org/officeDocument/2006/relationships/hyperlink" Target="https://www.linkedin.com/in/richard-levine-cpmd" TargetMode="External"/><Relationship Id="rId1" Type="http://schemas.openxmlformats.org/officeDocument/2006/relationships/slideLayout" Target="../slideLayouts/slideLayout1.xml"/><Relationship Id="rId4" Type="http://schemas.openxmlformats.org/officeDocument/2006/relationships/hyperlink" Target="mailto:rich.levine@verizon.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785388" y="762000"/>
            <a:ext cx="7790915" cy="1323439"/>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Risk Communications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Approach</a:t>
            </a:r>
            <a:b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Talking About Zika and Pesticides</a:t>
            </a:r>
          </a:p>
        </p:txBody>
      </p:sp>
      <p:sp>
        <p:nvSpPr>
          <p:cNvPr id="5" name="TextBox 4"/>
          <p:cNvSpPr txBox="1"/>
          <p:nvPr/>
        </p:nvSpPr>
        <p:spPr>
          <a:xfrm>
            <a:off x="3277255" y="2209800"/>
            <a:ext cx="2807179" cy="523220"/>
          </a:xfrm>
          <a:prstGeom prst="rect">
            <a:avLst/>
          </a:prstGeom>
          <a:noFill/>
        </p:spPr>
        <p:txBody>
          <a:bodyPr wrap="none" rtlCol="0">
            <a:spAutoFit/>
          </a:bodyPr>
          <a:lstStyle/>
          <a:p>
            <a:pPr algn="ctr"/>
            <a:r>
              <a:rPr lang="en-US" sz="2800" b="1" dirty="0" smtClean="0">
                <a:latin typeface="Calibri" pitchFamily="34" charset="0"/>
              </a:rPr>
              <a:t>By Richard Levine</a:t>
            </a:r>
            <a:endParaRPr lang="en-US"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971800"/>
            <a:ext cx="2923532" cy="2895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938" y="3048000"/>
            <a:ext cx="2769662" cy="2743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38" y="3048000"/>
            <a:ext cx="2769662" cy="2743200"/>
          </a:xfrm>
          <a:prstGeom prst="rect">
            <a:avLst/>
          </a:prstGeom>
        </p:spPr>
      </p:pic>
    </p:spTree>
    <p:extLst>
      <p:ext uri="{BB962C8B-B14F-4D97-AF65-F5344CB8AC3E}">
        <p14:creationId xmlns:p14="http://schemas.microsoft.com/office/powerpoint/2010/main" val="1457028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190875" y="533400"/>
            <a:ext cx="3134192"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Comparisons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malaria-times-quare-1.jpg"/>
          <p:cNvPicPr>
            <a:picLocks noChangeAspect="1"/>
          </p:cNvPicPr>
          <p:nvPr/>
        </p:nvPicPr>
        <p:blipFill>
          <a:blip r:embed="rId2" cstate="print"/>
          <a:stretch>
            <a:fillRect/>
          </a:stretch>
        </p:blipFill>
        <p:spPr>
          <a:xfrm>
            <a:off x="1590675" y="1400175"/>
            <a:ext cx="6181725" cy="4619625"/>
          </a:xfrm>
          <a:prstGeom prst="rect">
            <a:avLst/>
          </a:prstGeom>
        </p:spPr>
      </p:pic>
    </p:spTree>
    <p:extLst>
      <p:ext uri="{BB962C8B-B14F-4D97-AF65-F5344CB8AC3E}">
        <p14:creationId xmlns:p14="http://schemas.microsoft.com/office/powerpoint/2010/main" val="285646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971800" y="609600"/>
            <a:ext cx="3134192"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Comparisons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times-sware-malaria2.jpg"/>
          <p:cNvPicPr>
            <a:picLocks noChangeAspect="1"/>
          </p:cNvPicPr>
          <p:nvPr/>
        </p:nvPicPr>
        <p:blipFill>
          <a:blip r:embed="rId2" cstate="print"/>
          <a:stretch>
            <a:fillRect/>
          </a:stretch>
        </p:blipFill>
        <p:spPr>
          <a:xfrm>
            <a:off x="1362075" y="1524000"/>
            <a:ext cx="6181725" cy="4562475"/>
          </a:xfrm>
          <a:prstGeom prst="rect">
            <a:avLst/>
          </a:prstGeom>
        </p:spPr>
      </p:pic>
    </p:spTree>
    <p:extLst>
      <p:ext uri="{BB962C8B-B14F-4D97-AF65-F5344CB8AC3E}">
        <p14:creationId xmlns:p14="http://schemas.microsoft.com/office/powerpoint/2010/main" val="285646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81200" y="457200"/>
            <a:ext cx="5032148"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Risk Communications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295400"/>
            <a:ext cx="3542023" cy="350818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1" y="1390011"/>
            <a:ext cx="3446499" cy="341357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060" y="3962400"/>
            <a:ext cx="2872740" cy="2845293"/>
          </a:xfrm>
          <a:prstGeom prst="rect">
            <a:avLst/>
          </a:prstGeom>
        </p:spPr>
      </p:pic>
    </p:spTree>
    <p:extLst>
      <p:ext uri="{BB962C8B-B14F-4D97-AF65-F5344CB8AC3E}">
        <p14:creationId xmlns:p14="http://schemas.microsoft.com/office/powerpoint/2010/main" val="245569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201982" y="609600"/>
            <a:ext cx="5032148"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Risk Communications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381000" y="1447800"/>
            <a:ext cx="8458200" cy="1569660"/>
          </a:xfrm>
          <a:prstGeom prst="rect">
            <a:avLst/>
          </a:prstGeom>
          <a:noFill/>
          <a:ln w="9525">
            <a:noFill/>
            <a:miter lim="800000"/>
            <a:headEnd/>
            <a:tailEnd/>
          </a:ln>
        </p:spPr>
        <p:txBody>
          <a:bodyPr>
            <a:spAutoFit/>
          </a:bodyPr>
          <a:lstStyle/>
          <a:p>
            <a:pPr>
              <a:defRPr/>
            </a:pPr>
            <a:r>
              <a:rPr lang="en-US" sz="2400" b="1" dirty="0" smtClean="0">
                <a:latin typeface="Calibri" pitchFamily="34" charset="0"/>
              </a:rPr>
              <a:t>Risk communications </a:t>
            </a:r>
            <a:r>
              <a:rPr lang="en-US" sz="2400" dirty="0" smtClean="0">
                <a:latin typeface="Calibri" pitchFamily="34" charset="0"/>
              </a:rPr>
              <a:t>are a collection of techniques developed by social scientists in order to effectively communicate controversial or sensitive information with people who feel threatened, frightened, or otherwise concerned.</a:t>
            </a:r>
            <a:endParaRPr lang="en-US" sz="2400" i="1" dirty="0">
              <a:latin typeface="Calibri" pitchFamily="34" charset="0"/>
            </a:endParaRPr>
          </a:p>
        </p:txBody>
      </p:sp>
      <p:sp>
        <p:nvSpPr>
          <p:cNvPr id="4" name="Text Box 7"/>
          <p:cNvSpPr txBox="1">
            <a:spLocks noChangeArrowheads="1"/>
          </p:cNvSpPr>
          <p:nvPr/>
        </p:nvSpPr>
        <p:spPr bwMode="auto">
          <a:xfrm>
            <a:off x="381000" y="3230940"/>
            <a:ext cx="8458200" cy="830997"/>
          </a:xfrm>
          <a:prstGeom prst="rect">
            <a:avLst/>
          </a:prstGeom>
          <a:noFill/>
          <a:ln w="9525">
            <a:noFill/>
            <a:miter lim="800000"/>
            <a:headEnd/>
            <a:tailEnd/>
          </a:ln>
        </p:spPr>
        <p:txBody>
          <a:bodyPr>
            <a:spAutoFit/>
          </a:bodyPr>
          <a:lstStyle/>
          <a:p>
            <a:pPr>
              <a:defRPr/>
            </a:pPr>
            <a:r>
              <a:rPr lang="en-US" sz="2400" dirty="0" smtClean="0">
                <a:latin typeface="Calibri" pitchFamily="34" charset="0"/>
              </a:rPr>
              <a:t>People who feel threatened or concerned are often emotional and will interpret information differently than they would otherwise.</a:t>
            </a:r>
            <a:endParaRPr lang="en-US" sz="2400" i="1" dirty="0">
              <a:latin typeface="Calibri" pitchFamily="34" charset="0"/>
            </a:endParaRPr>
          </a:p>
        </p:txBody>
      </p:sp>
      <p:sp>
        <p:nvSpPr>
          <p:cNvPr id="5" name="Text Box 7"/>
          <p:cNvSpPr txBox="1">
            <a:spLocks noChangeArrowheads="1"/>
          </p:cNvSpPr>
          <p:nvPr/>
        </p:nvSpPr>
        <p:spPr bwMode="auto">
          <a:xfrm>
            <a:off x="381000" y="4362271"/>
            <a:ext cx="7162800" cy="1200329"/>
          </a:xfrm>
          <a:prstGeom prst="rect">
            <a:avLst/>
          </a:prstGeom>
          <a:noFill/>
          <a:ln w="9525">
            <a:noFill/>
            <a:miter lim="800000"/>
            <a:headEnd/>
            <a:tailEnd/>
          </a:ln>
        </p:spPr>
        <p:txBody>
          <a:bodyPr wrap="square">
            <a:spAutoFit/>
          </a:bodyPr>
          <a:lstStyle/>
          <a:p>
            <a:pPr>
              <a:defRPr/>
            </a:pPr>
            <a:r>
              <a:rPr lang="en-US" sz="2400" u="sng" dirty="0" smtClean="0">
                <a:latin typeface="Calibri" pitchFamily="34" charset="0"/>
              </a:rPr>
              <a:t>In these cases, data and facts are not enough. Instead, one must first establish a sense of trust and empathy with the audience.</a:t>
            </a:r>
            <a:endParaRPr lang="en-US" sz="2400" i="1" u="sng" dirty="0">
              <a:latin typeface="Calibri" pitchFamily="34" charset="0"/>
            </a:endParaRPr>
          </a:p>
        </p:txBody>
      </p:sp>
    </p:spTree>
    <p:extLst>
      <p:ext uri="{BB962C8B-B14F-4D97-AF65-F5344CB8AC3E}">
        <p14:creationId xmlns:p14="http://schemas.microsoft.com/office/powerpoint/2010/main" val="8733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nvSpPr>
        <p:spPr>
          <a:xfrm>
            <a:off x="451321" y="183669"/>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Results of failed risk communication</a:t>
            </a:r>
            <a:endParaRPr lang="en-US" dirty="0"/>
          </a:p>
        </p:txBody>
      </p:sp>
      <p:sp>
        <p:nvSpPr>
          <p:cNvPr id="7" name="Content Placeholder 2"/>
          <p:cNvSpPr>
            <a:spLocks noGrp="1"/>
          </p:cNvSpPr>
          <p:nvPr/>
        </p:nvSpPr>
        <p:spPr>
          <a:xfrm>
            <a:off x="4654080" y="1828801"/>
            <a:ext cx="4038600" cy="3886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rgbClr val="000000"/>
                </a:solidFill>
              </a:rPr>
              <a:t>Frustrated scientists, regulators, and industrialists think the public makes irrational or ignorant judgments.</a:t>
            </a:r>
          </a:p>
          <a:p>
            <a:endParaRPr lang="en-US" dirty="0">
              <a:solidFill>
                <a:srgbClr val="000000"/>
              </a:solidFill>
            </a:endParaRPr>
          </a:p>
          <a:p>
            <a:r>
              <a:rPr lang="en-US" dirty="0" smtClean="0">
                <a:solidFill>
                  <a:srgbClr val="000000"/>
                </a:solidFill>
              </a:rPr>
              <a:t>The public thinks that risks are under-estimated to serve someone else’s purposes, not their own.</a:t>
            </a:r>
            <a:endParaRPr lang="en-US" dirty="0">
              <a:solidFill>
                <a:srgbClr val="0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344011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5800" y="5525869"/>
            <a:ext cx="4057586" cy="646331"/>
          </a:xfrm>
          <a:prstGeom prst="rect">
            <a:avLst/>
          </a:prstGeom>
          <a:noFill/>
        </p:spPr>
        <p:txBody>
          <a:bodyPr wrap="none" rtlCol="0">
            <a:spAutoFit/>
          </a:bodyPr>
          <a:lstStyle/>
          <a:p>
            <a:r>
              <a:rPr lang="en-US" u="sng" dirty="0" smtClean="0"/>
              <a:t>NOTE:</a:t>
            </a:r>
            <a:r>
              <a:rPr lang="en-US" dirty="0" smtClean="0"/>
              <a:t> This slide was “borrowed”</a:t>
            </a:r>
            <a:br>
              <a:rPr lang="en-US" dirty="0" smtClean="0"/>
            </a:br>
            <a:r>
              <a:rPr lang="en-US" dirty="0" smtClean="0"/>
              <a:t>from </a:t>
            </a:r>
            <a:r>
              <a:rPr lang="en-US" dirty="0"/>
              <a:t>Kaci Buhl, Oregon State </a:t>
            </a:r>
            <a:r>
              <a:rPr lang="en-US" dirty="0" smtClean="0"/>
              <a:t>University.</a:t>
            </a:r>
            <a:endParaRPr lang="en-US" dirty="0"/>
          </a:p>
        </p:txBody>
      </p:sp>
    </p:spTree>
    <p:extLst>
      <p:ext uri="{BB962C8B-B14F-4D97-AF65-F5344CB8AC3E}">
        <p14:creationId xmlns:p14="http://schemas.microsoft.com/office/powerpoint/2010/main" val="1232348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762000" y="381000"/>
            <a:ext cx="7581523" cy="3170099"/>
          </a:xfrm>
          <a:prstGeom prst="rect">
            <a:avLst/>
          </a:prstGeom>
          <a:noFill/>
          <a:ln w="9525">
            <a:noFill/>
            <a:miter lim="800000"/>
            <a:headEnd/>
            <a:tailEnd/>
          </a:ln>
        </p:spPr>
        <p:txBody>
          <a:bodyPr wrap="square">
            <a:spAutoFit/>
          </a:bodyPr>
          <a:lstStyle/>
          <a:p>
            <a:pPr>
              <a:defRPr/>
            </a:pPr>
            <a:r>
              <a:rPr lang="en-US" sz="2800" b="1" dirty="0" smtClean="0">
                <a:latin typeface="Calibri" pitchFamily="34" charset="0"/>
              </a:rPr>
              <a:t>When people are upset they …</a:t>
            </a:r>
          </a:p>
          <a:p>
            <a:pPr>
              <a:defRPr/>
            </a:pPr>
            <a:endParaRPr lang="en-US" sz="2800" b="1" dirty="0">
              <a:latin typeface="Calibri" pitchFamily="34" charset="0"/>
            </a:endParaRPr>
          </a:p>
          <a:p>
            <a:pPr>
              <a:defRPr/>
            </a:pPr>
            <a:r>
              <a:rPr lang="en-US" sz="2400" dirty="0" smtClean="0">
                <a:latin typeface="Calibri" pitchFamily="34" charset="0"/>
              </a:rPr>
              <a:t>- Often </a:t>
            </a:r>
            <a:r>
              <a:rPr lang="en-US" sz="2400" dirty="0">
                <a:latin typeface="Calibri" pitchFamily="34" charset="0"/>
              </a:rPr>
              <a:t>distrust </a:t>
            </a:r>
            <a:r>
              <a:rPr lang="en-US" sz="2400" dirty="0" smtClean="0">
                <a:latin typeface="Calibri" pitchFamily="34" charset="0"/>
              </a:rPr>
              <a:t>others, and may perceive them to be dishonest, uncaring, and/or incompetent (Trust determination theory).</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Have difficulty hearing, understanding, and remembering (Mental noise theory).</a:t>
            </a:r>
            <a:endParaRPr lang="en-US" sz="2400" dirty="0">
              <a:latin typeface="Calibri" pitchFamily="34" charset="0"/>
            </a:endParaRPr>
          </a:p>
        </p:txBody>
      </p:sp>
      <p:graphicFrame>
        <p:nvGraphicFramePr>
          <p:cNvPr id="5" name="Object 4" descr="farside2"/>
          <p:cNvGraphicFramePr>
            <a:graphicFrameLocks noChangeAspect="1"/>
          </p:cNvGraphicFramePr>
          <p:nvPr>
            <p:extLst>
              <p:ext uri="{D42A27DB-BD31-4B8C-83A1-F6EECF244321}">
                <p14:modId xmlns:p14="http://schemas.microsoft.com/office/powerpoint/2010/main" val="277301865"/>
              </p:ext>
            </p:extLst>
          </p:nvPr>
        </p:nvGraphicFramePr>
        <p:xfrm>
          <a:off x="1133298" y="3638967"/>
          <a:ext cx="6715302" cy="3219033"/>
        </p:xfrm>
        <a:graphic>
          <a:graphicData uri="http://schemas.openxmlformats.org/presentationml/2006/ole">
            <mc:AlternateContent xmlns:mc="http://schemas.openxmlformats.org/markup-compatibility/2006">
              <mc:Choice xmlns:v="urn:schemas-microsoft-com:vml" Requires="v">
                <p:oleObj spid="_x0000_s1123" name="Bitmap Image" r:id="rId3" imgW="7182853" imgH="2333333" progId="PBrush">
                  <p:embed/>
                </p:oleObj>
              </mc:Choice>
              <mc:Fallback>
                <p:oleObj name="Bitmap Image" r:id="rId3" imgW="7182853" imgH="2333333" progId="PBrush">
                  <p:embed/>
                  <p:pic>
                    <p:nvPicPr>
                      <p:cNvPr id="0" name="Object 4" descr="farsid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298" y="3638967"/>
                        <a:ext cx="6715302" cy="321903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646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788670" y="457200"/>
            <a:ext cx="5557355"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Risk Communications Basics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2362200" y="1295400"/>
            <a:ext cx="4343400" cy="461665"/>
          </a:xfrm>
          <a:prstGeom prst="rect">
            <a:avLst/>
          </a:prstGeom>
          <a:noFill/>
          <a:ln w="9525">
            <a:noFill/>
            <a:miter lim="800000"/>
            <a:headEnd/>
            <a:tailEnd/>
          </a:ln>
        </p:spPr>
        <p:txBody>
          <a:bodyPr wrap="square">
            <a:spAutoFit/>
          </a:bodyPr>
          <a:lstStyle/>
          <a:p>
            <a:r>
              <a:rPr lang="en-US" sz="2400" b="1" dirty="0" smtClean="0">
                <a:solidFill>
                  <a:srgbClr val="4210D2"/>
                </a:solidFill>
                <a:latin typeface="Calibri" pitchFamily="34" charset="0"/>
              </a:rPr>
              <a:t>Communicate effectively by …</a:t>
            </a:r>
            <a:endParaRPr lang="en-US" sz="2400" i="1" dirty="0">
              <a:latin typeface="Calibri" pitchFamily="34" charset="0"/>
            </a:endParaRPr>
          </a:p>
        </p:txBody>
      </p:sp>
      <p:sp>
        <p:nvSpPr>
          <p:cNvPr id="4" name="TextBox 3"/>
          <p:cNvSpPr txBox="1"/>
          <p:nvPr/>
        </p:nvSpPr>
        <p:spPr>
          <a:xfrm>
            <a:off x="762000" y="1905000"/>
            <a:ext cx="7010401" cy="830997"/>
          </a:xfrm>
          <a:prstGeom prst="rect">
            <a:avLst/>
          </a:prstGeom>
          <a:noFill/>
        </p:spPr>
        <p:txBody>
          <a:bodyPr wrap="square" rtlCol="0">
            <a:spAutoFit/>
          </a:bodyPr>
          <a:lstStyle/>
          <a:p>
            <a:r>
              <a:rPr lang="en-US" sz="2400" b="1" dirty="0" smtClean="0">
                <a:latin typeface="Calibri" pitchFamily="34" charset="0"/>
              </a:rPr>
              <a:t>Using general science communication rules </a:t>
            </a:r>
            <a:r>
              <a:rPr lang="en-US" sz="2400" dirty="0" smtClean="0">
                <a:latin typeface="Calibri" pitchFamily="34" charset="0"/>
              </a:rPr>
              <a:t>(avoiding technical language and jargon, using plain language).</a:t>
            </a:r>
          </a:p>
        </p:txBody>
      </p:sp>
      <p:sp>
        <p:nvSpPr>
          <p:cNvPr id="5" name="TextBox 4"/>
          <p:cNvSpPr txBox="1"/>
          <p:nvPr/>
        </p:nvSpPr>
        <p:spPr>
          <a:xfrm>
            <a:off x="1219200" y="3048000"/>
            <a:ext cx="6248399" cy="2677656"/>
          </a:xfrm>
          <a:prstGeom prst="rect">
            <a:avLst/>
          </a:prstGeom>
          <a:noFill/>
        </p:spPr>
        <p:txBody>
          <a:bodyPr wrap="square" rtlCol="0">
            <a:spAutoFit/>
          </a:bodyPr>
          <a:lstStyle/>
          <a:p>
            <a:pPr algn="ctr"/>
            <a:r>
              <a:rPr lang="en-US" sz="2800" b="1" dirty="0" smtClean="0">
                <a:latin typeface="Calibri" pitchFamily="34" charset="0"/>
              </a:rPr>
              <a:t>In addition, it is crucial to establish:</a:t>
            </a:r>
            <a:br>
              <a:rPr lang="en-US" sz="2800" b="1" dirty="0" smtClean="0">
                <a:latin typeface="Calibri" pitchFamily="34" charset="0"/>
              </a:rPr>
            </a:br>
            <a:r>
              <a:rPr lang="en-US" sz="2800" b="1" dirty="0" smtClean="0">
                <a:latin typeface="Calibri" pitchFamily="34" charset="0"/>
              </a:rPr>
              <a:t/>
            </a:r>
            <a:br>
              <a:rPr lang="en-US" sz="2800" b="1" dirty="0" smtClean="0">
                <a:latin typeface="Calibri" pitchFamily="34" charset="0"/>
              </a:rPr>
            </a:br>
            <a:r>
              <a:rPr lang="en-US" sz="2800" b="1" dirty="0" smtClean="0">
                <a:latin typeface="Calibri" pitchFamily="34" charset="0"/>
              </a:rPr>
              <a:t>- trust</a:t>
            </a:r>
            <a:br>
              <a:rPr lang="en-US" sz="2800" b="1" dirty="0" smtClean="0">
                <a:latin typeface="Calibri" pitchFamily="34" charset="0"/>
              </a:rPr>
            </a:br>
            <a:r>
              <a:rPr lang="en-US" sz="2800" b="1" dirty="0" smtClean="0">
                <a:latin typeface="Calibri" pitchFamily="34" charset="0"/>
              </a:rPr>
              <a:t>- empathy</a:t>
            </a:r>
            <a:br>
              <a:rPr lang="en-US" sz="2800" b="1" dirty="0" smtClean="0">
                <a:latin typeface="Calibri" pitchFamily="34" charset="0"/>
              </a:rPr>
            </a:br>
            <a:r>
              <a:rPr lang="en-US" sz="2800" b="1" dirty="0" smtClean="0">
                <a:latin typeface="Calibri" pitchFamily="34" charset="0"/>
              </a:rPr>
              <a:t>- credibility</a:t>
            </a:r>
            <a:r>
              <a:rPr lang="en-US" sz="2800" b="1" dirty="0">
                <a:latin typeface="Calibri" pitchFamily="34" charset="0"/>
              </a:rPr>
              <a:t/>
            </a:r>
            <a:br>
              <a:rPr lang="en-US" sz="2800" b="1" dirty="0">
                <a:latin typeface="Calibri" pitchFamily="34" charset="0"/>
              </a:rPr>
            </a:br>
            <a:r>
              <a:rPr lang="en-US" sz="2800" b="1" dirty="0" smtClean="0">
                <a:latin typeface="Calibri" pitchFamily="34" charset="0"/>
              </a:rPr>
              <a:t>- transparency</a:t>
            </a:r>
          </a:p>
        </p:txBody>
      </p:sp>
    </p:spTree>
    <p:extLst>
      <p:ext uri="{BB962C8B-B14F-4D97-AF65-F5344CB8AC3E}">
        <p14:creationId xmlns:p14="http://schemas.microsoft.com/office/powerpoint/2010/main" val="285646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762000"/>
            <a:ext cx="7962900" cy="5308600"/>
          </a:xfrm>
          <a:prstGeom prst="rect">
            <a:avLst/>
          </a:prstGeom>
        </p:spPr>
      </p:pic>
    </p:spTree>
    <p:extLst>
      <p:ext uri="{BB962C8B-B14F-4D97-AF65-F5344CB8AC3E}">
        <p14:creationId xmlns:p14="http://schemas.microsoft.com/office/powerpoint/2010/main" val="207122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188884" y="457200"/>
            <a:ext cx="6507316"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Establishing Trust and Empathy</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990600" y="1524000"/>
            <a:ext cx="7086600" cy="4893647"/>
          </a:xfrm>
          <a:prstGeom prst="rect">
            <a:avLst/>
          </a:prstGeom>
          <a:noFill/>
          <a:ln w="9525">
            <a:noFill/>
            <a:miter lim="800000"/>
            <a:headEnd/>
            <a:tailEnd/>
          </a:ln>
        </p:spPr>
        <p:txBody>
          <a:bodyPr wrap="square">
            <a:spAutoFit/>
          </a:bodyPr>
          <a:lstStyle/>
          <a:p>
            <a:pPr>
              <a:defRPr/>
            </a:pPr>
            <a:r>
              <a:rPr lang="en-US" sz="3200" b="1" dirty="0" smtClean="0">
                <a:latin typeface="Calibri" pitchFamily="34" charset="0"/>
              </a:rPr>
              <a:t>People don’t care how much you know </a:t>
            </a:r>
            <a:br>
              <a:rPr lang="en-US" sz="3200" b="1" dirty="0" smtClean="0">
                <a:latin typeface="Calibri" pitchFamily="34" charset="0"/>
              </a:rPr>
            </a:br>
            <a:r>
              <a:rPr lang="en-US" sz="3200" b="1" dirty="0" smtClean="0">
                <a:latin typeface="Calibri" pitchFamily="34" charset="0"/>
              </a:rPr>
              <a:t>until they know how much you care. </a:t>
            </a:r>
          </a:p>
          <a:p>
            <a:pPr>
              <a:defRPr/>
            </a:pPr>
            <a:endParaRPr lang="en-US" sz="3200" b="1" dirty="0" smtClean="0">
              <a:latin typeface="Calibri" pitchFamily="34" charset="0"/>
            </a:endParaRPr>
          </a:p>
          <a:p>
            <a:pPr>
              <a:defRPr/>
            </a:pPr>
            <a:r>
              <a:rPr lang="en-US" sz="3200" b="1" dirty="0" smtClean="0">
                <a:latin typeface="Calibri" pitchFamily="34" charset="0"/>
              </a:rPr>
              <a:t>Perception is reality.</a:t>
            </a:r>
          </a:p>
          <a:p>
            <a:pPr>
              <a:defRPr/>
            </a:pPr>
            <a:endParaRPr lang="en-US" sz="3200" b="1" dirty="0">
              <a:latin typeface="Calibri" pitchFamily="34" charset="0"/>
            </a:endParaRPr>
          </a:p>
          <a:p>
            <a:pPr>
              <a:defRPr/>
            </a:pPr>
            <a:r>
              <a:rPr lang="en-US" sz="3200" b="1" dirty="0" smtClean="0">
                <a:latin typeface="Calibri" pitchFamily="34" charset="0"/>
              </a:rPr>
              <a:t>You </a:t>
            </a:r>
            <a:r>
              <a:rPr lang="en-US" sz="3200" b="1" dirty="0">
                <a:latin typeface="Calibri" pitchFamily="34" charset="0"/>
              </a:rPr>
              <a:t>don’t get a second chance to make first </a:t>
            </a:r>
            <a:r>
              <a:rPr lang="en-US" sz="3200" b="1" dirty="0" smtClean="0">
                <a:latin typeface="Calibri" pitchFamily="34" charset="0"/>
              </a:rPr>
              <a:t>impressions (including clothing, body language, and general appearance).</a:t>
            </a:r>
          </a:p>
          <a:p>
            <a:pPr>
              <a:defRPr/>
            </a:pPr>
            <a:endParaRPr lang="en-US" sz="2400" b="1" dirty="0" smtClean="0">
              <a:solidFill>
                <a:srgbClr val="4210D2"/>
              </a:solidFill>
              <a:latin typeface="Calibri" pitchFamily="34" charset="0"/>
            </a:endParaRPr>
          </a:p>
        </p:txBody>
      </p:sp>
    </p:spTree>
    <p:extLst>
      <p:ext uri="{BB962C8B-B14F-4D97-AF65-F5344CB8AC3E}">
        <p14:creationId xmlns:p14="http://schemas.microsoft.com/office/powerpoint/2010/main" val="2856465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707326" y="381000"/>
            <a:ext cx="4021486"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Delusory Parasitosis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580" y="1173941"/>
            <a:ext cx="6644420" cy="5150659"/>
          </a:xfrm>
          <a:prstGeom prst="rect">
            <a:avLst/>
          </a:prstGeom>
        </p:spPr>
      </p:pic>
    </p:spTree>
    <p:extLst>
      <p:ext uri="{BB962C8B-B14F-4D97-AF65-F5344CB8AC3E}">
        <p14:creationId xmlns:p14="http://schemas.microsoft.com/office/powerpoint/2010/main" val="695016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33400" y="685799"/>
            <a:ext cx="5334000" cy="5139869"/>
          </a:xfrm>
          <a:prstGeom prst="rect">
            <a:avLst/>
          </a:prstGeom>
          <a:noFill/>
          <a:ln w="9525">
            <a:noFill/>
            <a:miter lim="800000"/>
            <a:headEnd/>
            <a:tailEnd/>
          </a:ln>
        </p:spPr>
        <p:txBody>
          <a:bodyPr wrap="square">
            <a:spAutoFit/>
          </a:bodyPr>
          <a:lstStyle/>
          <a:p>
            <a:pPr>
              <a:defRPr/>
            </a:pPr>
            <a:r>
              <a:rPr lang="en-US" sz="4000" b="1" dirty="0" smtClean="0">
                <a:latin typeface="Calibri" pitchFamily="34" charset="0"/>
              </a:rPr>
              <a:t>Richard Levine</a:t>
            </a:r>
          </a:p>
          <a:p>
            <a:pPr>
              <a:defRPr/>
            </a:pPr>
            <a:endParaRPr lang="en-US" sz="2400" b="1" dirty="0" smtClean="0">
              <a:solidFill>
                <a:srgbClr val="4210D2"/>
              </a:solidFill>
              <a:latin typeface="Calibri" pitchFamily="34" charset="0"/>
            </a:endParaRPr>
          </a:p>
          <a:p>
            <a:pPr>
              <a:defRPr/>
            </a:pPr>
            <a:r>
              <a:rPr lang="en-US" sz="2400" dirty="0" smtClean="0">
                <a:latin typeface="Calibri" pitchFamily="34" charset="0"/>
              </a:rPr>
              <a:t>– Co-author </a:t>
            </a:r>
            <a:r>
              <a:rPr lang="en-US" sz="2400" dirty="0">
                <a:latin typeface="Calibri" pitchFamily="34" charset="0"/>
              </a:rPr>
              <a:t>of </a:t>
            </a:r>
            <a:r>
              <a:rPr lang="en-US" sz="2400" i="1" dirty="0">
                <a:latin typeface="Calibri" pitchFamily="34" charset="0"/>
              </a:rPr>
              <a:t>IPM for the Urban Professional: A Study Guide for </a:t>
            </a:r>
            <a:r>
              <a:rPr lang="en-US" sz="2400" i="1" dirty="0" smtClean="0">
                <a:latin typeface="Calibri" pitchFamily="34" charset="0"/>
              </a:rPr>
              <a:t>the Associate </a:t>
            </a:r>
            <a:r>
              <a:rPr lang="en-US" sz="2400" i="1" dirty="0">
                <a:latin typeface="Calibri" pitchFamily="34" charset="0"/>
              </a:rPr>
              <a:t>Certified </a:t>
            </a:r>
            <a:r>
              <a:rPr lang="en-US" sz="2400" i="1" dirty="0" smtClean="0">
                <a:latin typeface="Calibri" pitchFamily="34" charset="0"/>
              </a:rPr>
              <a:t>Entomologist</a:t>
            </a:r>
            <a:endParaRPr lang="en-US" sz="2400" i="1" dirty="0">
              <a:latin typeface="Calibri" pitchFamily="34" charset="0"/>
            </a:endParaRPr>
          </a:p>
          <a:p>
            <a:pPr>
              <a:defRPr/>
            </a:pPr>
            <a:endParaRPr lang="en-US" sz="2400" dirty="0" smtClean="0">
              <a:latin typeface="Calibri" pitchFamily="34" charset="0"/>
            </a:endParaRPr>
          </a:p>
          <a:p>
            <a:pPr>
              <a:defRPr/>
            </a:pPr>
            <a:r>
              <a:rPr lang="en-US" sz="2400" dirty="0" smtClean="0">
                <a:latin typeface="Calibri" pitchFamily="34" charset="0"/>
              </a:rPr>
              <a:t>– Managed communications program at Entomological Society of America from 2006-2016.</a:t>
            </a:r>
          </a:p>
          <a:p>
            <a:pPr>
              <a:defRPr/>
            </a:pPr>
            <a:endParaRPr lang="en-US" sz="2400" dirty="0" smtClean="0">
              <a:latin typeface="Calibri" pitchFamily="34" charset="0"/>
            </a:endParaRPr>
          </a:p>
          <a:p>
            <a:pPr>
              <a:defRPr/>
            </a:pPr>
            <a:r>
              <a:rPr lang="en-US" sz="2400" dirty="0" smtClean="0">
                <a:latin typeface="Calibri" pitchFamily="34" charset="0"/>
              </a:rPr>
              <a:t>– Background in agricultural issues, science writing, and risk communications.</a:t>
            </a:r>
            <a:endParaRPr lang="en-US" sz="2400" i="1" dirty="0">
              <a:latin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721357"/>
            <a:ext cx="2667000" cy="3476625"/>
          </a:xfrm>
          <a:prstGeom prst="rect">
            <a:avLst/>
          </a:prstGeom>
        </p:spPr>
      </p:pic>
    </p:spTree>
    <p:extLst>
      <p:ext uri="{BB962C8B-B14F-4D97-AF65-F5344CB8AC3E}">
        <p14:creationId xmlns:p14="http://schemas.microsoft.com/office/powerpoint/2010/main" val="2856465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329962" y="649069"/>
            <a:ext cx="6776214"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Delusory Parasitosis Example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381000" y="1589544"/>
            <a:ext cx="8458200" cy="4154984"/>
          </a:xfrm>
          <a:prstGeom prst="rect">
            <a:avLst/>
          </a:prstGeom>
          <a:noFill/>
          <a:ln w="9525">
            <a:noFill/>
            <a:miter lim="800000"/>
            <a:headEnd/>
            <a:tailEnd/>
          </a:ln>
        </p:spPr>
        <p:txBody>
          <a:bodyPr>
            <a:spAutoFit/>
          </a:bodyPr>
          <a:lstStyle/>
          <a:p>
            <a:pPr>
              <a:defRPr/>
            </a:pPr>
            <a:r>
              <a:rPr lang="en-US" sz="2400" b="1" dirty="0" smtClean="0">
                <a:solidFill>
                  <a:srgbClr val="4210D2"/>
                </a:solidFill>
                <a:latin typeface="Calibri" pitchFamily="34" charset="0"/>
              </a:rPr>
              <a:t>Remember, Perception is Reality …</a:t>
            </a:r>
          </a:p>
          <a:p>
            <a:pPr>
              <a:defRPr/>
            </a:pPr>
            <a:endParaRPr lang="en-US" sz="2400" b="1" dirty="0" smtClean="0">
              <a:solidFill>
                <a:srgbClr val="4210D2"/>
              </a:solidFill>
              <a:latin typeface="Calibri" pitchFamily="34" charset="0"/>
            </a:endParaRPr>
          </a:p>
          <a:p>
            <a:pPr>
              <a:defRPr/>
            </a:pPr>
            <a:r>
              <a:rPr lang="en-US" sz="2400" dirty="0" smtClean="0">
                <a:latin typeface="Calibri" pitchFamily="34" charset="0"/>
              </a:rPr>
              <a:t>"I have been suffering bites from some type of parasite which apparently lives under my skin. I have been to several doctors who want to see the bugs and cannot see them. However, they are very real!!!! I also found them in the bottom of a dishpan ... This one I KNOW is a parasite as I actually watched two of them emerge from my chest after soaking in a bath.”</a:t>
            </a:r>
            <a:br>
              <a:rPr lang="en-US" sz="2400" dirty="0" smtClean="0">
                <a:latin typeface="Calibri" pitchFamily="34" charset="0"/>
              </a:rPr>
            </a:br>
            <a:endParaRPr lang="en-US" sz="2400" dirty="0" smtClean="0">
              <a:latin typeface="Calibri" pitchFamily="34" charset="0"/>
            </a:endParaRPr>
          </a:p>
          <a:p>
            <a:pPr>
              <a:defRPr/>
            </a:pPr>
            <a:r>
              <a:rPr lang="en-US" sz="2400" dirty="0" smtClean="0">
                <a:latin typeface="Calibri" pitchFamily="34" charset="0"/>
              </a:rPr>
              <a:t>     - Actual email message sent to Entomological Society of America</a:t>
            </a:r>
            <a:endParaRPr lang="en-US" sz="2400" i="1" dirty="0">
              <a:latin typeface="Calibri" pitchFamily="34" charset="0"/>
            </a:endParaRPr>
          </a:p>
        </p:txBody>
      </p:sp>
    </p:spTree>
    <p:extLst>
      <p:ext uri="{BB962C8B-B14F-4D97-AF65-F5344CB8AC3E}">
        <p14:creationId xmlns:p14="http://schemas.microsoft.com/office/powerpoint/2010/main" val="297512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143000" y="496669"/>
            <a:ext cx="6776214"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Delusory Parasitosis Example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609600" y="1548348"/>
            <a:ext cx="8077200" cy="3785652"/>
          </a:xfrm>
          <a:prstGeom prst="rect">
            <a:avLst/>
          </a:prstGeom>
          <a:noFill/>
          <a:ln w="9525">
            <a:noFill/>
            <a:miter lim="800000"/>
            <a:headEnd/>
            <a:tailEnd/>
          </a:ln>
        </p:spPr>
        <p:txBody>
          <a:bodyPr wrap="square">
            <a:spAutoFit/>
          </a:bodyPr>
          <a:lstStyle/>
          <a:p>
            <a:pPr>
              <a:defRPr/>
            </a:pPr>
            <a:r>
              <a:rPr lang="en-US" sz="2400" u="sng" dirty="0" smtClean="0">
                <a:latin typeface="Calibri" pitchFamily="34" charset="0"/>
              </a:rPr>
              <a:t>Response to email message:</a:t>
            </a:r>
          </a:p>
          <a:p>
            <a:pPr>
              <a:defRPr/>
            </a:pPr>
            <a:endParaRPr lang="en-US" sz="2400" dirty="0" smtClean="0">
              <a:latin typeface="Calibri" pitchFamily="34" charset="0"/>
            </a:endParaRPr>
          </a:p>
          <a:p>
            <a:pPr>
              <a:defRPr/>
            </a:pPr>
            <a:r>
              <a:rPr lang="en-US" sz="2400" dirty="0" smtClean="0">
                <a:latin typeface="Calibri" pitchFamily="34" charset="0"/>
              </a:rPr>
              <a:t>“Medical entomologists have told me that sometimes people have allergies, or microfibers in their pores that cause irritation and they think they are being bitten by insects. Perhaps you should see a dermatologist … Please do not take this the wrong way, but there is something called “Delusionary Parasitosis” that sometimes affects people, especially when they are under </a:t>
            </a:r>
            <a:br>
              <a:rPr lang="en-US" sz="2400" dirty="0" smtClean="0">
                <a:latin typeface="Calibri" pitchFamily="34" charset="0"/>
              </a:rPr>
            </a:br>
            <a:r>
              <a:rPr lang="en-US" sz="2400" dirty="0" smtClean="0">
                <a:latin typeface="Calibri" pitchFamily="34" charset="0"/>
              </a:rPr>
              <a:t>stress. In fact, my step-brother once suffered from it after </a:t>
            </a:r>
            <a:br>
              <a:rPr lang="en-US" sz="2400" dirty="0" smtClean="0">
                <a:latin typeface="Calibri" pitchFamily="34" charset="0"/>
              </a:rPr>
            </a:br>
            <a:r>
              <a:rPr lang="en-US" sz="2400" dirty="0" smtClean="0">
                <a:latin typeface="Calibri" pitchFamily="34" charset="0"/>
              </a:rPr>
              <a:t>his mother died when he was young …”</a:t>
            </a:r>
            <a:endParaRPr lang="en-US" sz="2400" i="1" dirty="0">
              <a:latin typeface="Calibri" pitchFamily="34" charset="0"/>
            </a:endParaRPr>
          </a:p>
        </p:txBody>
      </p:sp>
    </p:spTree>
    <p:extLst>
      <p:ext uri="{BB962C8B-B14F-4D97-AF65-F5344CB8AC3E}">
        <p14:creationId xmlns:p14="http://schemas.microsoft.com/office/powerpoint/2010/main" val="695016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060925" y="725269"/>
            <a:ext cx="5314276"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Establishing Credibility</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1066800" y="1689080"/>
            <a:ext cx="7010400" cy="4154984"/>
          </a:xfrm>
          <a:prstGeom prst="rect">
            <a:avLst/>
          </a:prstGeom>
          <a:noFill/>
          <a:ln w="9525">
            <a:noFill/>
            <a:miter lim="800000"/>
            <a:headEnd/>
            <a:tailEnd/>
          </a:ln>
        </p:spPr>
        <p:txBody>
          <a:bodyPr wrap="square">
            <a:spAutoFit/>
          </a:bodyPr>
          <a:lstStyle/>
          <a:p>
            <a:pPr>
              <a:buFontTx/>
              <a:buChar char="-"/>
              <a:defRPr/>
            </a:pPr>
            <a:r>
              <a:rPr lang="en-US" sz="2400" dirty="0" smtClean="0">
                <a:latin typeface="Calibri" pitchFamily="34" charset="0"/>
              </a:rPr>
              <a:t> Education, publications, research, projects awards, titles, etc.</a:t>
            </a:r>
          </a:p>
          <a:p>
            <a:pPr>
              <a:defRPr/>
            </a:pPr>
            <a:endParaRPr lang="en-US" sz="2400" dirty="0" smtClean="0">
              <a:latin typeface="Calibri" pitchFamily="34" charset="0"/>
            </a:endParaRPr>
          </a:p>
          <a:p>
            <a:pPr>
              <a:buFontTx/>
              <a:buChar char="-"/>
              <a:defRPr/>
            </a:pPr>
            <a:r>
              <a:rPr lang="en-US" sz="2400" dirty="0" smtClean="0">
                <a:latin typeface="Calibri" pitchFamily="34" charset="0"/>
              </a:rPr>
              <a:t>For scientists and subject-matter experts, credibility is usually easier to establish than empathy.</a:t>
            </a:r>
          </a:p>
          <a:p>
            <a:pPr>
              <a:buFontTx/>
              <a:buChar char="-"/>
              <a:defRPr/>
            </a:pPr>
            <a:endParaRPr lang="en-US" sz="2400" dirty="0" smtClean="0">
              <a:latin typeface="Calibri" pitchFamily="34" charset="0"/>
            </a:endParaRPr>
          </a:p>
          <a:p>
            <a:pPr>
              <a:defRPr/>
            </a:pPr>
            <a:r>
              <a:rPr lang="en-US" sz="2400" dirty="0" smtClean="0">
                <a:latin typeface="Calibri" pitchFamily="34" charset="0"/>
              </a:rPr>
              <a:t>- For others, the opposite is usually true, but credibility can be established by citing higher sources.</a:t>
            </a:r>
            <a:br>
              <a:rPr lang="en-US" sz="2400" dirty="0" smtClean="0">
                <a:latin typeface="Calibri" pitchFamily="34" charset="0"/>
              </a:rPr>
            </a:br>
            <a:r>
              <a:rPr lang="en-US" sz="2400" dirty="0">
                <a:latin typeface="Calibri" pitchFamily="34" charset="0"/>
              </a:rPr>
              <a:t/>
            </a:r>
            <a:br>
              <a:rPr lang="en-US" sz="2400" dirty="0">
                <a:latin typeface="Calibri" pitchFamily="34" charset="0"/>
              </a:rPr>
            </a:br>
            <a:r>
              <a:rPr lang="en-US" sz="2400" dirty="0" smtClean="0">
                <a:latin typeface="Calibri" pitchFamily="34" charset="0"/>
              </a:rPr>
              <a:t>- Women often seem more empathetic than men, depending on culture.</a:t>
            </a:r>
            <a:endParaRPr lang="en-US" sz="2400" i="1" dirty="0">
              <a:latin typeface="Calibri" pitchFamily="34" charset="0"/>
            </a:endParaRPr>
          </a:p>
        </p:txBody>
      </p:sp>
    </p:spTree>
    <p:extLst>
      <p:ext uri="{BB962C8B-B14F-4D97-AF65-F5344CB8AC3E}">
        <p14:creationId xmlns:p14="http://schemas.microsoft.com/office/powerpoint/2010/main" val="3787309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628550" y="457200"/>
            <a:ext cx="3889847"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Cite Higher Sources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990600" y="1882676"/>
            <a:ext cx="7239000" cy="2308324"/>
          </a:xfrm>
          <a:prstGeom prst="rect">
            <a:avLst/>
          </a:prstGeom>
          <a:noFill/>
          <a:ln w="9525">
            <a:noFill/>
            <a:miter lim="800000"/>
            <a:headEnd/>
            <a:tailEnd/>
          </a:ln>
        </p:spPr>
        <p:txBody>
          <a:bodyPr wrap="square">
            <a:spAutoFit/>
          </a:bodyPr>
          <a:lstStyle/>
          <a:p>
            <a:pPr>
              <a:defRPr/>
            </a:pPr>
            <a:r>
              <a:rPr lang="en-US" sz="2400" dirty="0" smtClean="0">
                <a:latin typeface="Calibri" pitchFamily="34" charset="0"/>
              </a:rPr>
              <a:t>“According to the EPA, these products are safe for people and the environment when used correctly .”</a:t>
            </a:r>
          </a:p>
          <a:p>
            <a:pPr>
              <a:defRPr/>
            </a:pPr>
            <a:endParaRPr lang="en-US" sz="2400" dirty="0" smtClean="0">
              <a:latin typeface="Calibri" pitchFamily="34" charset="0"/>
            </a:endParaRPr>
          </a:p>
          <a:p>
            <a:pPr>
              <a:defRPr/>
            </a:pPr>
            <a:r>
              <a:rPr lang="en-US" sz="2400" dirty="0" smtClean="0">
                <a:latin typeface="Calibri" pitchFamily="34" charset="0"/>
              </a:rPr>
              <a:t>“According to the World Health Organization …”</a:t>
            </a:r>
          </a:p>
          <a:p>
            <a:pPr>
              <a:defRPr/>
            </a:pPr>
            <a:endParaRPr lang="en-US" sz="2400" i="1" dirty="0" smtClean="0">
              <a:latin typeface="Calibri" pitchFamily="34" charset="0"/>
            </a:endParaRPr>
          </a:p>
          <a:p>
            <a:pPr>
              <a:defRPr/>
            </a:pPr>
            <a:r>
              <a:rPr lang="en-US" sz="2400" dirty="0">
                <a:latin typeface="Calibri" pitchFamily="34" charset="0"/>
              </a:rPr>
              <a:t>“According to </a:t>
            </a:r>
            <a:r>
              <a:rPr lang="en-US" sz="2400" dirty="0" smtClean="0">
                <a:latin typeface="Calibri" pitchFamily="34" charset="0"/>
              </a:rPr>
              <a:t>the U.S. Centers for Disease Control …”</a:t>
            </a:r>
          </a:p>
        </p:txBody>
      </p:sp>
    </p:spTree>
    <p:extLst>
      <p:ext uri="{BB962C8B-B14F-4D97-AF65-F5344CB8AC3E}">
        <p14:creationId xmlns:p14="http://schemas.microsoft.com/office/powerpoint/2010/main" val="3787309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568128" y="381000"/>
            <a:ext cx="3886513"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Avoid Negatives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457200" y="1143000"/>
            <a:ext cx="8077200" cy="5262979"/>
          </a:xfrm>
          <a:prstGeom prst="rect">
            <a:avLst/>
          </a:prstGeom>
          <a:noFill/>
          <a:ln w="9525">
            <a:noFill/>
            <a:miter lim="800000"/>
            <a:headEnd/>
            <a:tailEnd/>
          </a:ln>
        </p:spPr>
        <p:txBody>
          <a:bodyPr wrap="square">
            <a:spAutoFit/>
          </a:bodyPr>
          <a:lstStyle/>
          <a:p>
            <a:pPr>
              <a:defRPr/>
            </a:pPr>
            <a:r>
              <a:rPr lang="en-US" sz="2400" dirty="0" smtClean="0">
                <a:latin typeface="Calibri" pitchFamily="34" charset="0"/>
              </a:rPr>
              <a:t>- Avoid sounding arrogant or condescending.</a:t>
            </a:r>
          </a:p>
          <a:p>
            <a:pPr>
              <a:defRPr/>
            </a:pPr>
            <a:endParaRPr lang="en-US" sz="2400" dirty="0" smtClean="0">
              <a:latin typeface="Calibri" pitchFamily="34" charset="0"/>
            </a:endParaRPr>
          </a:p>
          <a:p>
            <a:pPr>
              <a:defRPr/>
            </a:pPr>
            <a:r>
              <a:rPr lang="en-US" sz="2400" dirty="0" smtClean="0">
                <a:latin typeface="Calibri" pitchFamily="34" charset="0"/>
              </a:rPr>
              <a:t>- Do not attack opposition or belittle their concerns.</a:t>
            </a:r>
          </a:p>
          <a:p>
            <a:pPr>
              <a:defRPr/>
            </a:pPr>
            <a:endParaRPr lang="en-US" sz="2400" dirty="0" smtClean="0">
              <a:latin typeface="Calibri" pitchFamily="34" charset="0"/>
            </a:endParaRPr>
          </a:p>
          <a:p>
            <a:pPr>
              <a:buFontTx/>
              <a:buChar char="-"/>
              <a:defRPr/>
            </a:pPr>
            <a:r>
              <a:rPr lang="en-US" sz="2400" dirty="0" smtClean="0">
                <a:latin typeface="Calibri" pitchFamily="34" charset="0"/>
              </a:rPr>
              <a:t> Choose language carefully, avoid scary terms and words if possible (dangerous, toxic, poison, etc.). </a:t>
            </a:r>
          </a:p>
          <a:p>
            <a:pPr>
              <a:defRPr/>
            </a:pPr>
            <a:endParaRPr lang="en-US" sz="2400" i="1" dirty="0" smtClean="0">
              <a:latin typeface="Calibri" pitchFamily="34" charset="0"/>
            </a:endParaRPr>
          </a:p>
          <a:p>
            <a:pPr>
              <a:defRPr/>
            </a:pPr>
            <a:r>
              <a:rPr lang="en-US" sz="2400" i="1" dirty="0" smtClean="0">
                <a:latin typeface="Calibri" pitchFamily="34" charset="0"/>
              </a:rPr>
              <a:t>- </a:t>
            </a:r>
            <a:r>
              <a:rPr lang="en-US" sz="2400" dirty="0" smtClean="0">
                <a:latin typeface="Calibri" pitchFamily="34" charset="0"/>
              </a:rPr>
              <a:t>Do not use humor or try to be </a:t>
            </a:r>
            <a:r>
              <a:rPr lang="en-US" sz="2400" dirty="0">
                <a:latin typeface="Calibri" pitchFamily="34" charset="0"/>
              </a:rPr>
              <a:t>flippant</a:t>
            </a:r>
            <a:r>
              <a:rPr lang="en-US" sz="2400" dirty="0" smtClean="0">
                <a:latin typeface="Calibri" pitchFamily="34" charset="0"/>
              </a:rPr>
              <a:t>.</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Avoid using negative words like “no, not, never, nothing, nobody, none, etc.”</a:t>
            </a:r>
            <a:r>
              <a:rPr lang="en-US" sz="2400" dirty="0">
                <a:latin typeface="Calibri" pitchFamily="34" charset="0"/>
              </a:rPr>
              <a:t/>
            </a:r>
            <a:br>
              <a:rPr lang="en-US" sz="2400" dirty="0">
                <a:latin typeface="Calibri" pitchFamily="34" charset="0"/>
              </a:rPr>
            </a:br>
            <a:r>
              <a:rPr lang="en-US" sz="2400" dirty="0">
                <a:latin typeface="Calibri" pitchFamily="34" charset="0"/>
              </a:rPr>
              <a:t/>
            </a:r>
            <a:br>
              <a:rPr lang="en-US" sz="2400" dirty="0">
                <a:latin typeface="Calibri" pitchFamily="34" charset="0"/>
              </a:rPr>
            </a:br>
            <a:r>
              <a:rPr lang="en-US" sz="2400" dirty="0">
                <a:latin typeface="Calibri" pitchFamily="34" charset="0"/>
              </a:rPr>
              <a:t>- Do not repeat </a:t>
            </a:r>
            <a:r>
              <a:rPr lang="en-US" sz="2400" dirty="0" smtClean="0">
                <a:latin typeface="Calibri" pitchFamily="34" charset="0"/>
              </a:rPr>
              <a:t>negative statements</a:t>
            </a:r>
            <a:r>
              <a:rPr lang="en-US" sz="2400" dirty="0">
                <a:latin typeface="Calibri" pitchFamily="34" charset="0"/>
              </a:rPr>
              <a:t>.</a:t>
            </a:r>
          </a:p>
          <a:p>
            <a:pPr>
              <a:defRPr/>
            </a:pPr>
            <a:endParaRPr lang="en-US" sz="2400" i="1" dirty="0">
              <a:latin typeface="Calibri" pitchFamily="34" charset="0"/>
            </a:endParaRPr>
          </a:p>
        </p:txBody>
      </p:sp>
    </p:spTree>
    <p:extLst>
      <p:ext uri="{BB962C8B-B14F-4D97-AF65-F5344CB8AC3E}">
        <p14:creationId xmlns:p14="http://schemas.microsoft.com/office/powerpoint/2010/main" val="285646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723505" y="533400"/>
            <a:ext cx="7353695"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 Not Repeat Negative Statements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762000" y="1524000"/>
            <a:ext cx="7391400" cy="4154984"/>
          </a:xfrm>
          <a:prstGeom prst="rect">
            <a:avLst/>
          </a:prstGeom>
        </p:spPr>
        <p:txBody>
          <a:bodyPr wrap="square">
            <a:spAutoFit/>
          </a:bodyPr>
          <a:lstStyle/>
          <a:p>
            <a:r>
              <a:rPr lang="en-US" sz="2400" dirty="0" smtClean="0">
                <a:latin typeface="Calibri" pitchFamily="34" charset="0"/>
              </a:rPr>
              <a:t>QUESTION: Why are you spraying chemicals that poison the environment and our children?</a:t>
            </a:r>
          </a:p>
          <a:p>
            <a:endParaRPr lang="en-US" sz="2400" dirty="0" smtClean="0">
              <a:latin typeface="Calibri" pitchFamily="34" charset="0"/>
            </a:endParaRPr>
          </a:p>
          <a:p>
            <a:r>
              <a:rPr lang="en-US" sz="2400" dirty="0" smtClean="0">
                <a:latin typeface="Calibri" pitchFamily="34" charset="0"/>
              </a:rPr>
              <a:t>BAD ANSWER: We are NOT </a:t>
            </a:r>
            <a:r>
              <a:rPr lang="en-US" sz="2400" u="sng" dirty="0" smtClean="0">
                <a:latin typeface="Calibri" pitchFamily="34" charset="0"/>
              </a:rPr>
              <a:t>poisoning the environment </a:t>
            </a:r>
            <a:r>
              <a:rPr lang="en-US" sz="2400" dirty="0" smtClean="0">
                <a:latin typeface="Calibri" pitchFamily="34" charset="0"/>
              </a:rPr>
              <a:t>and we are NOT </a:t>
            </a:r>
            <a:r>
              <a:rPr lang="en-US" sz="2400" u="sng" dirty="0" smtClean="0">
                <a:latin typeface="Calibri" pitchFamily="34" charset="0"/>
              </a:rPr>
              <a:t>harming children</a:t>
            </a:r>
            <a:r>
              <a:rPr lang="en-US" sz="2400" dirty="0" smtClean="0">
                <a:latin typeface="Calibri" pitchFamily="34" charset="0"/>
              </a:rPr>
              <a:t> …”</a:t>
            </a:r>
          </a:p>
          <a:p>
            <a:endParaRPr lang="en-US" sz="2400" dirty="0" smtClean="0">
              <a:latin typeface="Calibri" pitchFamily="34" charset="0"/>
            </a:endParaRPr>
          </a:p>
          <a:p>
            <a:r>
              <a:rPr lang="en-US" sz="2400" dirty="0" smtClean="0">
                <a:latin typeface="Calibri" pitchFamily="34" charset="0"/>
              </a:rPr>
              <a:t>GOOD ANSWER: “Our products are perfectly safe when used as directed …”</a:t>
            </a:r>
          </a:p>
          <a:p>
            <a:endParaRPr lang="en-US" sz="2400" dirty="0" smtClean="0">
              <a:latin typeface="Calibri" pitchFamily="34" charset="0"/>
            </a:endParaRPr>
          </a:p>
          <a:p>
            <a:r>
              <a:rPr lang="en-US" sz="2400" dirty="0" smtClean="0">
                <a:latin typeface="Calibri" pitchFamily="34" charset="0"/>
              </a:rPr>
              <a:t>GOOD ANSWER: “According to the EPA, these products are safe for people and the environment ... “ </a:t>
            </a:r>
            <a:endParaRPr lang="en-US" sz="2400" dirty="0"/>
          </a:p>
        </p:txBody>
      </p:sp>
    </p:spTree>
    <p:extLst>
      <p:ext uri="{BB962C8B-B14F-4D97-AF65-F5344CB8AC3E}">
        <p14:creationId xmlns:p14="http://schemas.microsoft.com/office/powerpoint/2010/main" val="285646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723505" y="533400"/>
            <a:ext cx="7353695"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Negative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Dominance Theory</a:t>
            </a:r>
          </a:p>
        </p:txBody>
      </p:sp>
      <p:sp>
        <p:nvSpPr>
          <p:cNvPr id="3" name="Rectangle 2"/>
          <p:cNvSpPr/>
          <p:nvPr/>
        </p:nvSpPr>
        <p:spPr>
          <a:xfrm>
            <a:off x="762000" y="1524000"/>
            <a:ext cx="7391400" cy="1938992"/>
          </a:xfrm>
          <a:prstGeom prst="rect">
            <a:avLst/>
          </a:prstGeom>
        </p:spPr>
        <p:txBody>
          <a:bodyPr wrap="square">
            <a:spAutoFit/>
          </a:bodyPr>
          <a:lstStyle/>
          <a:p>
            <a:r>
              <a:rPr lang="en-US" sz="2400" dirty="0">
                <a:latin typeface="Calibri" pitchFamily="34" charset="0"/>
              </a:rPr>
              <a:t>- Negative information carries much more weight than positive information.</a:t>
            </a:r>
          </a:p>
          <a:p>
            <a:endParaRPr lang="en-US" sz="2400" dirty="0">
              <a:latin typeface="Calibri" pitchFamily="34" charset="0"/>
            </a:endParaRPr>
          </a:p>
          <a:p>
            <a:r>
              <a:rPr lang="en-US" sz="2400" dirty="0">
                <a:latin typeface="Calibri" pitchFamily="34" charset="0"/>
              </a:rPr>
              <a:t>- At least three positives are needed to counteract one negative.</a:t>
            </a:r>
          </a:p>
        </p:txBody>
      </p:sp>
      <p:sp>
        <p:nvSpPr>
          <p:cNvPr id="4" name="TextBox 3"/>
          <p:cNvSpPr txBox="1"/>
          <p:nvPr/>
        </p:nvSpPr>
        <p:spPr>
          <a:xfrm>
            <a:off x="2391204" y="3810000"/>
            <a:ext cx="4132991" cy="1200329"/>
          </a:xfrm>
          <a:prstGeom prst="rect">
            <a:avLst/>
          </a:prstGeom>
          <a:noFill/>
        </p:spPr>
        <p:txBody>
          <a:bodyPr wrap="none" rtlCol="0">
            <a:spAutoFit/>
          </a:bodyPr>
          <a:lstStyle/>
          <a:p>
            <a:pPr algn="ctr"/>
            <a:r>
              <a:rPr lang="en-US" sz="2400" b="1" dirty="0">
                <a:latin typeface="Calibri" panose="020F0502020204030204" pitchFamily="34" charset="0"/>
              </a:rPr>
              <a:t>N = 3P</a:t>
            </a:r>
          </a:p>
          <a:p>
            <a:pPr algn="ctr"/>
            <a:r>
              <a:rPr lang="en-US" sz="2400" b="1" dirty="0">
                <a:latin typeface="Calibri" panose="020F0502020204030204" pitchFamily="34" charset="0"/>
              </a:rPr>
              <a:t>One Negative = Three Positives</a:t>
            </a:r>
          </a:p>
          <a:p>
            <a:pPr algn="ctr"/>
            <a:r>
              <a:rPr lang="en-US" sz="2400" b="1" dirty="0">
                <a:latin typeface="Calibri" panose="020F0502020204030204" pitchFamily="34" charset="0"/>
              </a:rPr>
              <a:t>(To overcome negatives = 4P)</a:t>
            </a:r>
          </a:p>
        </p:txBody>
      </p:sp>
    </p:spTree>
    <p:extLst>
      <p:ext uri="{BB962C8B-B14F-4D97-AF65-F5344CB8AC3E}">
        <p14:creationId xmlns:p14="http://schemas.microsoft.com/office/powerpoint/2010/main" val="148392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127338" y="304800"/>
            <a:ext cx="6830267"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Avoid Scary Language and Images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descr="scientistinlab"/>
          <p:cNvPicPr>
            <a:picLocks noChangeAspect="1" noChangeArrowheads="1"/>
          </p:cNvPicPr>
          <p:nvPr/>
        </p:nvPicPr>
        <p:blipFill>
          <a:blip r:embed="rId3" cstate="print"/>
          <a:srcRect/>
          <a:stretch>
            <a:fillRect/>
          </a:stretch>
        </p:blipFill>
        <p:spPr bwMode="auto">
          <a:xfrm>
            <a:off x="2362200" y="1066800"/>
            <a:ext cx="1668463" cy="1981200"/>
          </a:xfrm>
          <a:prstGeom prst="rect">
            <a:avLst/>
          </a:prstGeom>
          <a:noFill/>
          <a:ln w="9525">
            <a:noFill/>
            <a:miter lim="800000"/>
            <a:headEnd/>
            <a:tailEnd/>
          </a:ln>
        </p:spPr>
      </p:pic>
      <p:sp>
        <p:nvSpPr>
          <p:cNvPr id="6" name="Text Box 7"/>
          <p:cNvSpPr txBox="1">
            <a:spLocks noChangeArrowheads="1"/>
          </p:cNvSpPr>
          <p:nvPr/>
        </p:nvSpPr>
        <p:spPr bwMode="auto">
          <a:xfrm>
            <a:off x="1295400" y="3136880"/>
            <a:ext cx="2667000" cy="3416320"/>
          </a:xfrm>
          <a:prstGeom prst="rect">
            <a:avLst/>
          </a:prstGeom>
          <a:noFill/>
          <a:ln w="9525">
            <a:noFill/>
            <a:miter lim="800000"/>
            <a:headEnd/>
            <a:tailEnd/>
          </a:ln>
          <a:effectLst/>
        </p:spPr>
        <p:txBody>
          <a:bodyPr>
            <a:spAutoFit/>
          </a:bodyPr>
          <a:lstStyle/>
          <a:p>
            <a:pPr>
              <a:spcBef>
                <a:spcPct val="50000"/>
              </a:spcBef>
            </a:pPr>
            <a:r>
              <a:rPr lang="en-US" sz="2400" dirty="0">
                <a:latin typeface="+mn-lt"/>
              </a:rPr>
              <a:t>- Cold</a:t>
            </a:r>
            <a:br>
              <a:rPr lang="en-US" sz="2400" dirty="0">
                <a:latin typeface="+mn-lt"/>
              </a:rPr>
            </a:br>
            <a:r>
              <a:rPr lang="en-US" sz="2400" dirty="0">
                <a:latin typeface="+mn-lt"/>
              </a:rPr>
              <a:t>- Sterile </a:t>
            </a:r>
            <a:br>
              <a:rPr lang="en-US" sz="2400" dirty="0">
                <a:latin typeface="+mn-lt"/>
              </a:rPr>
            </a:br>
            <a:r>
              <a:rPr lang="en-US" sz="2400" dirty="0">
                <a:latin typeface="+mn-lt"/>
              </a:rPr>
              <a:t>- Lab suits </a:t>
            </a:r>
            <a:br>
              <a:rPr lang="en-US" sz="2400" dirty="0">
                <a:latin typeface="+mn-lt"/>
              </a:rPr>
            </a:br>
            <a:r>
              <a:rPr lang="en-US" sz="2400" dirty="0">
                <a:latin typeface="+mn-lt"/>
              </a:rPr>
              <a:t>- Steel and glass </a:t>
            </a:r>
            <a:br>
              <a:rPr lang="en-US" sz="2400" dirty="0">
                <a:latin typeface="+mn-lt"/>
              </a:rPr>
            </a:br>
            <a:r>
              <a:rPr lang="en-US" sz="2400" dirty="0">
                <a:latin typeface="+mn-lt"/>
              </a:rPr>
              <a:t>- Equipment</a:t>
            </a:r>
            <a:br>
              <a:rPr lang="en-US" sz="2400" dirty="0">
                <a:latin typeface="+mn-lt"/>
              </a:rPr>
            </a:br>
            <a:r>
              <a:rPr lang="en-US" sz="2400" dirty="0">
                <a:latin typeface="+mn-lt"/>
              </a:rPr>
              <a:t>- Machines </a:t>
            </a:r>
            <a:br>
              <a:rPr lang="en-US" sz="2400" dirty="0">
                <a:latin typeface="+mn-lt"/>
              </a:rPr>
            </a:br>
            <a:r>
              <a:rPr lang="en-US" sz="2400" dirty="0">
                <a:latin typeface="+mn-lt"/>
              </a:rPr>
              <a:t>- </a:t>
            </a:r>
            <a:r>
              <a:rPr lang="en-US" sz="2400" dirty="0" smtClean="0">
                <a:latin typeface="+mn-lt"/>
              </a:rPr>
              <a:t>Technology </a:t>
            </a:r>
            <a:r>
              <a:rPr lang="en-US" sz="2400" dirty="0">
                <a:latin typeface="+mn-lt"/>
              </a:rPr>
              <a:t/>
            </a:r>
            <a:br>
              <a:rPr lang="en-US" sz="2400" dirty="0">
                <a:latin typeface="+mn-lt"/>
              </a:rPr>
            </a:br>
            <a:r>
              <a:rPr lang="en-US" sz="2400" dirty="0">
                <a:latin typeface="+mn-lt"/>
              </a:rPr>
              <a:t>- Foreign</a:t>
            </a:r>
            <a:br>
              <a:rPr lang="en-US" sz="2400" dirty="0">
                <a:latin typeface="+mn-lt"/>
              </a:rPr>
            </a:br>
            <a:r>
              <a:rPr lang="en-US" sz="2400" dirty="0">
                <a:latin typeface="+mn-lt"/>
              </a:rPr>
              <a:t>- Unfamiliar </a:t>
            </a:r>
          </a:p>
        </p:txBody>
      </p:sp>
      <p:sp>
        <p:nvSpPr>
          <p:cNvPr id="7" name="Text Box 8"/>
          <p:cNvSpPr txBox="1">
            <a:spLocks noChangeArrowheads="1"/>
          </p:cNvSpPr>
          <p:nvPr/>
        </p:nvSpPr>
        <p:spPr bwMode="auto">
          <a:xfrm>
            <a:off x="5715000" y="3201412"/>
            <a:ext cx="2133600" cy="3046988"/>
          </a:xfrm>
          <a:prstGeom prst="rect">
            <a:avLst/>
          </a:prstGeom>
          <a:noFill/>
          <a:ln w="9525">
            <a:noFill/>
            <a:miter lim="800000"/>
            <a:headEnd/>
            <a:tailEnd/>
          </a:ln>
          <a:effectLst/>
        </p:spPr>
        <p:txBody>
          <a:bodyPr>
            <a:spAutoFit/>
          </a:bodyPr>
          <a:lstStyle/>
          <a:p>
            <a:pPr>
              <a:spcBef>
                <a:spcPct val="50000"/>
              </a:spcBef>
            </a:pPr>
            <a:r>
              <a:rPr lang="en-US" sz="2400" dirty="0">
                <a:latin typeface="+mn-lt"/>
              </a:rPr>
              <a:t>- Warm</a:t>
            </a:r>
            <a:br>
              <a:rPr lang="en-US" sz="2400" dirty="0">
                <a:latin typeface="+mn-lt"/>
              </a:rPr>
            </a:br>
            <a:r>
              <a:rPr lang="en-US" sz="2400" dirty="0">
                <a:latin typeface="+mn-lt"/>
              </a:rPr>
              <a:t>- Outdoors</a:t>
            </a:r>
            <a:br>
              <a:rPr lang="en-US" sz="2400" dirty="0">
                <a:latin typeface="+mn-lt"/>
              </a:rPr>
            </a:br>
            <a:r>
              <a:rPr lang="en-US" sz="2400" dirty="0" smtClean="0">
                <a:latin typeface="+mn-lt"/>
              </a:rPr>
              <a:t>- </a:t>
            </a:r>
            <a:r>
              <a:rPr lang="en-US" sz="2400" dirty="0">
                <a:latin typeface="+mn-lt"/>
              </a:rPr>
              <a:t>Women </a:t>
            </a:r>
            <a:r>
              <a:rPr lang="en-US" sz="2400" dirty="0" smtClean="0">
                <a:latin typeface="+mn-lt"/>
              </a:rPr>
              <a:t/>
            </a:r>
            <a:br>
              <a:rPr lang="en-US" sz="2400" dirty="0" smtClean="0">
                <a:latin typeface="+mn-lt"/>
              </a:rPr>
            </a:br>
            <a:r>
              <a:rPr lang="en-US" sz="2400" dirty="0" smtClean="0">
                <a:latin typeface="+mn-lt"/>
              </a:rPr>
              <a:t>- Children</a:t>
            </a:r>
            <a:r>
              <a:rPr lang="en-US" sz="2400" dirty="0">
                <a:latin typeface="+mn-lt"/>
              </a:rPr>
              <a:t/>
            </a:r>
            <a:br>
              <a:rPr lang="en-US" sz="2400" dirty="0">
                <a:latin typeface="+mn-lt"/>
              </a:rPr>
            </a:br>
            <a:r>
              <a:rPr lang="en-US" sz="2400" dirty="0">
                <a:latin typeface="+mn-lt"/>
              </a:rPr>
              <a:t>- Green </a:t>
            </a:r>
            <a:br>
              <a:rPr lang="en-US" sz="2400" dirty="0">
                <a:latin typeface="+mn-lt"/>
              </a:rPr>
            </a:br>
            <a:r>
              <a:rPr lang="en-US" sz="2400" dirty="0">
                <a:latin typeface="+mn-lt"/>
              </a:rPr>
              <a:t>- Plants</a:t>
            </a:r>
            <a:br>
              <a:rPr lang="en-US" sz="2400" dirty="0">
                <a:latin typeface="+mn-lt"/>
              </a:rPr>
            </a:br>
            <a:r>
              <a:rPr lang="en-US" sz="2400" dirty="0">
                <a:latin typeface="+mn-lt"/>
              </a:rPr>
              <a:t>- Nature</a:t>
            </a:r>
            <a:br>
              <a:rPr lang="en-US" sz="2400" dirty="0">
                <a:latin typeface="+mn-lt"/>
              </a:rPr>
            </a:br>
            <a:r>
              <a:rPr lang="en-US" sz="2400" dirty="0">
                <a:latin typeface="+mn-lt"/>
              </a:rPr>
              <a:t>- Familiar</a:t>
            </a:r>
          </a:p>
        </p:txBody>
      </p:sp>
      <p:pic>
        <p:nvPicPr>
          <p:cNvPr id="8" name="Picture 7" descr="madscience"/>
          <p:cNvPicPr>
            <a:picLocks noChangeAspect="1" noChangeArrowheads="1"/>
          </p:cNvPicPr>
          <p:nvPr/>
        </p:nvPicPr>
        <p:blipFill>
          <a:blip r:embed="rId4" cstate="print"/>
          <a:srcRect/>
          <a:stretch>
            <a:fillRect/>
          </a:stretch>
        </p:blipFill>
        <p:spPr bwMode="auto">
          <a:xfrm>
            <a:off x="381000" y="1066800"/>
            <a:ext cx="1981200" cy="1981200"/>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364" y="1066800"/>
            <a:ext cx="2444017" cy="195422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6381" y="1066800"/>
            <a:ext cx="1966619" cy="1954224"/>
          </a:xfrm>
          <a:prstGeom prst="rect">
            <a:avLst/>
          </a:prstGeom>
        </p:spPr>
      </p:pic>
    </p:spTree>
    <p:extLst>
      <p:ext uri="{BB962C8B-B14F-4D97-AF65-F5344CB8AC3E}">
        <p14:creationId xmlns:p14="http://schemas.microsoft.com/office/powerpoint/2010/main" val="2856465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90773"/>
            <a:ext cx="4701913" cy="6162427"/>
          </a:xfrm>
          <a:prstGeom prst="rect">
            <a:avLst/>
          </a:prstGeom>
        </p:spPr>
      </p:pic>
    </p:spTree>
    <p:extLst>
      <p:ext uri="{BB962C8B-B14F-4D97-AF65-F5344CB8AC3E}">
        <p14:creationId xmlns:p14="http://schemas.microsoft.com/office/powerpoint/2010/main" val="586208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219200" y="533400"/>
            <a:ext cx="6705599" cy="1200329"/>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Possible Contentious Issues for Mosquito Control Personnel</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Box 7"/>
          <p:cNvSpPr txBox="1">
            <a:spLocks noChangeArrowheads="1"/>
          </p:cNvSpPr>
          <p:nvPr/>
        </p:nvSpPr>
        <p:spPr bwMode="auto">
          <a:xfrm>
            <a:off x="1447800" y="2057400"/>
            <a:ext cx="6019800" cy="4154984"/>
          </a:xfrm>
          <a:prstGeom prst="rect">
            <a:avLst/>
          </a:prstGeom>
          <a:noFill/>
          <a:ln w="9525">
            <a:noFill/>
            <a:miter lim="800000"/>
            <a:headEnd/>
            <a:tailEnd/>
          </a:ln>
        </p:spPr>
        <p:txBody>
          <a:bodyPr wrap="square">
            <a:spAutoFit/>
          </a:bodyPr>
          <a:lstStyle/>
          <a:p>
            <a:pPr>
              <a:defRPr/>
            </a:pPr>
            <a:r>
              <a:rPr lang="en-US" sz="2400" dirty="0" smtClean="0">
                <a:latin typeface="Calibri" pitchFamily="34" charset="0"/>
              </a:rPr>
              <a:t>- Pesticide sprays </a:t>
            </a:r>
            <a:r>
              <a:rPr lang="en-US" sz="2400" dirty="0" smtClean="0">
                <a:latin typeface="Calibri" pitchFamily="34" charset="0"/>
              </a:rPr>
              <a:t>(</a:t>
            </a:r>
            <a:r>
              <a:rPr lang="en-US" sz="2400" dirty="0" smtClean="0">
                <a:latin typeface="Calibri" pitchFamily="34" charset="0"/>
              </a:rPr>
              <a:t>backpack fogging, vehicle mounted sprayers, aerial spraying)</a:t>
            </a: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Larvicides</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Genetically modified mosquitoes</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a:t>
            </a:r>
            <a:r>
              <a:rPr lang="en-US" sz="2400" i="1" dirty="0" smtClean="0">
                <a:latin typeface="Calibri" pitchFamily="34" charset="0"/>
              </a:rPr>
              <a:t>Wolbachia</a:t>
            </a:r>
            <a:r>
              <a:rPr lang="en-US" sz="2400" dirty="0" smtClean="0">
                <a:latin typeface="Calibri" pitchFamily="34" charset="0"/>
              </a:rPr>
              <a:t>-infected mosquitoes</a:t>
            </a:r>
            <a:br>
              <a:rPr lang="en-US" sz="2400" dirty="0" smtClean="0">
                <a:latin typeface="Calibri" pitchFamily="34" charset="0"/>
              </a:rPr>
            </a:br>
            <a:endParaRPr lang="en-US" sz="2400" dirty="0" smtClean="0">
              <a:latin typeface="Calibri" pitchFamily="34" charset="0"/>
            </a:endParaRPr>
          </a:p>
          <a:p>
            <a:pPr>
              <a:defRPr/>
            </a:pPr>
            <a:r>
              <a:rPr lang="en-US" sz="2400" i="1" dirty="0" smtClean="0">
                <a:latin typeface="Calibri" pitchFamily="34" charset="0"/>
              </a:rPr>
              <a:t>- </a:t>
            </a:r>
            <a:r>
              <a:rPr lang="en-US" sz="2400" dirty="0" smtClean="0">
                <a:latin typeface="Calibri" pitchFamily="34" charset="0"/>
              </a:rPr>
              <a:t>Environmental issues (honey bees and other non-target organisms)</a:t>
            </a:r>
            <a:endParaRPr lang="en-US" sz="2400" i="1" dirty="0">
              <a:latin typeface="Calibri" pitchFamily="34" charset="0"/>
            </a:endParaRPr>
          </a:p>
        </p:txBody>
      </p:sp>
    </p:spTree>
    <p:extLst>
      <p:ext uri="{BB962C8B-B14F-4D97-AF65-F5344CB8AC3E}">
        <p14:creationId xmlns:p14="http://schemas.microsoft.com/office/powerpoint/2010/main" val="893103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57200"/>
            <a:ext cx="6934200" cy="5092097"/>
          </a:xfrm>
          <a:prstGeom prst="rect">
            <a:avLst/>
          </a:prstGeom>
        </p:spPr>
      </p:pic>
      <p:sp>
        <p:nvSpPr>
          <p:cNvPr id="5" name="TextBox 4"/>
          <p:cNvSpPr txBox="1"/>
          <p:nvPr/>
        </p:nvSpPr>
        <p:spPr>
          <a:xfrm>
            <a:off x="533400" y="5715000"/>
            <a:ext cx="7909025" cy="461665"/>
          </a:xfrm>
          <a:prstGeom prst="rect">
            <a:avLst/>
          </a:prstGeom>
          <a:noFill/>
        </p:spPr>
        <p:txBody>
          <a:bodyPr wrap="none" rtlCol="0">
            <a:spAutoFit/>
          </a:bodyPr>
          <a:lstStyle/>
          <a:p>
            <a:r>
              <a:rPr lang="en-US" sz="2400" b="1" dirty="0">
                <a:latin typeface="+mj-lt"/>
              </a:rPr>
              <a:t>https://blog.oup.com/2016/02/history-zika-virus-mosquito/</a:t>
            </a:r>
          </a:p>
        </p:txBody>
      </p:sp>
    </p:spTree>
    <p:extLst>
      <p:ext uri="{BB962C8B-B14F-4D97-AF65-F5344CB8AC3E}">
        <p14:creationId xmlns:p14="http://schemas.microsoft.com/office/powerpoint/2010/main" val="2658093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19200" y="533400"/>
            <a:ext cx="70866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Anti-pesticide Activist Organizations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 Box 7"/>
          <p:cNvSpPr txBox="1">
            <a:spLocks noChangeArrowheads="1"/>
          </p:cNvSpPr>
          <p:nvPr/>
        </p:nvSpPr>
        <p:spPr bwMode="auto">
          <a:xfrm>
            <a:off x="457200" y="1600200"/>
            <a:ext cx="4267200" cy="4154984"/>
          </a:xfrm>
          <a:prstGeom prst="rect">
            <a:avLst/>
          </a:prstGeom>
          <a:noFill/>
          <a:ln w="9525">
            <a:noFill/>
            <a:miter lim="800000"/>
            <a:headEnd/>
            <a:tailEnd/>
          </a:ln>
        </p:spPr>
        <p:txBody>
          <a:bodyPr wrap="square">
            <a:spAutoFit/>
          </a:bodyPr>
          <a:lstStyle/>
          <a:p>
            <a:pPr>
              <a:defRPr/>
            </a:pPr>
            <a:r>
              <a:rPr lang="en-US" sz="2400" dirty="0">
                <a:latin typeface="Calibri" pitchFamily="34" charset="0"/>
              </a:rPr>
              <a:t>- Greenpeace</a:t>
            </a:r>
          </a:p>
          <a:p>
            <a:pPr>
              <a:defRPr/>
            </a:pPr>
            <a:r>
              <a:rPr lang="en-US" sz="2400" dirty="0">
                <a:latin typeface="Calibri" pitchFamily="34" charset="0"/>
              </a:rPr>
              <a:t>- Friends of the Earth</a:t>
            </a:r>
          </a:p>
          <a:p>
            <a:pPr>
              <a:defRPr/>
            </a:pPr>
            <a:r>
              <a:rPr lang="en-US" sz="2400" dirty="0">
                <a:latin typeface="Calibri" pitchFamily="34" charset="0"/>
              </a:rPr>
              <a:t>- Center for Food Safety</a:t>
            </a:r>
          </a:p>
          <a:p>
            <a:pPr>
              <a:defRPr/>
            </a:pPr>
            <a:r>
              <a:rPr lang="en-US" sz="2400" dirty="0">
                <a:latin typeface="Calibri" pitchFamily="34" charset="0"/>
              </a:rPr>
              <a:t>- Pesticide Action Network</a:t>
            </a:r>
          </a:p>
          <a:p>
            <a:pPr>
              <a:defRPr/>
            </a:pPr>
            <a:r>
              <a:rPr lang="en-US" sz="2400" dirty="0">
                <a:latin typeface="Calibri" pitchFamily="34" charset="0"/>
              </a:rPr>
              <a:t>- Union of Concerned Scientists</a:t>
            </a:r>
          </a:p>
          <a:p>
            <a:pPr>
              <a:defRPr/>
            </a:pPr>
            <a:r>
              <a:rPr lang="en-US" sz="2400" dirty="0">
                <a:latin typeface="Calibri" pitchFamily="34" charset="0"/>
              </a:rPr>
              <a:t>- NoSpray.org</a:t>
            </a:r>
          </a:p>
          <a:p>
            <a:pPr>
              <a:defRPr/>
            </a:pPr>
            <a:r>
              <a:rPr lang="en-US" sz="2400" dirty="0">
                <a:latin typeface="Calibri" pitchFamily="34" charset="0"/>
              </a:rPr>
              <a:t>- Organic Consumers Association</a:t>
            </a:r>
          </a:p>
          <a:p>
            <a:pPr>
              <a:defRPr/>
            </a:pPr>
            <a:r>
              <a:rPr lang="en-US" sz="2400" dirty="0">
                <a:latin typeface="Calibri" pitchFamily="34" charset="0"/>
              </a:rPr>
              <a:t>- Center for Biological </a:t>
            </a:r>
            <a:r>
              <a:rPr lang="en-US" sz="2400" dirty="0" smtClean="0">
                <a:latin typeface="Calibri" pitchFamily="34" charset="0"/>
              </a:rPr>
              <a:t>Diversity</a:t>
            </a:r>
            <a:br>
              <a:rPr lang="en-US" sz="2400" dirty="0" smtClean="0">
                <a:latin typeface="Calibri" pitchFamily="34" charset="0"/>
              </a:rPr>
            </a:br>
            <a:r>
              <a:rPr lang="en-US" sz="2400" dirty="0">
                <a:latin typeface="Calibri" pitchFamily="34" charset="0"/>
              </a:rPr>
              <a:t>- Beyond </a:t>
            </a:r>
            <a:r>
              <a:rPr lang="en-US" sz="2400" dirty="0" smtClean="0">
                <a:latin typeface="Calibri" pitchFamily="34" charset="0"/>
              </a:rPr>
              <a:t>Pesticides</a:t>
            </a:r>
            <a:br>
              <a:rPr lang="en-US" sz="2400" dirty="0" smtClean="0">
                <a:latin typeface="Calibri" pitchFamily="34" charset="0"/>
              </a:rPr>
            </a:br>
            <a:r>
              <a:rPr lang="en-US" sz="2400" dirty="0">
                <a:latin typeface="Calibri" pitchFamily="34" charset="0"/>
              </a:rPr>
              <a:t>- Institute for Agriculture and Trade </a:t>
            </a:r>
            <a:r>
              <a:rPr lang="en-US" sz="2400" dirty="0" smtClean="0">
                <a:latin typeface="Calibri" pitchFamily="34" charset="0"/>
              </a:rPr>
              <a:t>Policy</a:t>
            </a:r>
            <a:endParaRPr lang="en-US" sz="2400" dirty="0">
              <a:latin typeface="Calibri" pitchFamily="34" charset="0"/>
            </a:endParaRPr>
          </a:p>
        </p:txBody>
      </p:sp>
      <p:sp>
        <p:nvSpPr>
          <p:cNvPr id="5" name="TextBox 4"/>
          <p:cNvSpPr txBox="1"/>
          <p:nvPr/>
        </p:nvSpPr>
        <p:spPr>
          <a:xfrm>
            <a:off x="4876800" y="1600200"/>
            <a:ext cx="4133504" cy="3785652"/>
          </a:xfrm>
          <a:prstGeom prst="rect">
            <a:avLst/>
          </a:prstGeom>
          <a:noFill/>
        </p:spPr>
        <p:txBody>
          <a:bodyPr wrap="none" rtlCol="0">
            <a:spAutoFit/>
          </a:bodyPr>
          <a:lstStyle/>
          <a:p>
            <a:pPr>
              <a:defRPr/>
            </a:pPr>
            <a:r>
              <a:rPr lang="en-US" sz="2400" dirty="0">
                <a:latin typeface="Calibri" pitchFamily="34" charset="0"/>
              </a:rPr>
              <a:t>- Beyond Toxics</a:t>
            </a:r>
          </a:p>
          <a:p>
            <a:pPr>
              <a:defRPr/>
            </a:pPr>
            <a:r>
              <a:rPr lang="en-US" sz="2400" dirty="0" smtClean="0">
                <a:latin typeface="Calibri" pitchFamily="34" charset="0"/>
              </a:rPr>
              <a:t>- </a:t>
            </a:r>
            <a:r>
              <a:rPr lang="en-US" sz="2400" dirty="0">
                <a:latin typeface="Calibri" pitchFamily="34" charset="0"/>
              </a:rPr>
              <a:t>EarthFirst</a:t>
            </a:r>
          </a:p>
          <a:p>
            <a:pPr>
              <a:defRPr/>
            </a:pPr>
            <a:r>
              <a:rPr lang="en-US" sz="2400" dirty="0" smtClean="0">
                <a:latin typeface="Calibri" pitchFamily="34" charset="0"/>
              </a:rPr>
              <a:t>- </a:t>
            </a:r>
            <a:r>
              <a:rPr lang="en-US" sz="2400" dirty="0">
                <a:latin typeface="Calibri" pitchFamily="34" charset="0"/>
              </a:rPr>
              <a:t>Environmental Defense</a:t>
            </a:r>
          </a:p>
          <a:p>
            <a:pPr>
              <a:defRPr/>
            </a:pPr>
            <a:r>
              <a:rPr lang="en-US" sz="2400" dirty="0">
                <a:latin typeface="Calibri" pitchFamily="34" charset="0"/>
              </a:rPr>
              <a:t>- Food and Water Watch</a:t>
            </a:r>
          </a:p>
          <a:p>
            <a:pPr>
              <a:defRPr/>
            </a:pPr>
            <a:r>
              <a:rPr lang="en-US" sz="2400" dirty="0">
                <a:latin typeface="Calibri" pitchFamily="34" charset="0"/>
              </a:rPr>
              <a:t>- Environmental Working Group</a:t>
            </a:r>
          </a:p>
          <a:p>
            <a:pPr>
              <a:defRPr/>
            </a:pPr>
            <a:r>
              <a:rPr lang="en-US" sz="2400" dirty="0" smtClean="0">
                <a:latin typeface="Calibri" pitchFamily="34" charset="0"/>
              </a:rPr>
              <a:t>- </a:t>
            </a:r>
            <a:r>
              <a:rPr lang="en-US" sz="2400" dirty="0">
                <a:latin typeface="Calibri" pitchFamily="34" charset="0"/>
              </a:rPr>
              <a:t>Natural News</a:t>
            </a:r>
          </a:p>
          <a:p>
            <a:pPr>
              <a:defRPr/>
            </a:pPr>
            <a:r>
              <a:rPr lang="en-US" sz="2400" dirty="0">
                <a:latin typeface="Calibri" pitchFamily="34" charset="0"/>
              </a:rPr>
              <a:t>- Our Stolen Future</a:t>
            </a:r>
          </a:p>
          <a:p>
            <a:pPr>
              <a:defRPr/>
            </a:pPr>
            <a:r>
              <a:rPr lang="en-US" sz="2400" dirty="0">
                <a:latin typeface="Calibri" pitchFamily="34" charset="0"/>
              </a:rPr>
              <a:t>- The Ruckus Society</a:t>
            </a:r>
          </a:p>
          <a:p>
            <a:pPr>
              <a:defRPr/>
            </a:pPr>
            <a:r>
              <a:rPr lang="en-US" sz="2400" dirty="0">
                <a:latin typeface="Calibri" pitchFamily="34" charset="0"/>
              </a:rPr>
              <a:t>- Hundreds more...</a:t>
            </a:r>
          </a:p>
          <a:p>
            <a:endParaRPr lang="en-US" sz="2400" dirty="0"/>
          </a:p>
        </p:txBody>
      </p:sp>
    </p:spTree>
    <p:extLst>
      <p:ext uri="{BB962C8B-B14F-4D97-AF65-F5344CB8AC3E}">
        <p14:creationId xmlns:p14="http://schemas.microsoft.com/office/powerpoint/2010/main" val="2258596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19200" y="457200"/>
            <a:ext cx="7086600" cy="1200329"/>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Anti-pesticide Activists</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 Social Media</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325" y="1771313"/>
            <a:ext cx="3605275" cy="25074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4896" y="2557154"/>
            <a:ext cx="1336073" cy="5276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236" y="4080064"/>
            <a:ext cx="5640446" cy="22277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736" y="1752600"/>
            <a:ext cx="4491000" cy="2526188"/>
          </a:xfrm>
          <a:prstGeom prst="rect">
            <a:avLst/>
          </a:prstGeom>
        </p:spPr>
      </p:pic>
    </p:spTree>
    <p:extLst>
      <p:ext uri="{BB962C8B-B14F-4D97-AF65-F5344CB8AC3E}">
        <p14:creationId xmlns:p14="http://schemas.microsoft.com/office/powerpoint/2010/main" val="230522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19200" y="533400"/>
            <a:ext cx="6705599"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Aerial Spraying in South Carolina</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3581400" y="1219200"/>
            <a:ext cx="1752600" cy="461665"/>
          </a:xfrm>
          <a:prstGeom prst="rect">
            <a:avLst/>
          </a:prstGeom>
          <a:noFill/>
        </p:spPr>
        <p:txBody>
          <a:bodyPr wrap="square" rtlCol="0">
            <a:spAutoFit/>
          </a:bodyPr>
          <a:lstStyle/>
          <a:p>
            <a:r>
              <a:rPr lang="en-US" sz="2400" b="1" dirty="0" smtClean="0">
                <a:latin typeface="Calibri" pitchFamily="34" charset="0"/>
              </a:rPr>
              <a:t>August 2016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715" y="4648200"/>
            <a:ext cx="4914900" cy="1600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82" y="1828800"/>
            <a:ext cx="6753433" cy="157168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170" y="3654172"/>
            <a:ext cx="7091655" cy="765428"/>
          </a:xfrm>
          <a:prstGeom prst="rect">
            <a:avLst/>
          </a:prstGeom>
        </p:spPr>
      </p:pic>
      <p:cxnSp>
        <p:nvCxnSpPr>
          <p:cNvPr id="8" name="Straight Connector 7"/>
          <p:cNvCxnSpPr/>
          <p:nvPr/>
        </p:nvCxnSpPr>
        <p:spPr>
          <a:xfrm>
            <a:off x="1371600" y="3505200"/>
            <a:ext cx="64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0" y="4495800"/>
            <a:ext cx="556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942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19200" y="533400"/>
            <a:ext cx="6705599"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Spraying in Northern Kentucky</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396740"/>
            <a:ext cx="5893194" cy="17754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647" y="1371600"/>
            <a:ext cx="6699152" cy="12573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720" y="2971800"/>
            <a:ext cx="6888480" cy="1075417"/>
          </a:xfrm>
          <a:prstGeom prst="rect">
            <a:avLst/>
          </a:prstGeom>
        </p:spPr>
      </p:pic>
      <p:cxnSp>
        <p:nvCxnSpPr>
          <p:cNvPr id="6" name="Straight Connector 5"/>
          <p:cNvCxnSpPr/>
          <p:nvPr/>
        </p:nvCxnSpPr>
        <p:spPr>
          <a:xfrm>
            <a:off x="1371600" y="2819400"/>
            <a:ext cx="64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71600" y="4191000"/>
            <a:ext cx="6400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11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19200" y="533400"/>
            <a:ext cx="6705599"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Spraying in Northern Kentucky</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1295400" y="1981200"/>
            <a:ext cx="6629400" cy="3046988"/>
          </a:xfrm>
          <a:prstGeom prst="rect">
            <a:avLst/>
          </a:prstGeom>
          <a:noFill/>
        </p:spPr>
        <p:txBody>
          <a:bodyPr wrap="square" rtlCol="0">
            <a:spAutoFit/>
          </a:bodyPr>
          <a:lstStyle/>
          <a:p>
            <a:r>
              <a:rPr lang="en-US" sz="2400" b="1" dirty="0" smtClean="0">
                <a:latin typeface="Calibri" panose="020F0502020204030204" pitchFamily="34" charset="0"/>
              </a:rPr>
              <a:t>- This is not just about pesticides.</a:t>
            </a:r>
            <a:br>
              <a:rPr lang="en-US" sz="2400" b="1" dirty="0" smtClean="0">
                <a:latin typeface="Calibri" panose="020F0502020204030204" pitchFamily="34" charset="0"/>
              </a:rPr>
            </a:br>
            <a:r>
              <a:rPr lang="en-US" sz="2400" b="1" dirty="0" smtClean="0">
                <a:latin typeface="Calibri" panose="020F0502020204030204" pitchFamily="34" charset="0"/>
              </a:rPr>
              <a:t/>
            </a:r>
            <a:br>
              <a:rPr lang="en-US" sz="2400" b="1" dirty="0" smtClean="0">
                <a:latin typeface="Calibri" panose="020F0502020204030204" pitchFamily="34" charset="0"/>
              </a:rPr>
            </a:br>
            <a:r>
              <a:rPr lang="en-US" sz="2400" b="1" dirty="0" smtClean="0">
                <a:latin typeface="Calibri" panose="020F0502020204030204" pitchFamily="34" charset="0"/>
              </a:rPr>
              <a:t>- Privacy issues.</a:t>
            </a:r>
            <a:br>
              <a:rPr lang="en-US" sz="2400" b="1" dirty="0" smtClean="0">
                <a:latin typeface="Calibri" panose="020F0502020204030204" pitchFamily="34" charset="0"/>
              </a:rPr>
            </a:br>
            <a:r>
              <a:rPr lang="en-US" sz="2400" b="1" dirty="0" smtClean="0">
                <a:latin typeface="Calibri" panose="020F0502020204030204" pitchFamily="34" charset="0"/>
              </a:rPr>
              <a:t/>
            </a:r>
            <a:br>
              <a:rPr lang="en-US" sz="2400" b="1" dirty="0" smtClean="0">
                <a:latin typeface="Calibri" panose="020F0502020204030204" pitchFamily="34" charset="0"/>
              </a:rPr>
            </a:br>
            <a:r>
              <a:rPr lang="en-US" sz="2400" b="1" dirty="0" smtClean="0">
                <a:latin typeface="Calibri" panose="020F0502020204030204" pitchFamily="34" charset="0"/>
              </a:rPr>
              <a:t>- Transparency issues.</a:t>
            </a:r>
            <a:br>
              <a:rPr lang="en-US" sz="2400" b="1" dirty="0" smtClean="0">
                <a:latin typeface="Calibri" panose="020F0502020204030204" pitchFamily="34" charset="0"/>
              </a:rPr>
            </a:br>
            <a:r>
              <a:rPr lang="en-US" sz="2400" b="1" dirty="0" smtClean="0">
                <a:latin typeface="Calibri" panose="020F0502020204030204" pitchFamily="34" charset="0"/>
              </a:rPr>
              <a:t/>
            </a:r>
            <a:br>
              <a:rPr lang="en-US" sz="2400" b="1" dirty="0" smtClean="0">
                <a:latin typeface="Calibri" panose="020F0502020204030204" pitchFamily="34" charset="0"/>
              </a:rPr>
            </a:br>
            <a:r>
              <a:rPr lang="en-US" sz="2400" b="1" dirty="0" smtClean="0">
                <a:latin typeface="Calibri" panose="020F0502020204030204" pitchFamily="34" charset="0"/>
              </a:rPr>
              <a:t>- “If those pesticides are so safe, why didn’t you tell us you were spraying them?</a:t>
            </a:r>
            <a:endParaRPr lang="en-US" sz="2400" b="1" dirty="0">
              <a:latin typeface="Calibri" panose="020F0502020204030204" pitchFamily="34" charset="0"/>
            </a:endParaRPr>
          </a:p>
        </p:txBody>
      </p:sp>
    </p:spTree>
    <p:extLst>
      <p:ext uri="{BB962C8B-B14F-4D97-AF65-F5344CB8AC3E}">
        <p14:creationId xmlns:p14="http://schemas.microsoft.com/office/powerpoint/2010/main" val="3973672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137492" y="649069"/>
            <a:ext cx="6558708"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Establishing Trust and Empathy</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990600" y="1524000"/>
            <a:ext cx="6934200" cy="4154984"/>
          </a:xfrm>
          <a:prstGeom prst="rect">
            <a:avLst/>
          </a:prstGeom>
        </p:spPr>
        <p:txBody>
          <a:bodyPr wrap="square">
            <a:spAutoFit/>
          </a:bodyPr>
          <a:lstStyle/>
          <a:p>
            <a:r>
              <a:rPr lang="en-US" sz="2400" b="1" dirty="0">
                <a:latin typeface="Calibri" pitchFamily="34" charset="0"/>
              </a:rPr>
              <a:t>QUESTION: </a:t>
            </a:r>
            <a:r>
              <a:rPr lang="en-US" sz="2400" dirty="0">
                <a:latin typeface="Calibri" pitchFamily="34" charset="0"/>
              </a:rPr>
              <a:t>Why are you spraying chemicals that poison the environment and our children?</a:t>
            </a:r>
          </a:p>
          <a:p>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a:t>
            </a:r>
            <a:r>
              <a:rPr lang="en-US" sz="2400" dirty="0">
                <a:latin typeface="Calibri" pitchFamily="34" charset="0"/>
              </a:rPr>
              <a:t>As someone who applies pesticides and may be exposed to them, I take safety very seriously </a:t>
            </a:r>
            <a:r>
              <a:rPr lang="en-US" sz="2400" dirty="0" smtClean="0">
                <a:latin typeface="Calibri" pitchFamily="34" charset="0"/>
              </a:rPr>
              <a:t>...“</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dirty="0">
                <a:latin typeface="Calibri" pitchFamily="34" charset="0"/>
              </a:rPr>
              <a:t>"As a mother of two children, I can see why people might be worried. However </a:t>
            </a:r>
            <a:r>
              <a:rPr lang="en-US" sz="2400" dirty="0" smtClean="0">
                <a:latin typeface="Calibri" pitchFamily="34" charset="0"/>
              </a:rPr>
              <a:t>..."</a:t>
            </a:r>
            <a:endParaRPr lang="en-US" sz="2400" dirty="0">
              <a:latin typeface="Calibri" pitchFamily="34" charset="0"/>
            </a:endParaRPr>
          </a:p>
          <a:p>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"As an avid fisherman, I care a great deal about the environment, and therefore ..."</a:t>
            </a:r>
          </a:p>
        </p:txBody>
      </p:sp>
    </p:spTree>
    <p:extLst>
      <p:ext uri="{BB962C8B-B14F-4D97-AF65-F5344CB8AC3E}">
        <p14:creationId xmlns:p14="http://schemas.microsoft.com/office/powerpoint/2010/main" val="3218878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828800" y="533400"/>
            <a:ext cx="54864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Bifenthrin Adulticide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990600" y="1447800"/>
            <a:ext cx="7239000" cy="2677656"/>
          </a:xfrm>
          <a:prstGeom prst="rect">
            <a:avLst/>
          </a:prstGeom>
          <a:noFill/>
          <a:ln w="9525">
            <a:noFill/>
            <a:miter lim="800000"/>
            <a:headEnd/>
            <a:tailEnd/>
          </a:ln>
        </p:spPr>
        <p:txBody>
          <a:bodyPr wrap="square">
            <a:spAutoFit/>
          </a:bodyPr>
          <a:lstStyle/>
          <a:p>
            <a:pPr>
              <a:defRPr/>
            </a:pPr>
            <a:r>
              <a:rPr lang="en-US" sz="2400" dirty="0" smtClean="0">
                <a:latin typeface="Calibri" pitchFamily="34" charset="0"/>
              </a:rPr>
              <a:t>- </a:t>
            </a:r>
            <a:r>
              <a:rPr lang="en-US" sz="2400" u="sng" dirty="0" smtClean="0">
                <a:latin typeface="Calibri" pitchFamily="34" charset="0"/>
              </a:rPr>
              <a:t>If </a:t>
            </a:r>
            <a:r>
              <a:rPr lang="en-US" sz="2400" u="sng" dirty="0">
                <a:latin typeface="Calibri" pitchFamily="34" charset="0"/>
              </a:rPr>
              <a:t>applied </a:t>
            </a:r>
            <a:r>
              <a:rPr lang="en-US" sz="2400" u="sng" dirty="0" smtClean="0">
                <a:latin typeface="Calibri" pitchFamily="34" charset="0"/>
              </a:rPr>
              <a:t>correctly</a:t>
            </a:r>
            <a:r>
              <a:rPr lang="en-US" sz="2400" dirty="0" smtClean="0">
                <a:latin typeface="Calibri" pitchFamily="34" charset="0"/>
              </a:rPr>
              <a:t>, it </a:t>
            </a:r>
            <a:r>
              <a:rPr lang="en-US" sz="2400" dirty="0">
                <a:latin typeface="Calibri" pitchFamily="34" charset="0"/>
              </a:rPr>
              <a:t>should not impact pollinators and other </a:t>
            </a:r>
            <a:r>
              <a:rPr lang="en-US" sz="2400" dirty="0" smtClean="0">
                <a:latin typeface="Calibri" pitchFamily="34" charset="0"/>
              </a:rPr>
              <a:t>beneficial insects, especially if flowers </a:t>
            </a:r>
            <a:r>
              <a:rPr lang="en-US" sz="2400" dirty="0">
                <a:latin typeface="Calibri" pitchFamily="34" charset="0"/>
              </a:rPr>
              <a:t>are not sprayed</a:t>
            </a:r>
            <a:r>
              <a:rPr lang="en-US" sz="2400" dirty="0" smtClean="0">
                <a:latin typeface="Calibri" pitchFamily="34" charset="0"/>
              </a:rPr>
              <a:t>.</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It is sprayed in foliage where adult </a:t>
            </a:r>
            <a:r>
              <a:rPr lang="en-US" sz="2400" i="1" dirty="0" smtClean="0">
                <a:latin typeface="Calibri" pitchFamily="34" charset="0"/>
              </a:rPr>
              <a:t>Aedes </a:t>
            </a:r>
            <a:r>
              <a:rPr lang="en-US" sz="2400" dirty="0" smtClean="0">
                <a:latin typeface="Calibri" pitchFamily="34" charset="0"/>
              </a:rPr>
              <a:t>mosquitoes</a:t>
            </a:r>
            <a:r>
              <a:rPr lang="en-US" sz="2400" i="1" dirty="0" smtClean="0">
                <a:latin typeface="Calibri" pitchFamily="34" charset="0"/>
              </a:rPr>
              <a:t> </a:t>
            </a:r>
            <a:r>
              <a:rPr lang="en-US" sz="2400" dirty="0" smtClean="0">
                <a:latin typeface="Calibri" pitchFamily="34" charset="0"/>
              </a:rPr>
              <a:t>gather, which is effective because their range is only 50-150 yards in their lifetime.</a:t>
            </a:r>
            <a:endParaRPr lang="en-US" sz="2400" dirty="0">
              <a:latin typeface="Calibri" pitchFamily="34" charset="0"/>
            </a:endParaRPr>
          </a:p>
        </p:txBody>
      </p:sp>
    </p:spTree>
    <p:extLst>
      <p:ext uri="{BB962C8B-B14F-4D97-AF65-F5344CB8AC3E}">
        <p14:creationId xmlns:p14="http://schemas.microsoft.com/office/powerpoint/2010/main" val="764143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828800" y="533400"/>
            <a:ext cx="54864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Permethtrin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990600" y="1447800"/>
            <a:ext cx="7239000" cy="4524315"/>
          </a:xfrm>
          <a:prstGeom prst="rect">
            <a:avLst/>
          </a:prstGeom>
          <a:noFill/>
          <a:ln w="9525">
            <a:noFill/>
            <a:miter lim="800000"/>
            <a:headEnd/>
            <a:tailEnd/>
          </a:ln>
        </p:spPr>
        <p:txBody>
          <a:bodyPr wrap="square">
            <a:spAutoFit/>
          </a:bodyPr>
          <a:lstStyle/>
          <a:p>
            <a:pPr>
              <a:defRPr/>
            </a:pPr>
            <a:r>
              <a:rPr lang="en-US" sz="2400" dirty="0" smtClean="0">
                <a:latin typeface="Calibri" pitchFamily="34" charset="0"/>
              </a:rPr>
              <a:t>- Permethrin is safe for humans and most mammals (excluding cats).</a:t>
            </a:r>
          </a:p>
          <a:p>
            <a:pPr>
              <a:defRPr/>
            </a:pP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It is an effective repellent against mosquitoes and ticks, and the U.S. military uses it to </a:t>
            </a:r>
            <a:r>
              <a:rPr lang="en-US" sz="2400" dirty="0" smtClean="0">
                <a:latin typeface="Calibri" pitchFamily="34" charset="0"/>
              </a:rPr>
              <a:t>treat soldiers’ uniforms.</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It is used in pet shampoos and spot-treatments to protect dogs from ticks.</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It has been used for decades in shampoos used to treat head lice (although resistance is occurring and it’s not as effective as it once was).</a:t>
            </a:r>
            <a:endParaRPr lang="en-US" sz="2400" dirty="0">
              <a:latin typeface="Calibri" pitchFamily="34" charset="0"/>
            </a:endParaRPr>
          </a:p>
        </p:txBody>
      </p:sp>
    </p:spTree>
    <p:extLst>
      <p:ext uri="{BB962C8B-B14F-4D97-AF65-F5344CB8AC3E}">
        <p14:creationId xmlns:p14="http://schemas.microsoft.com/office/powerpoint/2010/main" val="584744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828800" y="304800"/>
            <a:ext cx="54864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Pyriproxyfen larvicide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457200" y="1143000"/>
            <a:ext cx="8153400" cy="5262979"/>
          </a:xfrm>
          <a:prstGeom prst="rect">
            <a:avLst/>
          </a:prstGeom>
          <a:noFill/>
        </p:spPr>
        <p:txBody>
          <a:bodyPr wrap="square" rtlCol="0">
            <a:spAutoFit/>
          </a:bodyPr>
          <a:lstStyle/>
          <a:p>
            <a:r>
              <a:rPr lang="en-US" sz="2400" b="1" dirty="0" smtClean="0">
                <a:latin typeface="Calibri" panose="020F0502020204030204" pitchFamily="34" charset="0"/>
              </a:rPr>
              <a:t>PROBLEM: </a:t>
            </a:r>
            <a:r>
              <a:rPr lang="en-US" sz="2400" dirty="0" smtClean="0">
                <a:latin typeface="Calibri" panose="020F0502020204030204" pitchFamily="34" charset="0"/>
              </a:rPr>
              <a:t>In February 2016 activists groups in South America claimed that Zika was caused by </a:t>
            </a:r>
            <a:r>
              <a:rPr lang="en-US" sz="2400" b="1" dirty="0">
                <a:latin typeface="Calibri" panose="020F0502020204030204" pitchFamily="34" charset="0"/>
              </a:rPr>
              <a:t>pyriproxyfen</a:t>
            </a:r>
            <a:r>
              <a:rPr lang="en-US" sz="2400" dirty="0" smtClean="0">
                <a:latin typeface="Calibri" panose="020F0502020204030204" pitchFamily="34" charset="0"/>
              </a:rPr>
              <a:t>, not from mosquitoes. Some media outlets reported it as well, and one state in Brazil banned the larvicide.</a:t>
            </a:r>
          </a:p>
          <a:p>
            <a:endParaRPr lang="en-US" sz="2400" dirty="0">
              <a:latin typeface="Calibri" panose="020F0502020204030204" pitchFamily="34" charset="0"/>
            </a:endParaRPr>
          </a:p>
          <a:p>
            <a:r>
              <a:rPr lang="en-US" sz="2400" dirty="0" smtClean="0">
                <a:latin typeface="Calibri" panose="020F0502020204030204" pitchFamily="34" charset="0"/>
              </a:rPr>
              <a:t>- According to the WHO and the EPA, </a:t>
            </a:r>
            <a:r>
              <a:rPr lang="en-US" sz="2400" dirty="0">
                <a:latin typeface="Calibri" panose="020F0502020204030204" pitchFamily="34" charset="0"/>
              </a:rPr>
              <a:t>pyriproxyfen </a:t>
            </a:r>
            <a:r>
              <a:rPr lang="en-US" sz="2400" dirty="0" smtClean="0">
                <a:latin typeface="Calibri" panose="020F0502020204030204" pitchFamily="34" charset="0"/>
              </a:rPr>
              <a:t>has not been linked to birth defects and is safe to use in drinking water. It has been used since the 1990s without being linked to microcephaly. </a:t>
            </a:r>
            <a:br>
              <a:rPr lang="en-US" sz="2400" dirty="0" smtClean="0">
                <a:latin typeface="Calibri" panose="020F0502020204030204" pitchFamily="34" charset="0"/>
              </a:rPr>
            </a:br>
            <a:endParaRPr lang="en-US" sz="2400" dirty="0" smtClean="0">
              <a:latin typeface="Calibri" panose="020F0502020204030204" pitchFamily="34" charset="0"/>
            </a:endParaRPr>
          </a:p>
          <a:p>
            <a:r>
              <a:rPr lang="en-US" sz="2400" dirty="0" smtClean="0">
                <a:latin typeface="Calibri" panose="020F0502020204030204" pitchFamily="34" charset="0"/>
              </a:rPr>
              <a:t>- It’s an insect growth regulator, not a nerve toxin. It works by interfering with insect-specific hormones that humans do not share, so we are not affected by it. It is also used on dogs and cats to control fleas.</a:t>
            </a:r>
            <a:endParaRPr lang="en-US" sz="2400" dirty="0">
              <a:latin typeface="Calibri" panose="020F0502020204030204" pitchFamily="34" charset="0"/>
            </a:endParaRPr>
          </a:p>
        </p:txBody>
      </p:sp>
    </p:spTree>
    <p:extLst>
      <p:ext uri="{BB962C8B-B14F-4D97-AF65-F5344CB8AC3E}">
        <p14:creationId xmlns:p14="http://schemas.microsoft.com/office/powerpoint/2010/main" val="294856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28800" y="609600"/>
            <a:ext cx="54864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Bt Larvicide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914400" y="1560016"/>
            <a:ext cx="7391400" cy="4154984"/>
          </a:xfrm>
          <a:prstGeom prst="rect">
            <a:avLst/>
          </a:prstGeom>
          <a:noFill/>
        </p:spPr>
        <p:txBody>
          <a:bodyPr wrap="square" rtlCol="0">
            <a:spAutoFit/>
          </a:bodyPr>
          <a:lstStyle/>
          <a:p>
            <a:r>
              <a:rPr lang="en-US" sz="2400" dirty="0" smtClean="0">
                <a:latin typeface="Calibri" panose="020F0502020204030204" pitchFamily="34" charset="0"/>
              </a:rPr>
              <a:t>- Another larvicide called Bt is a microbial product, not a synthetic chemical. It is derived from a bacterium that has been used by organic farmers for decades to protect their crops from insects.</a:t>
            </a:r>
          </a:p>
          <a:p>
            <a:endParaRPr lang="en-US" sz="2400" dirty="0">
              <a:latin typeface="Calibri" panose="020F0502020204030204" pitchFamily="34" charset="0"/>
            </a:endParaRPr>
          </a:p>
          <a:p>
            <a:r>
              <a:rPr lang="en-US" sz="2400" dirty="0" smtClean="0">
                <a:latin typeface="Calibri" panose="020F0502020204030204" pitchFamily="34" charset="0"/>
              </a:rPr>
              <a:t>- Bt affects mosquito larvae, but is safe for fish, plants</a:t>
            </a:r>
            <a:r>
              <a:rPr lang="en-US" sz="2400" dirty="0" smtClean="0">
                <a:latin typeface="Calibri" panose="020F0502020204030204" pitchFamily="34" charset="0"/>
              </a:rPr>
              <a:t>, and people. It is even safe to use in drinking water. </a:t>
            </a:r>
            <a:r>
              <a:rPr lang="en-US" sz="2400" dirty="0" smtClean="0">
                <a:latin typeface="Calibri" panose="020F0502020204030204" pitchFamily="34" charset="0"/>
              </a:rPr>
              <a:t/>
            </a:r>
            <a:br>
              <a:rPr lang="en-US" sz="2400" dirty="0" smtClean="0">
                <a:latin typeface="Calibri" panose="020F0502020204030204" pitchFamily="34" charset="0"/>
              </a:rPr>
            </a:br>
            <a:endParaRPr lang="en-US" sz="2400" dirty="0" smtClean="0">
              <a:latin typeface="Calibri" panose="020F0502020204030204" pitchFamily="34" charset="0"/>
            </a:endParaRPr>
          </a:p>
          <a:p>
            <a:r>
              <a:rPr lang="en-US" sz="2400" dirty="0" smtClean="0">
                <a:latin typeface="Calibri" panose="020F0502020204030204" pitchFamily="34" charset="0"/>
              </a:rPr>
              <a:t>- Insects that are not aquatic are not affected by Bt or </a:t>
            </a:r>
            <a:r>
              <a:rPr lang="en-US" sz="2400" dirty="0" smtClean="0">
                <a:latin typeface="Calibri" panose="020F0502020204030204" pitchFamily="34" charset="0"/>
              </a:rPr>
              <a:t>pyriproxyfen because </a:t>
            </a:r>
            <a:r>
              <a:rPr lang="en-US" sz="2400" dirty="0" smtClean="0">
                <a:latin typeface="Calibri" panose="020F0502020204030204" pitchFamily="34" charset="0"/>
              </a:rPr>
              <a:t>they do not live in the water where these larvicides are applied.</a:t>
            </a:r>
            <a:endParaRPr lang="en-US" sz="2400" dirty="0">
              <a:latin typeface="Calibri" panose="020F0502020204030204" pitchFamily="34" charset="0"/>
            </a:endParaRPr>
          </a:p>
        </p:txBody>
      </p:sp>
    </p:spTree>
    <p:extLst>
      <p:ext uri="{BB962C8B-B14F-4D97-AF65-F5344CB8AC3E}">
        <p14:creationId xmlns:p14="http://schemas.microsoft.com/office/powerpoint/2010/main" val="1390079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680497" y="801469"/>
            <a:ext cx="6075125"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Topics of this Presentation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990600" y="1524000"/>
            <a:ext cx="7315200" cy="4154984"/>
          </a:xfrm>
          <a:prstGeom prst="rect">
            <a:avLst/>
          </a:prstGeom>
          <a:noFill/>
          <a:ln w="9525">
            <a:noFill/>
            <a:miter lim="800000"/>
            <a:headEnd/>
            <a:tailEnd/>
          </a:ln>
        </p:spPr>
        <p:txBody>
          <a:bodyPr wrap="square">
            <a:spAutoFit/>
          </a:bodyPr>
          <a:lstStyle/>
          <a:p>
            <a:pPr>
              <a:defRPr/>
            </a:pPr>
            <a:endParaRPr lang="en-US" sz="2400" dirty="0">
              <a:latin typeface="+mn-lt"/>
            </a:endParaRPr>
          </a:p>
          <a:p>
            <a:pPr>
              <a:defRPr/>
            </a:pPr>
            <a:r>
              <a:rPr lang="en-US" sz="2400" dirty="0" smtClean="0">
                <a:latin typeface="Calibri" pitchFamily="34" charset="0"/>
              </a:rPr>
              <a:t>1) General rules of science communications; how to make </a:t>
            </a:r>
            <a:r>
              <a:rPr lang="en-US" sz="2400" u="sng" dirty="0" smtClean="0">
                <a:latin typeface="Calibri" pitchFamily="34" charset="0"/>
              </a:rPr>
              <a:t>complex</a:t>
            </a:r>
            <a:r>
              <a:rPr lang="en-US" sz="2400" dirty="0" smtClean="0">
                <a:latin typeface="Calibri" pitchFamily="34" charset="0"/>
              </a:rPr>
              <a:t> scientific issues easier for non-scientists to understand.</a:t>
            </a:r>
          </a:p>
          <a:p>
            <a:pPr>
              <a:defRPr/>
            </a:pPr>
            <a:endParaRPr lang="en-US" sz="2400" dirty="0" smtClean="0">
              <a:latin typeface="Calibri" pitchFamily="34" charset="0"/>
            </a:endParaRPr>
          </a:p>
          <a:p>
            <a:pPr>
              <a:defRPr/>
            </a:pPr>
            <a:r>
              <a:rPr lang="en-US" sz="2400" dirty="0" smtClean="0">
                <a:latin typeface="Calibri" pitchFamily="34" charset="0"/>
              </a:rPr>
              <a:t>2) How to use Risk Communications to speak about </a:t>
            </a:r>
            <a:r>
              <a:rPr lang="en-US" sz="2400" u="sng" dirty="0" smtClean="0">
                <a:latin typeface="Calibri" pitchFamily="34" charset="0"/>
              </a:rPr>
              <a:t>contentious</a:t>
            </a:r>
            <a:r>
              <a:rPr lang="en-US" sz="2400" dirty="0" smtClean="0">
                <a:latin typeface="Calibri" pitchFamily="34" charset="0"/>
              </a:rPr>
              <a:t> issues when people are frightened or concerned.</a:t>
            </a:r>
          </a:p>
          <a:p>
            <a:pPr>
              <a:defRPr/>
            </a:pPr>
            <a:endParaRPr lang="en-US" sz="2400" dirty="0" smtClean="0">
              <a:latin typeface="Calibri" pitchFamily="34" charset="0"/>
            </a:endParaRPr>
          </a:p>
          <a:p>
            <a:pPr>
              <a:defRPr/>
            </a:pPr>
            <a:r>
              <a:rPr lang="en-US" sz="2400" dirty="0" smtClean="0">
                <a:latin typeface="Calibri" pitchFamily="34" charset="0"/>
              </a:rPr>
              <a:t>3) Examples related to Zika, pesticides, and other relevant issues.</a:t>
            </a:r>
            <a:endParaRPr lang="en-US" sz="2400" i="1" dirty="0">
              <a:latin typeface="Calibri" pitchFamily="34" charset="0"/>
            </a:endParaRPr>
          </a:p>
        </p:txBody>
      </p:sp>
    </p:spTree>
    <p:extLst>
      <p:ext uri="{BB962C8B-B14F-4D97-AF65-F5344CB8AC3E}">
        <p14:creationId xmlns:p14="http://schemas.microsoft.com/office/powerpoint/2010/main" val="2856465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14400" y="304800"/>
            <a:ext cx="68580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Genetically modified mosquitoes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959667" y="1255216"/>
            <a:ext cx="7391400" cy="4893647"/>
          </a:xfrm>
          <a:prstGeom prst="rect">
            <a:avLst/>
          </a:prstGeom>
          <a:noFill/>
        </p:spPr>
        <p:txBody>
          <a:bodyPr wrap="square" rtlCol="0">
            <a:spAutoFit/>
          </a:bodyPr>
          <a:lstStyle/>
          <a:p>
            <a:r>
              <a:rPr lang="en-US" sz="2400" dirty="0" smtClean="0">
                <a:latin typeface="Calibri" panose="020F0502020204030204" pitchFamily="34" charset="0"/>
              </a:rPr>
              <a:t>- These are not used in Kentucky, but questions may arise, as they are being tried in the Florida Keys, Brazil, and other places.</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Male mosquitoes that are unable to reproduce are raised in the lab and released into the wild. When they mate with females, their offspring do not live.</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This method has proven effective in trials and reduces the need for chemical insecticides</a:t>
            </a:r>
            <a:r>
              <a:rPr lang="en-US" sz="2400" dirty="0">
                <a:latin typeface="Calibri" panose="020F0502020204030204" pitchFamily="34" charset="0"/>
              </a:rPr>
              <a:t>.</a:t>
            </a:r>
            <a:br>
              <a:rPr lang="en-US" sz="2400" dirty="0">
                <a:latin typeface="Calibri" panose="020F0502020204030204" pitchFamily="34" charset="0"/>
              </a:rPr>
            </a:br>
            <a:r>
              <a:rPr lang="en-US" sz="2400" dirty="0">
                <a:latin typeface="Calibri" panose="020F0502020204030204" pitchFamily="34" charset="0"/>
              </a:rPr>
              <a:t/>
            </a:r>
            <a:br>
              <a:rPr lang="en-US" sz="2400" dirty="0">
                <a:latin typeface="Calibri" panose="020F0502020204030204" pitchFamily="34" charset="0"/>
              </a:rPr>
            </a:br>
            <a:r>
              <a:rPr lang="en-US" sz="2400" dirty="0">
                <a:latin typeface="Calibri" panose="020F0502020204030204" pitchFamily="34" charset="0"/>
              </a:rPr>
              <a:t>- ONLY male mosquitoes – which do not bite people – are raised in the </a:t>
            </a:r>
            <a:r>
              <a:rPr lang="en-US" sz="2400" dirty="0" smtClean="0">
                <a:latin typeface="Calibri" panose="020F0502020204030204" pitchFamily="34" charset="0"/>
              </a:rPr>
              <a:t>lab and released.</a:t>
            </a:r>
            <a:endParaRPr lang="en-US" sz="2400" dirty="0">
              <a:latin typeface="Calibri" panose="020F0502020204030204" pitchFamily="34" charset="0"/>
            </a:endParaRPr>
          </a:p>
        </p:txBody>
      </p:sp>
    </p:spTree>
    <p:extLst>
      <p:ext uri="{BB962C8B-B14F-4D97-AF65-F5344CB8AC3E}">
        <p14:creationId xmlns:p14="http://schemas.microsoft.com/office/powerpoint/2010/main" val="1390079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14400" y="420469"/>
            <a:ext cx="68580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Wolbachia</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-infected Mosquitoes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93" y="1463040"/>
            <a:ext cx="6713696" cy="19354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634740"/>
            <a:ext cx="2475247" cy="1905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89" y="3672840"/>
            <a:ext cx="2893155" cy="1905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489" y="3634740"/>
            <a:ext cx="1754758" cy="2689860"/>
          </a:xfrm>
          <a:prstGeom prst="rect">
            <a:avLst/>
          </a:prstGeom>
        </p:spPr>
      </p:pic>
    </p:spTree>
    <p:extLst>
      <p:ext uri="{BB962C8B-B14F-4D97-AF65-F5344CB8AC3E}">
        <p14:creationId xmlns:p14="http://schemas.microsoft.com/office/powerpoint/2010/main" val="4140050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14400" y="304800"/>
            <a:ext cx="68580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Wolbachia</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-infected Mosquitoes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959667" y="1255216"/>
            <a:ext cx="7391400" cy="4524315"/>
          </a:xfrm>
          <a:prstGeom prst="rect">
            <a:avLst/>
          </a:prstGeom>
          <a:noFill/>
        </p:spPr>
        <p:txBody>
          <a:bodyPr wrap="square" rtlCol="0">
            <a:spAutoFit/>
          </a:bodyPr>
          <a:lstStyle/>
          <a:p>
            <a:r>
              <a:rPr lang="en-US" sz="2400" dirty="0" smtClean="0">
                <a:latin typeface="Calibri" panose="020F0502020204030204" pitchFamily="34" charset="0"/>
              </a:rPr>
              <a:t>- </a:t>
            </a:r>
            <a:r>
              <a:rPr lang="en-US" sz="2400" i="1" dirty="0" smtClean="0">
                <a:latin typeface="Calibri" panose="020F0502020204030204" pitchFamily="34" charset="0"/>
              </a:rPr>
              <a:t>Wolbachia</a:t>
            </a:r>
            <a:r>
              <a:rPr lang="en-US" sz="2400" dirty="0" smtClean="0">
                <a:latin typeface="Calibri" panose="020F0502020204030204" pitchFamily="34" charset="0"/>
              </a:rPr>
              <a:t> is a bacterium that can affect the ability of some insects to mate successfully.</a:t>
            </a:r>
            <a:br>
              <a:rPr lang="en-US" sz="2400" dirty="0" smtClean="0">
                <a:latin typeface="Calibri" panose="020F0502020204030204" pitchFamily="34" charset="0"/>
              </a:rPr>
            </a:br>
            <a:endParaRPr lang="en-US" sz="2400" dirty="0" smtClean="0">
              <a:latin typeface="Calibri" panose="020F0502020204030204" pitchFamily="34" charset="0"/>
            </a:endParaRPr>
          </a:p>
          <a:p>
            <a:r>
              <a:rPr lang="en-US" sz="2400" dirty="0" smtClean="0">
                <a:latin typeface="Calibri" panose="020F0502020204030204" pitchFamily="34" charset="0"/>
              </a:rPr>
              <a:t>-  Mosquitoes infected with </a:t>
            </a:r>
            <a:r>
              <a:rPr lang="en-US" sz="2400" i="1" dirty="0" smtClean="0">
                <a:latin typeface="Calibri" panose="020F0502020204030204" pitchFamily="34" charset="0"/>
              </a:rPr>
              <a:t>Wolbachia</a:t>
            </a:r>
            <a:r>
              <a:rPr lang="en-US" sz="2400" dirty="0" smtClean="0">
                <a:latin typeface="Calibri" panose="020F0502020204030204" pitchFamily="34" charset="0"/>
              </a:rPr>
              <a:t> are being raised in the lab of University of Kentucky Professor Stephen Dobson, and they have been released in Kentucky and other states.</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These mosquitoes are regulated by the EPA.</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If successful, this project could reduce the need for chemical insecticides. </a:t>
            </a:r>
            <a:endParaRPr lang="en-US" sz="2400" dirty="0">
              <a:latin typeface="Calibri" panose="020F0502020204030204" pitchFamily="34" charset="0"/>
            </a:endParaRPr>
          </a:p>
        </p:txBody>
      </p:sp>
    </p:spTree>
    <p:extLst>
      <p:ext uri="{BB962C8B-B14F-4D97-AF65-F5344CB8AC3E}">
        <p14:creationId xmlns:p14="http://schemas.microsoft.com/office/powerpoint/2010/main" val="1390079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066800" y="2667000"/>
            <a:ext cx="6858000" cy="1200329"/>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Risk Communications</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this </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Presentation?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90079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27349" y="438834"/>
            <a:ext cx="68580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685800" y="1371600"/>
            <a:ext cx="7772400" cy="4893647"/>
          </a:xfrm>
          <a:prstGeom prst="rect">
            <a:avLst/>
          </a:prstGeom>
          <a:noFill/>
        </p:spPr>
        <p:txBody>
          <a:bodyPr wrap="square" rtlCol="0">
            <a:spAutoFit/>
          </a:bodyPr>
          <a:lstStyle/>
          <a:p>
            <a:r>
              <a:rPr lang="en-US" sz="2400" dirty="0" smtClean="0"/>
              <a:t>- Keep it simple.</a:t>
            </a:r>
          </a:p>
          <a:p>
            <a:r>
              <a:rPr lang="en-US" sz="2400" dirty="0"/>
              <a:t/>
            </a:r>
            <a:br>
              <a:rPr lang="en-US" sz="2400" dirty="0"/>
            </a:br>
            <a:r>
              <a:rPr lang="en-US" sz="2400" dirty="0" smtClean="0"/>
              <a:t>- Don’t be arrogant. </a:t>
            </a:r>
            <a:br>
              <a:rPr lang="en-US" sz="2400" dirty="0" smtClean="0"/>
            </a:br>
            <a:r>
              <a:rPr lang="en-US" sz="2400" dirty="0" smtClean="0"/>
              <a:t/>
            </a:r>
            <a:br>
              <a:rPr lang="en-US" sz="2400" dirty="0" smtClean="0"/>
            </a:br>
            <a:r>
              <a:rPr lang="en-US" sz="2400" dirty="0" smtClean="0"/>
              <a:t>- Try to understand where people are coming from and show them respect</a:t>
            </a:r>
            <a:r>
              <a:rPr lang="en-US" sz="2400" dirty="0" smtClean="0"/>
              <a:t>.</a:t>
            </a:r>
            <a:br>
              <a:rPr lang="en-US" sz="2400" dirty="0" smtClean="0"/>
            </a:br>
            <a:r>
              <a:rPr lang="en-US" sz="2400" dirty="0" smtClean="0"/>
              <a:t/>
            </a:r>
            <a:br>
              <a:rPr lang="en-US" sz="2400" dirty="0" smtClean="0"/>
            </a:br>
            <a:r>
              <a:rPr lang="en-US" sz="2400" dirty="0" smtClean="0"/>
              <a:t>- Remember that facts and data are not enough to be convincing.</a:t>
            </a:r>
            <a:r>
              <a:rPr lang="en-US" sz="2400" dirty="0" smtClean="0"/>
              <a:t/>
            </a:r>
            <a:br>
              <a:rPr lang="en-US" sz="2400" dirty="0" smtClean="0"/>
            </a:br>
            <a:r>
              <a:rPr lang="en-US" sz="2400" dirty="0" smtClean="0"/>
              <a:t/>
            </a:r>
            <a:br>
              <a:rPr lang="en-US" sz="2400" dirty="0" smtClean="0"/>
            </a:br>
            <a:r>
              <a:rPr lang="en-US" sz="2400" dirty="0" smtClean="0"/>
              <a:t>- Practice and prepare. Think of future scenarios and how you might answer</a:t>
            </a:r>
            <a:r>
              <a:rPr lang="en-US" sz="2400" dirty="0" smtClean="0"/>
              <a:t>. Take courses </a:t>
            </a:r>
            <a:r>
              <a:rPr lang="en-US" sz="2400" dirty="0" smtClean="0"/>
              <a:t>on media training or interpersonal communication, </a:t>
            </a:r>
            <a:r>
              <a:rPr lang="en-US" sz="2400" dirty="0" smtClean="0"/>
              <a:t>if possible.</a:t>
            </a:r>
            <a:endParaRPr lang="en-US" sz="2400" dirty="0"/>
          </a:p>
        </p:txBody>
      </p:sp>
    </p:spTree>
    <p:extLst>
      <p:ext uri="{BB962C8B-B14F-4D97-AF65-F5344CB8AC3E}">
        <p14:creationId xmlns:p14="http://schemas.microsoft.com/office/powerpoint/2010/main" val="1115636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27349" y="438834"/>
            <a:ext cx="68580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Further Reading</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381000" y="1371600"/>
            <a:ext cx="8661396" cy="4524315"/>
          </a:xfrm>
          <a:prstGeom prst="rect">
            <a:avLst/>
          </a:prstGeom>
          <a:noFill/>
        </p:spPr>
        <p:txBody>
          <a:bodyPr wrap="square" rtlCol="0">
            <a:spAutoFit/>
          </a:bodyPr>
          <a:lstStyle/>
          <a:p>
            <a:r>
              <a:rPr lang="en-US" sz="2400" dirty="0" smtClean="0"/>
              <a:t>"Communication in Risk Situations - Responding to the Challenges"</a:t>
            </a:r>
          </a:p>
          <a:p>
            <a:r>
              <a:rPr lang="en-US" sz="2400" dirty="0" smtClean="0"/>
              <a:t>Association of State and Territorial Health Officials</a:t>
            </a:r>
          </a:p>
          <a:p>
            <a:r>
              <a:rPr lang="en-US" sz="2400" b="1" dirty="0" smtClean="0">
                <a:hlinkClick r:id="rId2"/>
              </a:rPr>
              <a:t>http://tinyurl.com/n8x9x3k</a:t>
            </a:r>
            <a:endParaRPr lang="en-US" sz="2400" b="1" dirty="0" smtClean="0"/>
          </a:p>
          <a:p>
            <a:endParaRPr lang="en-US" sz="2400" dirty="0" smtClean="0"/>
          </a:p>
          <a:p>
            <a:r>
              <a:rPr lang="en-US" sz="2400" dirty="0" smtClean="0"/>
              <a:t>"Risk Communication in the Age of Zika"</a:t>
            </a:r>
          </a:p>
          <a:p>
            <a:r>
              <a:rPr lang="en-US" sz="2400" dirty="0" smtClean="0"/>
              <a:t>World Health Organization</a:t>
            </a:r>
          </a:p>
          <a:p>
            <a:r>
              <a:rPr lang="en-US" sz="2400" b="1" dirty="0" smtClean="0">
                <a:hlinkClick r:id="rId3"/>
              </a:rPr>
              <a:t>http://tinyurl.com/makutjt</a:t>
            </a:r>
            <a:endParaRPr lang="en-US" sz="2400" b="1" dirty="0" smtClean="0"/>
          </a:p>
          <a:p>
            <a:endParaRPr lang="en-US" sz="2400" dirty="0" smtClean="0"/>
          </a:p>
          <a:p>
            <a:r>
              <a:rPr lang="en-US" sz="2400" dirty="0" smtClean="0"/>
              <a:t>Crisis &amp; Emergency Risk Communication</a:t>
            </a:r>
          </a:p>
          <a:p>
            <a:r>
              <a:rPr lang="en-US" sz="2400" dirty="0" smtClean="0"/>
              <a:t>U.S. Centers for Disease Control and Prevention</a:t>
            </a:r>
          </a:p>
          <a:p>
            <a:r>
              <a:rPr lang="en-US" sz="2400" b="1" dirty="0" smtClean="0">
                <a:hlinkClick r:id="rId4"/>
              </a:rPr>
              <a:t>https://emergency.cdc.gov/cerc/</a:t>
            </a:r>
            <a:endParaRPr lang="en-US" sz="2400" b="1" dirty="0" smtClean="0"/>
          </a:p>
          <a:p>
            <a:endParaRPr lang="en-US" sz="2400" dirty="0"/>
          </a:p>
        </p:txBody>
      </p:sp>
    </p:spTree>
    <p:extLst>
      <p:ext uri="{BB962C8B-B14F-4D97-AF65-F5344CB8AC3E}">
        <p14:creationId xmlns:p14="http://schemas.microsoft.com/office/powerpoint/2010/main" val="3681125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19200" y="381000"/>
            <a:ext cx="68580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Q&amp;A and Discussion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1209525" y="1219200"/>
            <a:ext cx="6666697" cy="3416320"/>
          </a:xfrm>
          <a:prstGeom prst="rect">
            <a:avLst/>
          </a:prstGeom>
          <a:noFill/>
        </p:spPr>
        <p:txBody>
          <a:bodyPr wrap="none" rtlCol="0">
            <a:spAutoFit/>
          </a:bodyPr>
          <a:lstStyle/>
          <a:p>
            <a:pPr algn="ctr"/>
            <a:r>
              <a:rPr lang="en-US" sz="2400" b="1" dirty="0" smtClean="0"/>
              <a:t>THANK YOU, KENTUCKY!</a:t>
            </a:r>
          </a:p>
          <a:p>
            <a:pPr algn="ctr"/>
            <a:endParaRPr lang="en-US" sz="2400" b="1" dirty="0"/>
          </a:p>
          <a:p>
            <a:pPr algn="ctr"/>
            <a:r>
              <a:rPr lang="en-US" sz="2400" b="1" dirty="0" smtClean="0"/>
              <a:t>Richard Levine</a:t>
            </a:r>
            <a:br>
              <a:rPr lang="en-US" sz="2400" b="1" dirty="0" smtClean="0"/>
            </a:br>
            <a:endParaRPr lang="en-US" sz="2400" b="1" dirty="0" smtClean="0"/>
          </a:p>
          <a:p>
            <a:pPr algn="ctr"/>
            <a:r>
              <a:rPr lang="en-US" sz="2400" b="1" dirty="0">
                <a:hlinkClick r:id="rId2"/>
              </a:rPr>
              <a:t>https://</a:t>
            </a:r>
            <a:r>
              <a:rPr lang="en-US" sz="2400" b="1" dirty="0" smtClean="0">
                <a:hlinkClick r:id="rId2"/>
              </a:rPr>
              <a:t>www.linkedin.com/in/richard-levine-cpmd</a:t>
            </a:r>
            <a:r>
              <a:rPr lang="en-US" sz="2400" b="1" dirty="0" smtClean="0"/>
              <a:t/>
            </a:r>
            <a:br>
              <a:rPr lang="en-US" sz="2400" b="1" dirty="0" smtClean="0"/>
            </a:br>
            <a:endParaRPr lang="en-US" sz="2400" b="1" dirty="0" smtClean="0"/>
          </a:p>
          <a:p>
            <a:pPr algn="ctr"/>
            <a:r>
              <a:rPr lang="en-US" sz="2400" b="1" dirty="0"/>
              <a:t>Twitter: </a:t>
            </a:r>
            <a:r>
              <a:rPr lang="en-US" sz="2400" b="1" dirty="0">
                <a:hlinkClick r:id="rId3"/>
              </a:rPr>
              <a:t>@</a:t>
            </a:r>
            <a:r>
              <a:rPr lang="en-US" sz="2400" b="1" dirty="0" smtClean="0">
                <a:hlinkClick r:id="rId3"/>
              </a:rPr>
              <a:t>Rich_Lev</a:t>
            </a:r>
            <a:r>
              <a:rPr lang="en-US" sz="2400" b="1" dirty="0" smtClean="0"/>
              <a:t/>
            </a:r>
            <a:br>
              <a:rPr lang="en-US" sz="2400" b="1" dirty="0" smtClean="0"/>
            </a:br>
            <a:r>
              <a:rPr lang="en-US" sz="2400" b="1" dirty="0" smtClean="0"/>
              <a:t/>
            </a:r>
            <a:br>
              <a:rPr lang="en-US" sz="2400" b="1" dirty="0" smtClean="0"/>
            </a:br>
            <a:r>
              <a:rPr lang="en-US" sz="2400" b="1" dirty="0" smtClean="0"/>
              <a:t>email: </a:t>
            </a:r>
            <a:r>
              <a:rPr lang="en-US" sz="2400" b="1" dirty="0" smtClean="0">
                <a:hlinkClick r:id="rId4"/>
              </a:rPr>
              <a:t>rich.levine@verizon.net</a:t>
            </a:r>
            <a:r>
              <a:rPr lang="en-US" sz="2400" b="1" dirty="0" smtClean="0"/>
              <a:t> </a:t>
            </a:r>
            <a:endParaRPr lang="en-US" sz="2400" b="1" dirty="0"/>
          </a:p>
        </p:txBody>
      </p:sp>
    </p:spTree>
    <p:extLst>
      <p:ext uri="{BB962C8B-B14F-4D97-AF65-F5344CB8AC3E}">
        <p14:creationId xmlns:p14="http://schemas.microsoft.com/office/powerpoint/2010/main" val="445053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793324" y="877669"/>
            <a:ext cx="7510902"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General Science Communication Rules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990600" y="1752601"/>
            <a:ext cx="7391400" cy="3416320"/>
          </a:xfrm>
          <a:prstGeom prst="rect">
            <a:avLst/>
          </a:prstGeom>
          <a:noFill/>
          <a:ln w="9525">
            <a:noFill/>
            <a:miter lim="800000"/>
            <a:headEnd/>
            <a:tailEnd/>
          </a:ln>
        </p:spPr>
        <p:txBody>
          <a:bodyPr wrap="square">
            <a:spAutoFit/>
          </a:bodyPr>
          <a:lstStyle/>
          <a:p>
            <a:pPr>
              <a:defRPr/>
            </a:pPr>
            <a:endParaRPr lang="en-US" sz="2400" dirty="0">
              <a:latin typeface="+mn-lt"/>
            </a:endParaRPr>
          </a:p>
          <a:p>
            <a:pPr>
              <a:defRPr/>
            </a:pPr>
            <a:r>
              <a:rPr lang="en-US" sz="2400" dirty="0" smtClean="0">
                <a:latin typeface="Calibri" pitchFamily="34" charset="0"/>
              </a:rPr>
              <a:t>– Avoid scientific/technical language and jargon, use plain language.</a:t>
            </a:r>
          </a:p>
          <a:p>
            <a:pPr>
              <a:defRPr/>
            </a:pPr>
            <a:endParaRPr lang="en-US" sz="2400" dirty="0" smtClean="0">
              <a:latin typeface="Calibri" pitchFamily="34" charset="0"/>
            </a:endParaRPr>
          </a:p>
          <a:p>
            <a:pPr>
              <a:defRPr/>
            </a:pPr>
            <a:r>
              <a:rPr lang="en-US" sz="2400" dirty="0" smtClean="0">
                <a:latin typeface="Calibri" pitchFamily="34" charset="0"/>
              </a:rPr>
              <a:t>– Try to use simple explanations, </a:t>
            </a:r>
            <a:r>
              <a:rPr lang="en-US" sz="2400" dirty="0">
                <a:latin typeface="Calibri" pitchFamily="34" charset="0"/>
              </a:rPr>
              <a:t>comparisons, </a:t>
            </a:r>
            <a:r>
              <a:rPr lang="en-US" sz="2400" dirty="0" smtClean="0">
                <a:latin typeface="Calibri" pitchFamily="34" charset="0"/>
              </a:rPr>
              <a:t>stories, and real-life examples that everyone can relate to.</a:t>
            </a:r>
          </a:p>
          <a:p>
            <a:pPr>
              <a:defRPr/>
            </a:pPr>
            <a:endParaRPr lang="en-US" sz="2400" dirty="0" smtClean="0">
              <a:latin typeface="Calibri" pitchFamily="34" charset="0"/>
            </a:endParaRPr>
          </a:p>
          <a:p>
            <a:pPr>
              <a:defRPr/>
            </a:pPr>
            <a:r>
              <a:rPr lang="en-US" sz="2400" dirty="0" smtClean="0">
                <a:latin typeface="Calibri" pitchFamily="34" charset="0"/>
              </a:rPr>
              <a:t>– Try to keep it so simple that even a 14-year-old child can understand.</a:t>
            </a:r>
            <a:endParaRPr lang="en-US" sz="2400" i="1" dirty="0">
              <a:latin typeface="Calibri" pitchFamily="34" charset="0"/>
            </a:endParaRPr>
          </a:p>
        </p:txBody>
      </p:sp>
    </p:spTree>
    <p:extLst>
      <p:ext uri="{BB962C8B-B14F-4D97-AF65-F5344CB8AC3E}">
        <p14:creationId xmlns:p14="http://schemas.microsoft.com/office/powerpoint/2010/main" val="285646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85138" y="572869"/>
            <a:ext cx="6573723"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Avoid Technical Terms and Jargon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1524000" y="1640186"/>
            <a:ext cx="1752600" cy="3785652"/>
          </a:xfrm>
          <a:prstGeom prst="rect">
            <a:avLst/>
          </a:prstGeom>
          <a:noFill/>
        </p:spPr>
        <p:txBody>
          <a:bodyPr wrap="square" rtlCol="0">
            <a:spAutoFit/>
          </a:bodyPr>
          <a:lstStyle/>
          <a:p>
            <a:r>
              <a:rPr lang="en-US" sz="4800" b="1" dirty="0" smtClean="0"/>
              <a:t>Avoid</a:t>
            </a:r>
          </a:p>
          <a:p>
            <a:endParaRPr lang="en-US" sz="2400" dirty="0"/>
          </a:p>
          <a:p>
            <a:r>
              <a:rPr lang="en-US" sz="2400" dirty="0" smtClean="0"/>
              <a:t>- Proboscis</a:t>
            </a:r>
          </a:p>
          <a:p>
            <a:endParaRPr lang="en-US" sz="2400" dirty="0" smtClean="0">
              <a:latin typeface="+mn-lt"/>
            </a:endParaRPr>
          </a:p>
          <a:p>
            <a:r>
              <a:rPr lang="en-US" sz="2400" dirty="0" smtClean="0"/>
              <a:t>- Oviposits</a:t>
            </a:r>
          </a:p>
          <a:p>
            <a:pPr marL="342900" indent="-342900">
              <a:buFontTx/>
              <a:buChar char="-"/>
            </a:pPr>
            <a:endParaRPr lang="en-US" sz="2400" dirty="0">
              <a:latin typeface="Calibri" pitchFamily="34" charset="0"/>
            </a:endParaRPr>
          </a:p>
          <a:p>
            <a:r>
              <a:rPr lang="en-US" sz="2400" dirty="0" smtClean="0">
                <a:latin typeface="Calibri" pitchFamily="34" charset="0"/>
              </a:rPr>
              <a:t>- Ecdysis</a:t>
            </a:r>
            <a:br>
              <a:rPr lang="en-US" sz="2400" dirty="0" smtClean="0">
                <a:latin typeface="Calibri" pitchFamily="34" charset="0"/>
              </a:rPr>
            </a:br>
            <a:endParaRPr lang="en-US" sz="2400" dirty="0" smtClean="0">
              <a:latin typeface="Calibri" pitchFamily="34" charset="0"/>
            </a:endParaRPr>
          </a:p>
          <a:p>
            <a:r>
              <a:rPr lang="en-US" sz="2400" dirty="0" smtClean="0">
                <a:latin typeface="Calibri" pitchFamily="34" charset="0"/>
              </a:rPr>
              <a:t>- Sclerotized</a:t>
            </a:r>
          </a:p>
        </p:txBody>
      </p:sp>
      <p:sp>
        <p:nvSpPr>
          <p:cNvPr id="6" name="TextBox 5"/>
          <p:cNvSpPr txBox="1"/>
          <p:nvPr/>
        </p:nvSpPr>
        <p:spPr>
          <a:xfrm>
            <a:off x="4572000" y="1600200"/>
            <a:ext cx="3775296" cy="3785652"/>
          </a:xfrm>
          <a:prstGeom prst="rect">
            <a:avLst/>
          </a:prstGeom>
          <a:noFill/>
        </p:spPr>
        <p:txBody>
          <a:bodyPr wrap="square" rtlCol="0">
            <a:spAutoFit/>
          </a:bodyPr>
          <a:lstStyle/>
          <a:p>
            <a:r>
              <a:rPr lang="en-US" sz="4800" b="1" dirty="0" smtClean="0"/>
              <a:t>Use instead</a:t>
            </a:r>
          </a:p>
          <a:p>
            <a:endParaRPr lang="en-US" sz="2400" dirty="0"/>
          </a:p>
          <a:p>
            <a:r>
              <a:rPr lang="en-US" sz="2400" dirty="0" smtClean="0"/>
              <a:t>- Beak, mouth, mouth part</a:t>
            </a:r>
          </a:p>
          <a:p>
            <a:endParaRPr lang="en-US" sz="2400" dirty="0" smtClean="0">
              <a:latin typeface="+mn-lt"/>
            </a:endParaRPr>
          </a:p>
          <a:p>
            <a:r>
              <a:rPr lang="en-US" sz="2400" dirty="0" smtClean="0"/>
              <a:t>- Lays eggs, deposits eggs</a:t>
            </a:r>
            <a:br>
              <a:rPr lang="en-US" sz="2400" dirty="0" smtClean="0"/>
            </a:br>
            <a:r>
              <a:rPr lang="en-US" sz="2400" dirty="0" smtClean="0"/>
              <a:t/>
            </a:r>
            <a:br>
              <a:rPr lang="en-US" sz="2400" dirty="0" smtClean="0"/>
            </a:br>
            <a:r>
              <a:rPr lang="en-US" sz="2400" dirty="0" smtClean="0"/>
              <a:t>- Sheds skin, molts</a:t>
            </a:r>
            <a:br>
              <a:rPr lang="en-US" sz="2400" dirty="0" smtClean="0"/>
            </a:br>
            <a:r>
              <a:rPr lang="en-US" sz="2400" dirty="0" smtClean="0"/>
              <a:t/>
            </a:r>
            <a:br>
              <a:rPr lang="en-US" sz="2400" dirty="0" smtClean="0"/>
            </a:br>
            <a:r>
              <a:rPr lang="en-US" sz="2400" dirty="0" smtClean="0"/>
              <a:t>- Hardened</a:t>
            </a:r>
            <a:endParaRPr lang="en-US" sz="2400" dirty="0" smtClean="0">
              <a:latin typeface="Calibri" pitchFamily="34" charset="0"/>
            </a:endParaRPr>
          </a:p>
        </p:txBody>
      </p:sp>
      <p:cxnSp>
        <p:nvCxnSpPr>
          <p:cNvPr id="8" name="Straight Connector 7"/>
          <p:cNvCxnSpPr/>
          <p:nvPr/>
        </p:nvCxnSpPr>
        <p:spPr>
          <a:xfrm>
            <a:off x="4038600" y="1600200"/>
            <a:ext cx="0" cy="37856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6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35135" y="572869"/>
            <a:ext cx="7746865"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Simple Explanations, Real-life Examples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838200" y="1524000"/>
            <a:ext cx="7315200" cy="3785652"/>
          </a:xfrm>
          <a:prstGeom prst="rect">
            <a:avLst/>
          </a:prstGeom>
        </p:spPr>
        <p:txBody>
          <a:bodyPr wrap="square">
            <a:spAutoFit/>
          </a:bodyPr>
          <a:lstStyle/>
          <a:p>
            <a:pPr algn="ctr"/>
            <a:r>
              <a:rPr lang="en-US" sz="2400" b="1" dirty="0" smtClean="0"/>
              <a:t>Acute toxicity vs. chronic toxicity</a:t>
            </a:r>
          </a:p>
          <a:p>
            <a:endParaRPr lang="en-US" sz="2400" dirty="0"/>
          </a:p>
          <a:p>
            <a:r>
              <a:rPr lang="en-US" sz="2400" dirty="0" smtClean="0"/>
              <a:t>Acute toxicity = short-term toxic effect.</a:t>
            </a:r>
            <a:br>
              <a:rPr lang="en-US" sz="2400" dirty="0" smtClean="0"/>
            </a:br>
            <a:r>
              <a:rPr lang="en-US" sz="2400" dirty="0" smtClean="0"/>
              <a:t>Chronic toxicity = long-term effects of a substance.</a:t>
            </a:r>
          </a:p>
          <a:p>
            <a:endParaRPr lang="en-US" sz="2400" dirty="0"/>
          </a:p>
          <a:p>
            <a:r>
              <a:rPr lang="en-US" sz="2400" dirty="0" smtClean="0"/>
              <a:t>“For example, the acute toxicity of smoking a single cigarette is relatively low (though it might make a ﬁrst-time user ill). However, there is a signiﬁcant risk of chronic toxicity to a person who smokes cigarettes for many years (cancer, heart disease, etc.).”</a:t>
            </a:r>
          </a:p>
        </p:txBody>
      </p:sp>
    </p:spTree>
    <p:extLst>
      <p:ext uri="{BB962C8B-B14F-4D97-AF65-F5344CB8AC3E}">
        <p14:creationId xmlns:p14="http://schemas.microsoft.com/office/powerpoint/2010/main" val="285646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984453" y="725269"/>
            <a:ext cx="3134192"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Comparisons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1371600" y="1824335"/>
            <a:ext cx="6324600" cy="461665"/>
          </a:xfrm>
          <a:prstGeom prst="rect">
            <a:avLst/>
          </a:prstGeom>
          <a:noFill/>
          <a:ln w="9525">
            <a:noFill/>
            <a:miter lim="800000"/>
            <a:headEnd/>
            <a:tailEnd/>
          </a:ln>
        </p:spPr>
        <p:txBody>
          <a:bodyPr wrap="square">
            <a:spAutoFit/>
          </a:bodyPr>
          <a:lstStyle/>
          <a:p>
            <a:pPr>
              <a:defRPr/>
            </a:pPr>
            <a:r>
              <a:rPr lang="en-US" sz="2400" b="1" dirty="0" smtClean="0">
                <a:solidFill>
                  <a:srgbClr val="4210D2"/>
                </a:solidFill>
                <a:latin typeface="Calibri" pitchFamily="34" charset="0"/>
              </a:rPr>
              <a:t>Parts per Million (PPM) or Parts per Billion (PPB)</a:t>
            </a:r>
            <a:endParaRPr lang="en-US" sz="2400" i="1" dirty="0">
              <a:latin typeface="Calibri" pitchFamily="34" charset="0"/>
            </a:endParaRPr>
          </a:p>
        </p:txBody>
      </p:sp>
      <p:sp>
        <p:nvSpPr>
          <p:cNvPr id="4" name="Rectangle 3"/>
          <p:cNvSpPr/>
          <p:nvPr/>
        </p:nvSpPr>
        <p:spPr>
          <a:xfrm>
            <a:off x="1295400" y="2732544"/>
            <a:ext cx="6781800" cy="2677656"/>
          </a:xfrm>
          <a:prstGeom prst="rect">
            <a:avLst/>
          </a:prstGeom>
        </p:spPr>
        <p:txBody>
          <a:bodyPr wrap="square">
            <a:spAutoFit/>
          </a:bodyPr>
          <a:lstStyle/>
          <a:p>
            <a:pPr>
              <a:defRPr/>
            </a:pPr>
            <a:r>
              <a:rPr lang="en-US" sz="2400" dirty="0" smtClean="0">
                <a:latin typeface="Calibri" pitchFamily="34" charset="0"/>
              </a:rPr>
              <a:t>- One part per billion is one second in 32 years.</a:t>
            </a:r>
          </a:p>
          <a:p>
            <a:pPr>
              <a:defRPr/>
            </a:pPr>
            <a:endParaRPr lang="en-US" sz="2400" dirty="0" smtClean="0">
              <a:latin typeface="Calibri" pitchFamily="34" charset="0"/>
            </a:endParaRPr>
          </a:p>
          <a:p>
            <a:pPr>
              <a:defRPr/>
            </a:pPr>
            <a:r>
              <a:rPr lang="en-US" sz="2400" dirty="0" smtClean="0">
                <a:latin typeface="Calibri" pitchFamily="34" charset="0"/>
              </a:rPr>
              <a:t>- One part per billion is one inch in 16,000 miles.</a:t>
            </a:r>
          </a:p>
          <a:p>
            <a:pPr>
              <a:defRPr/>
            </a:pPr>
            <a:endParaRPr lang="en-US" sz="2400" dirty="0" smtClean="0">
              <a:latin typeface="Calibri" pitchFamily="34" charset="0"/>
            </a:endParaRPr>
          </a:p>
          <a:p>
            <a:pPr>
              <a:defRPr/>
            </a:pPr>
            <a:r>
              <a:rPr lang="en-US" sz="2400" dirty="0" smtClean="0">
                <a:latin typeface="Calibri" pitchFamily="34" charset="0"/>
              </a:rPr>
              <a:t>- One part per million is one second out of 12 days.</a:t>
            </a:r>
          </a:p>
          <a:p>
            <a:pPr>
              <a:defRPr/>
            </a:pPr>
            <a:endParaRPr lang="en-US" sz="2400" dirty="0" smtClean="0">
              <a:latin typeface="Calibri" pitchFamily="34" charset="0"/>
            </a:endParaRPr>
          </a:p>
          <a:p>
            <a:pPr>
              <a:defRPr/>
            </a:pPr>
            <a:r>
              <a:rPr lang="en-US" sz="2400" dirty="0" smtClean="0">
                <a:latin typeface="Calibri" pitchFamily="34" charset="0"/>
              </a:rPr>
              <a:t>- One part per million is one inch in 16 miles.</a:t>
            </a:r>
          </a:p>
        </p:txBody>
      </p:sp>
    </p:spTree>
    <p:extLst>
      <p:ext uri="{BB962C8B-B14F-4D97-AF65-F5344CB8AC3E}">
        <p14:creationId xmlns:p14="http://schemas.microsoft.com/office/powerpoint/2010/main" val="285646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150958" y="533400"/>
            <a:ext cx="3134192" cy="646331"/>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Comparisons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Box 7"/>
          <p:cNvSpPr txBox="1">
            <a:spLocks noChangeArrowheads="1"/>
          </p:cNvSpPr>
          <p:nvPr/>
        </p:nvSpPr>
        <p:spPr bwMode="auto">
          <a:xfrm>
            <a:off x="914400" y="1519535"/>
            <a:ext cx="7239000" cy="2739211"/>
          </a:xfrm>
          <a:prstGeom prst="rect">
            <a:avLst/>
          </a:prstGeom>
          <a:noFill/>
          <a:ln w="9525">
            <a:noFill/>
            <a:miter lim="800000"/>
            <a:headEnd/>
            <a:tailEnd/>
          </a:ln>
        </p:spPr>
        <p:txBody>
          <a:bodyPr wrap="square">
            <a:spAutoFit/>
          </a:bodyPr>
          <a:lstStyle/>
          <a:p>
            <a:pPr>
              <a:defRPr/>
            </a:pPr>
            <a:r>
              <a:rPr lang="en-US" sz="2800" b="1" dirty="0" smtClean="0">
                <a:solidFill>
                  <a:srgbClr val="4210D2"/>
                </a:solidFill>
                <a:latin typeface="Calibri" pitchFamily="34" charset="0"/>
              </a:rPr>
              <a:t>Malaria Example</a:t>
            </a:r>
          </a:p>
          <a:p>
            <a:pPr>
              <a:defRPr/>
            </a:pPr>
            <a:endParaRPr lang="en-US" sz="2400" b="1" dirty="0" smtClean="0">
              <a:solidFill>
                <a:srgbClr val="4210D2"/>
              </a:solidFill>
              <a:latin typeface="Calibri" pitchFamily="34" charset="0"/>
            </a:endParaRPr>
          </a:p>
          <a:p>
            <a:pPr>
              <a:defRPr/>
            </a:pPr>
            <a:r>
              <a:rPr lang="en-US" sz="2400" dirty="0" smtClean="0">
                <a:latin typeface="Calibri" pitchFamily="34" charset="0"/>
              </a:rPr>
              <a:t>“</a:t>
            </a:r>
            <a:r>
              <a:rPr lang="en-US" sz="2400" dirty="0"/>
              <a:t>Nearly half of the world's population is at risk of malaria. In 2015, there were roughly 212 million malaria cases and an estimated </a:t>
            </a:r>
            <a:r>
              <a:rPr lang="en-US" sz="2400" dirty="0" smtClean="0"/>
              <a:t>429,000 </a:t>
            </a:r>
            <a:r>
              <a:rPr lang="en-US" sz="2400" dirty="0"/>
              <a:t>malaria </a:t>
            </a:r>
            <a:r>
              <a:rPr lang="en-US" sz="2400" dirty="0" smtClean="0"/>
              <a:t>deaths.”</a:t>
            </a:r>
            <a:r>
              <a:rPr lang="en-US" sz="2400" dirty="0" smtClean="0">
                <a:latin typeface="Calibri" pitchFamily="34" charset="0"/>
              </a:rPr>
              <a:t/>
            </a:r>
            <a:br>
              <a:rPr lang="en-US" sz="2400" dirty="0" smtClean="0">
                <a:latin typeface="Calibri" pitchFamily="34" charset="0"/>
              </a:rPr>
            </a:br>
            <a:endParaRPr lang="en-US" sz="2400" dirty="0" smtClean="0">
              <a:latin typeface="Calibri" pitchFamily="34" charset="0"/>
            </a:endParaRPr>
          </a:p>
          <a:p>
            <a:pPr>
              <a:defRPr/>
            </a:pPr>
            <a:r>
              <a:rPr lang="en-US" sz="2400" i="1" dirty="0" smtClean="0">
                <a:latin typeface="Calibri" pitchFamily="34" charset="0"/>
              </a:rPr>
              <a:t>- </a:t>
            </a:r>
            <a:r>
              <a:rPr lang="en-US" sz="2400" dirty="0" smtClean="0">
                <a:latin typeface="Calibri" pitchFamily="34" charset="0"/>
              </a:rPr>
              <a:t>The World Health Organization (December 2016)</a:t>
            </a:r>
            <a:endParaRPr lang="en-US" sz="2400" i="1" dirty="0">
              <a:latin typeface="Calibri" pitchFamily="34" charset="0"/>
            </a:endParaRPr>
          </a:p>
        </p:txBody>
      </p:sp>
      <p:sp>
        <p:nvSpPr>
          <p:cNvPr id="4" name="Text Box 7"/>
          <p:cNvSpPr txBox="1">
            <a:spLocks noChangeArrowheads="1"/>
          </p:cNvSpPr>
          <p:nvPr/>
        </p:nvSpPr>
        <p:spPr bwMode="auto">
          <a:xfrm>
            <a:off x="1371600" y="4572000"/>
            <a:ext cx="6553200" cy="461665"/>
          </a:xfrm>
          <a:prstGeom prst="rect">
            <a:avLst/>
          </a:prstGeom>
          <a:noFill/>
          <a:ln w="9525">
            <a:noFill/>
            <a:miter lim="800000"/>
            <a:headEnd/>
            <a:tailEnd/>
          </a:ln>
        </p:spPr>
        <p:txBody>
          <a:bodyPr wrap="square">
            <a:spAutoFit/>
          </a:bodyPr>
          <a:lstStyle/>
          <a:p>
            <a:pPr>
              <a:defRPr/>
            </a:pPr>
            <a:r>
              <a:rPr lang="en-US" sz="2400" b="1" dirty="0" smtClean="0">
                <a:latin typeface="Calibri" pitchFamily="34" charset="0"/>
              </a:rPr>
              <a:t>Each 75 seconds, someone dies from malaria.</a:t>
            </a:r>
            <a:endParaRPr lang="en-US" sz="2400" b="1" i="1" dirty="0">
              <a:latin typeface="Calibri" pitchFamily="34" charset="0"/>
            </a:endParaRPr>
          </a:p>
        </p:txBody>
      </p:sp>
    </p:spTree>
    <p:extLst>
      <p:ext uri="{BB962C8B-B14F-4D97-AF65-F5344CB8AC3E}">
        <p14:creationId xmlns:p14="http://schemas.microsoft.com/office/powerpoint/2010/main" val="285646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01DD3E84222749ACDFBCB2857CFD2F" ma:contentTypeVersion="2" ma:contentTypeDescription="Create a new document." ma:contentTypeScope="" ma:versionID="915e35dc5d593b740694f8ec04b79904">
  <xsd:schema xmlns:xsd="http://www.w3.org/2001/XMLSchema" xmlns:xs="http://www.w3.org/2001/XMLSchema" xmlns:p="http://schemas.microsoft.com/office/2006/metadata/properties" xmlns:ns1="http://schemas.microsoft.com/sharepoint/v3" targetNamespace="http://schemas.microsoft.com/office/2006/metadata/properties" ma:root="true" ma:fieldsID="26ae8053387f972404f5ef1c4bc0980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4B2EEE7-B3EB-4DCB-BB4C-80C155E74A70}"/>
</file>

<file path=customXml/itemProps2.xml><?xml version="1.0" encoding="utf-8"?>
<ds:datastoreItem xmlns:ds="http://schemas.openxmlformats.org/officeDocument/2006/customXml" ds:itemID="{7AE2108D-12D4-4512-BD05-882D8C745E23}"/>
</file>

<file path=customXml/itemProps3.xml><?xml version="1.0" encoding="utf-8"?>
<ds:datastoreItem xmlns:ds="http://schemas.openxmlformats.org/officeDocument/2006/customXml" ds:itemID="{4490412B-FD08-447B-BE3D-21FDAA79D37D}"/>
</file>

<file path=docProps/app.xml><?xml version="1.0" encoding="utf-8"?>
<Properties xmlns="http://schemas.openxmlformats.org/officeDocument/2006/extended-properties" xmlns:vt="http://schemas.openxmlformats.org/officeDocument/2006/docPropsVTypes">
  <TotalTime>678</TotalTime>
  <Words>1716</Words>
  <Application>Microsoft Office PowerPoint</Application>
  <PresentationFormat>On-screen Show (4:3)</PresentationFormat>
  <Paragraphs>232</Paragraphs>
  <Slides>46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Risk Communications Approach to Talking About Zika and Pesticides</dc:title>
  <dc:creator>Richard</dc:creator>
  <cp:lastModifiedBy>Richard</cp:lastModifiedBy>
  <cp:revision>131</cp:revision>
  <dcterms:created xsi:type="dcterms:W3CDTF">2017-05-09T17:21:26Z</dcterms:created>
  <dcterms:modified xsi:type="dcterms:W3CDTF">2017-05-11T17:10:18Z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0x0101008D01DD3E84222749ACDFBCB2857CFD2F</vt:lpwstr>
  </property>
  <property fmtid="{D5CDD505-2E9C-101B-9397-08002B2CF9AE}" pid="3" name="Order">
    <vt:r8>11100</vt:r8>
  </property>
</Properties>
</file>