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Default Extension="19kynect_PPT_indfam" ContentType="image/jpeg"/>
  <Default Extension="19kynect_PPT_insurance" ContentType="image/jpeg"/>
  <Default Extension="19kynect_PPT_social" ContentType="image/jpeg"/>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Default Extension="19kynect_PPT_title" ContentType="image/jpeg"/>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19kynect_PPT_kynectors" ContentType="image/jpeg"/>
  <Override PartName="/ppt/slideLayouts/slideLayout10.xml" ContentType="application/vnd.openxmlformats-officedocument.presentationml.slideLayout+xml"/>
  <Default Extension="19kynect_PPT_smallbus" ContentType="image/jpeg"/>
  <Default Extension="19kynect_PPT_blank" ContentType="image/jpeg"/>
  <Default Extension="19kynect_PPT_conclusion"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66" r:id="rId2"/>
    <p:sldMasterId id="2147483978" r:id="rId3"/>
  </p:sldMasterIdLst>
  <p:notesMasterIdLst>
    <p:notesMasterId r:id="rId18"/>
  </p:notesMasterIdLst>
  <p:handoutMasterIdLst>
    <p:handoutMasterId r:id="rId19"/>
  </p:handoutMasterIdLst>
  <p:sldIdLst>
    <p:sldId id="381" r:id="rId4"/>
    <p:sldId id="375" r:id="rId5"/>
    <p:sldId id="382" r:id="rId6"/>
    <p:sldId id="383" r:id="rId7"/>
    <p:sldId id="384" r:id="rId8"/>
    <p:sldId id="385" r:id="rId9"/>
    <p:sldId id="386" r:id="rId10"/>
    <p:sldId id="387" r:id="rId11"/>
    <p:sldId id="388" r:id="rId12"/>
    <p:sldId id="379" r:id="rId13"/>
    <p:sldId id="389" r:id="rId14"/>
    <p:sldId id="390" r:id="rId15"/>
    <p:sldId id="391" r:id="rId16"/>
    <p:sldId id="39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4" autoAdjust="0"/>
    <p:restoredTop sz="94660"/>
  </p:normalViewPr>
  <p:slideViewPr>
    <p:cSldViewPr>
      <p:cViewPr>
        <p:scale>
          <a:sx n="100" d="100"/>
          <a:sy n="100" d="100"/>
        </p:scale>
        <p:origin x="-451" y="3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2532"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79" cy="464980"/>
          </a:xfrm>
          <a:prstGeom prst="rect">
            <a:avLst/>
          </a:prstGeom>
        </p:spPr>
        <p:txBody>
          <a:bodyPr vert="horz" lIns="92181" tIns="46090" rIns="92181" bIns="46090" rtlCol="0"/>
          <a:lstStyle>
            <a:lvl1pPr algn="l">
              <a:defRPr sz="1200"/>
            </a:lvl1pPr>
          </a:lstStyle>
          <a:p>
            <a:endParaRPr lang="en-US"/>
          </a:p>
        </p:txBody>
      </p:sp>
      <p:sp>
        <p:nvSpPr>
          <p:cNvPr id="3" name="Date Placeholder 2"/>
          <p:cNvSpPr>
            <a:spLocks noGrp="1"/>
          </p:cNvSpPr>
          <p:nvPr>
            <p:ph type="dt" sz="quarter" idx="1"/>
          </p:nvPr>
        </p:nvSpPr>
        <p:spPr>
          <a:xfrm>
            <a:off x="3971117" y="1"/>
            <a:ext cx="3037679" cy="464980"/>
          </a:xfrm>
          <a:prstGeom prst="rect">
            <a:avLst/>
          </a:prstGeom>
        </p:spPr>
        <p:txBody>
          <a:bodyPr vert="horz" lIns="92181" tIns="46090" rIns="92181" bIns="46090" rtlCol="0"/>
          <a:lstStyle>
            <a:lvl1pPr algn="r">
              <a:defRPr sz="1200"/>
            </a:lvl1pPr>
          </a:lstStyle>
          <a:p>
            <a:fld id="{F26A54A9-B232-4331-919E-5E2BFC666A69}" type="datetimeFigureOut">
              <a:rPr lang="en-US" smtClean="0"/>
              <a:t>10/23/2013</a:t>
            </a:fld>
            <a:endParaRPr lang="en-US"/>
          </a:p>
        </p:txBody>
      </p:sp>
      <p:sp>
        <p:nvSpPr>
          <p:cNvPr id="4" name="Footer Placeholder 3"/>
          <p:cNvSpPr>
            <a:spLocks noGrp="1"/>
          </p:cNvSpPr>
          <p:nvPr>
            <p:ph type="ftr" sz="quarter" idx="2"/>
          </p:nvPr>
        </p:nvSpPr>
        <p:spPr>
          <a:xfrm>
            <a:off x="1" y="8829823"/>
            <a:ext cx="3037679" cy="464980"/>
          </a:xfrm>
          <a:prstGeom prst="rect">
            <a:avLst/>
          </a:prstGeom>
        </p:spPr>
        <p:txBody>
          <a:bodyPr vert="horz" lIns="92181" tIns="46090" rIns="92181" bIns="46090" rtlCol="0" anchor="b"/>
          <a:lstStyle>
            <a:lvl1pPr algn="l">
              <a:defRPr sz="1200"/>
            </a:lvl1pPr>
          </a:lstStyle>
          <a:p>
            <a:endParaRPr lang="en-US"/>
          </a:p>
        </p:txBody>
      </p:sp>
      <p:sp>
        <p:nvSpPr>
          <p:cNvPr id="5" name="Slide Number Placeholder 4"/>
          <p:cNvSpPr>
            <a:spLocks noGrp="1"/>
          </p:cNvSpPr>
          <p:nvPr>
            <p:ph type="sldNum" sz="quarter" idx="3"/>
          </p:nvPr>
        </p:nvSpPr>
        <p:spPr>
          <a:xfrm>
            <a:off x="3971117" y="8829823"/>
            <a:ext cx="3037679" cy="464980"/>
          </a:xfrm>
          <a:prstGeom prst="rect">
            <a:avLst/>
          </a:prstGeom>
        </p:spPr>
        <p:txBody>
          <a:bodyPr vert="horz" lIns="92181" tIns="46090" rIns="92181" bIns="46090" rtlCol="0" anchor="b"/>
          <a:lstStyle>
            <a:lvl1pPr algn="r">
              <a:defRPr sz="1200"/>
            </a:lvl1pPr>
          </a:lstStyle>
          <a:p>
            <a:fld id="{0915F2D2-E458-455D-A800-BECFD677C32B}" type="slidenum">
              <a:rPr lang="en-US" smtClean="0"/>
              <a:t>‹#›</a:t>
            </a:fld>
            <a:endParaRPr lang="en-US"/>
          </a:p>
        </p:txBody>
      </p:sp>
    </p:spTree>
    <p:extLst>
      <p:ext uri="{BB962C8B-B14F-4D97-AF65-F5344CB8AC3E}">
        <p14:creationId xmlns:p14="http://schemas.microsoft.com/office/powerpoint/2010/main" val="759921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5137"/>
          </a:xfrm>
          <a:prstGeom prst="rect">
            <a:avLst/>
          </a:prstGeom>
        </p:spPr>
        <p:txBody>
          <a:bodyPr vert="horz" lIns="92291" tIns="46146" rIns="92291" bIns="46146" rtlCol="0"/>
          <a:lstStyle>
            <a:lvl1pPr algn="l">
              <a:defRPr sz="1200"/>
            </a:lvl1pPr>
          </a:lstStyle>
          <a:p>
            <a:endParaRPr lang="en-US" dirty="0"/>
          </a:p>
        </p:txBody>
      </p:sp>
      <p:sp>
        <p:nvSpPr>
          <p:cNvPr id="3" name="Date Placeholder 2"/>
          <p:cNvSpPr>
            <a:spLocks noGrp="1"/>
          </p:cNvSpPr>
          <p:nvPr>
            <p:ph type="dt" idx="1"/>
          </p:nvPr>
        </p:nvSpPr>
        <p:spPr>
          <a:xfrm>
            <a:off x="3970938" y="2"/>
            <a:ext cx="3037840" cy="465137"/>
          </a:xfrm>
          <a:prstGeom prst="rect">
            <a:avLst/>
          </a:prstGeom>
        </p:spPr>
        <p:txBody>
          <a:bodyPr vert="horz" lIns="92291" tIns="46146" rIns="92291" bIns="46146" rtlCol="0"/>
          <a:lstStyle>
            <a:lvl1pPr algn="r">
              <a:defRPr sz="1200"/>
            </a:lvl1pPr>
          </a:lstStyle>
          <a:p>
            <a:fld id="{B2206751-7E95-4535-B037-223E931951CC}" type="datetimeFigureOut">
              <a:rPr lang="en-US" smtClean="0"/>
              <a:pPr/>
              <a:t>10/23/2013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291" tIns="46146" rIns="92291" bIns="46146" rtlCol="0" anchor="ctr"/>
          <a:lstStyle/>
          <a:p>
            <a:endParaRPr lang="en-US" dirty="0"/>
          </a:p>
        </p:txBody>
      </p:sp>
      <p:sp>
        <p:nvSpPr>
          <p:cNvPr id="5" name="Notes Placeholder 4"/>
          <p:cNvSpPr>
            <a:spLocks noGrp="1"/>
          </p:cNvSpPr>
          <p:nvPr>
            <p:ph type="body" sz="quarter" idx="3"/>
          </p:nvPr>
        </p:nvSpPr>
        <p:spPr>
          <a:xfrm>
            <a:off x="701041" y="4416426"/>
            <a:ext cx="5608320" cy="4183063"/>
          </a:xfrm>
          <a:prstGeom prst="rect">
            <a:avLst/>
          </a:prstGeom>
        </p:spPr>
        <p:txBody>
          <a:bodyPr vert="horz" lIns="92291" tIns="46146" rIns="92291" bIns="461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7"/>
            <a:ext cx="3037840" cy="465137"/>
          </a:xfrm>
          <a:prstGeom prst="rect">
            <a:avLst/>
          </a:prstGeom>
        </p:spPr>
        <p:txBody>
          <a:bodyPr vert="horz" lIns="92291" tIns="46146" rIns="92291" bIns="461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7"/>
            <a:ext cx="3037840" cy="465137"/>
          </a:xfrm>
          <a:prstGeom prst="rect">
            <a:avLst/>
          </a:prstGeom>
        </p:spPr>
        <p:txBody>
          <a:bodyPr vert="horz" lIns="92291" tIns="46146" rIns="92291" bIns="46146" rtlCol="0" anchor="b"/>
          <a:lstStyle>
            <a:lvl1pPr algn="r">
              <a:defRPr sz="1200"/>
            </a:lvl1pPr>
          </a:lstStyle>
          <a:p>
            <a:fld id="{65E296FC-3C0B-44E3-B63F-37A3F22CE56E}" type="slidenum">
              <a:rPr lang="en-US" smtClean="0"/>
              <a:pPr/>
              <a:t>‹#›</a:t>
            </a:fld>
            <a:endParaRPr lang="en-US" dirty="0"/>
          </a:p>
        </p:txBody>
      </p:sp>
    </p:spTree>
    <p:extLst>
      <p:ext uri="{BB962C8B-B14F-4D97-AF65-F5344CB8AC3E}">
        <p14:creationId xmlns:p14="http://schemas.microsoft.com/office/powerpoint/2010/main" val="225102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6BA26D-A28A-4AFA-B821-79798F4E6D04}" type="datetime1">
              <a:rPr lang="en-US" smtClean="0"/>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A5112-DB6F-4342-81E3-D6B41446B36A}" type="datetime1">
              <a:rPr lang="en-US" smtClean="0"/>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6532B-B75D-4E57-A866-E7F933E1691E}" type="datetime1">
              <a:rPr lang="en-US" smtClean="0"/>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3BD89D-4E19-4FA5-9C89-C777757F3D49}" type="datetime1">
              <a:rPr lang="en-US" smtClean="0">
                <a:solidFill>
                  <a:prstClr val="black">
                    <a:tint val="75000"/>
                  </a:prstClr>
                </a:solidFill>
              </a:rPr>
              <a:t>10/23/2013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8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3EB0A-3BCD-472A-B85A-67FFD58A9A25}" type="datetime1">
              <a:rPr lang="en-US" smtClean="0">
                <a:solidFill>
                  <a:prstClr val="black">
                    <a:tint val="75000"/>
                  </a:prstClr>
                </a:solidFill>
              </a:rPr>
              <a:t>10/23/2013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7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E8FA1-A7B6-44EB-AC41-DA52DE9ED4C4}" type="datetime1">
              <a:rPr lang="en-US" smtClean="0">
                <a:solidFill>
                  <a:prstClr val="black">
                    <a:tint val="75000"/>
                  </a:prstClr>
                </a:solidFill>
              </a:rPr>
              <a:t>10/23/2013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11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31B6C2-07D9-4DC9-99E6-34330F61CC3A}" type="datetime1">
              <a:rPr lang="en-US" smtClean="0">
                <a:solidFill>
                  <a:prstClr val="black">
                    <a:tint val="75000"/>
                  </a:prstClr>
                </a:solidFill>
              </a:rPr>
              <a:t>10/23/2013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06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2983E-3031-4010-9933-45A3507A300A}" type="datetime1">
              <a:rPr lang="en-US" smtClean="0">
                <a:solidFill>
                  <a:prstClr val="black">
                    <a:tint val="75000"/>
                  </a:prstClr>
                </a:solidFill>
              </a:rPr>
              <a:t>10/23/2013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992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983A3A-906E-4CDF-A07C-40E1574FA063}" type="datetime1">
              <a:rPr lang="en-US" smtClean="0">
                <a:solidFill>
                  <a:prstClr val="black">
                    <a:tint val="75000"/>
                  </a:prstClr>
                </a:solidFill>
              </a:rPr>
              <a:t>10/23/2013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35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D9AF8-9078-4058-8E4D-D9D450962E75}" type="datetime1">
              <a:rPr lang="en-US" smtClean="0">
                <a:solidFill>
                  <a:prstClr val="black">
                    <a:tint val="75000"/>
                  </a:prstClr>
                </a:solidFill>
              </a:rPr>
              <a:t>10/23/2013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629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40B7C-607B-45D1-A618-905324867F1D}" type="datetime1">
              <a:rPr lang="en-US" smtClean="0">
                <a:solidFill>
                  <a:prstClr val="black">
                    <a:tint val="75000"/>
                  </a:prstClr>
                </a:solidFill>
              </a:rPr>
              <a:t>10/23/2013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915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8634B-0642-43D8-AEF9-DC8809A3B275}" type="datetime1">
              <a:rPr lang="en-US" smtClean="0"/>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A6FE-62EE-4F00-B5FA-9DC1BFFDEC8C}" type="datetime1">
              <a:rPr lang="en-US" smtClean="0">
                <a:solidFill>
                  <a:prstClr val="black">
                    <a:tint val="75000"/>
                  </a:prstClr>
                </a:solidFill>
              </a:rPr>
              <a:t>10/23/2013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431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94F23A-F194-4AFA-9FD0-F5379C36F39D}" type="datetime1">
              <a:rPr lang="en-US" smtClean="0">
                <a:solidFill>
                  <a:prstClr val="black">
                    <a:tint val="75000"/>
                  </a:prstClr>
                </a:solidFill>
              </a:rPr>
              <a:t>10/23/2013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619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91D57-EA79-4AA0-AD3D-FE0E8838F861}" type="datetime1">
              <a:rPr lang="en-US" smtClean="0">
                <a:solidFill>
                  <a:prstClr val="black">
                    <a:tint val="75000"/>
                  </a:prstClr>
                </a:solidFill>
              </a:rPr>
              <a:t>10/23/2013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95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504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38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052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327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90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05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15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95EDBD-E2CA-414F-BE58-079D35E8A531}" type="datetime1">
              <a:rPr lang="en-US" smtClean="0"/>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803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641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667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0F4A0-5779-BE43-967E-B593832D4D23}" type="datetimeFigureOut">
              <a:rPr lang="en-US" smtClean="0">
                <a:solidFill>
                  <a:prstClr val="black">
                    <a:tint val="75000"/>
                  </a:prstClr>
                </a:solidFill>
              </a:rPr>
              <a:pPr/>
              <a:t>10/23/2013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7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466DC2-8B40-402B-8EF3-2A3ACC4CA16C}" type="datetime1">
              <a:rPr lang="en-US" smtClean="0"/>
              <a:t>10/23/2013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B2245F-534A-40A0-AC79-3EF73F7D6D63}" type="datetime1">
              <a:rPr lang="en-US" smtClean="0"/>
              <a:t>10/23/2013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6A50DD-2C96-463C-9A13-EDE23A5848B4}" type="datetime1">
              <a:rPr lang="en-US" smtClean="0"/>
              <a:t>10/23/2013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A0762-0510-48DC-B0C3-EF287D7F4E05}" type="datetime1">
              <a:rPr lang="en-US" smtClean="0"/>
              <a:t>10/23/2013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722BD-6600-42F6-BE10-74CD36C88DBB}" type="datetime1">
              <a:rPr lang="en-US" smtClean="0"/>
              <a:t>10/23/2013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975F6-5BDD-46B8-9F32-A60A89D7B8B7}" type="datetime1">
              <a:rPr lang="en-US" smtClean="0"/>
              <a:t>10/23/2013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BDFA7-1598-4958-9E52-12AC639290B6}" type="datetime1">
              <a:rPr lang="en-US" smtClean="0"/>
              <a:t>10/23/2013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F51D6-924B-42BC-90A1-115817C918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0CD6F-11EA-463D-AA1C-5E1B57B6DF3E}" type="datetime1">
              <a:rPr lang="en-US" smtClean="0">
                <a:solidFill>
                  <a:prstClr val="black">
                    <a:tint val="75000"/>
                  </a:prstClr>
                </a:solidFill>
              </a:rPr>
              <a:t>10/23/2013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364836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A20F4A0-5779-BE43-967E-B593832D4D23}" type="datetimeFigureOut">
              <a:rPr lang="en-US" smtClean="0">
                <a:solidFill>
                  <a:prstClr val="black">
                    <a:tint val="75000"/>
                  </a:prstClr>
                </a:solidFill>
              </a:rPr>
              <a:pPr defTabSz="457200"/>
              <a:t>10/23/2013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21F530-737B-CD46-8A5E-999D7DB9AA0E}"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83978303"/>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9kynect_PPT_title"/><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9kynect_PPT_indfam"/><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19kynect_PPT_blank"/><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19kynect_PPT_soci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19kynect_PPT_conclusio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19kynect_PPT_indfam"/><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19kynect_PPT_smallbu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19kynect_PPT_kynector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19kynect_PPT_insurance"/><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19kynect_PPT_indfam"/><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19kynect_PPT_smallbu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19kynect_PPT_kynector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19kynect_PPT_insurance"/><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40.19kynect_PPT_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Subtitle 2"/>
          <p:cNvSpPr>
            <a:spLocks noGrp="1"/>
          </p:cNvSpPr>
          <p:nvPr>
            <p:ph type="subTitle" idx="1"/>
          </p:nvPr>
        </p:nvSpPr>
        <p:spPr>
          <a:xfrm>
            <a:off x="1363761" y="2133600"/>
            <a:ext cx="6400800" cy="1371600"/>
          </a:xfrm>
        </p:spPr>
        <p:txBody>
          <a:bodyPr>
            <a:normAutofit/>
          </a:bodyPr>
          <a:lstStyle/>
          <a:p>
            <a:r>
              <a:rPr lang="en-US" b="1" dirty="0" smtClean="0"/>
              <a:t>The Affordable Care Act and the Kentucky </a:t>
            </a:r>
            <a:r>
              <a:rPr lang="en-US" b="1" dirty="0"/>
              <a:t>Health Benefit Exchange</a:t>
            </a:r>
            <a:endParaRPr lang="en-US" b="1" baseline="30000" dirty="0">
              <a:solidFill>
                <a:schemeClr val="tx1"/>
              </a:solidFill>
              <a:latin typeface="Arial"/>
              <a:cs typeface="Arial"/>
            </a:endParaRPr>
          </a:p>
        </p:txBody>
      </p:sp>
    </p:spTree>
    <p:extLst>
      <p:ext uri="{BB962C8B-B14F-4D97-AF65-F5344CB8AC3E}">
        <p14:creationId xmlns:p14="http://schemas.microsoft.com/office/powerpoint/2010/main" val="13535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15580976"/>
              </p:ext>
            </p:extLst>
          </p:nvPr>
        </p:nvGraphicFramePr>
        <p:xfrm>
          <a:off x="457200" y="609036"/>
          <a:ext cx="8229595" cy="3505764"/>
        </p:xfrm>
        <a:graphic>
          <a:graphicData uri="http://schemas.openxmlformats.org/drawingml/2006/table">
            <a:tbl>
              <a:tblPr firstRow="1" bandRow="1">
                <a:tableStyleId>{5C22544A-7EE6-4342-B048-85BDC9FD1C3A}</a:tableStyleId>
              </a:tblPr>
              <a:tblGrid>
                <a:gridCol w="748145"/>
                <a:gridCol w="1156855"/>
                <a:gridCol w="685800"/>
                <a:gridCol w="914400"/>
                <a:gridCol w="914400"/>
                <a:gridCol w="1295400"/>
                <a:gridCol w="762000"/>
                <a:gridCol w="914400"/>
                <a:gridCol w="838195"/>
              </a:tblGrid>
              <a:tr h="457200">
                <a:tc>
                  <a:txBody>
                    <a:bodyPr/>
                    <a:lstStyle/>
                    <a:p>
                      <a:pPr marL="0" marR="0">
                        <a:spcBef>
                          <a:spcPts val="0"/>
                        </a:spcBef>
                        <a:spcAft>
                          <a:spcPts val="0"/>
                        </a:spcAft>
                      </a:pPr>
                      <a:r>
                        <a:rPr lang="en-US" sz="1200" b="1"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b="1" dirty="0">
                          <a:effectLst/>
                          <a:latin typeface="Calibri"/>
                          <a:ea typeface="Calibri"/>
                        </a:rPr>
                        <a:t>Income Level</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b="1"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b="1" dirty="0">
                          <a:effectLst/>
                          <a:latin typeface="Calibri"/>
                          <a:ea typeface="Calibri"/>
                        </a:rPr>
                        <a:t>Individual Income Amount</a:t>
                      </a:r>
                      <a:endParaRPr lang="en-US" sz="1200" dirty="0">
                        <a:effectLst/>
                        <a:latin typeface="Times New Roman"/>
                        <a:ea typeface="Calibri"/>
                      </a:endParaRPr>
                    </a:p>
                    <a:p>
                      <a:pPr marL="0" marR="0" algn="ctr">
                        <a:spcBef>
                          <a:spcPts val="0"/>
                        </a:spcBef>
                        <a:spcAft>
                          <a:spcPts val="0"/>
                        </a:spcAft>
                      </a:pPr>
                      <a:r>
                        <a:rPr lang="en-US" sz="1200" b="1" dirty="0">
                          <a:effectLst/>
                          <a:latin typeface="Calibri"/>
                          <a:ea typeface="Calibri"/>
                        </a:rPr>
                        <a:t>(Yearly)</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b="1"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b="1" dirty="0">
                          <a:effectLst/>
                          <a:latin typeface="Calibri"/>
                          <a:ea typeface="Calibri"/>
                        </a:rPr>
                        <a:t>Percent of Income</a:t>
                      </a:r>
                      <a:endParaRPr lang="en-US" sz="1200" dirty="0">
                        <a:effectLst/>
                        <a:latin typeface="Times New Roman"/>
                        <a:ea typeface="Calibri"/>
                      </a:endParaRPr>
                    </a:p>
                  </a:txBody>
                  <a:tcPr marL="68580" marR="68580" marT="0" marB="0"/>
                </a:tc>
                <a:tc gridSpan="2">
                  <a:txBody>
                    <a:bodyPr/>
                    <a:lstStyle/>
                    <a:p>
                      <a:pPr marL="0" marR="0">
                        <a:spcBef>
                          <a:spcPts val="0"/>
                        </a:spcBef>
                        <a:spcAft>
                          <a:spcPts val="0"/>
                        </a:spcAft>
                      </a:pPr>
                      <a:r>
                        <a:rPr lang="en-US" sz="1200" b="1"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b="1" cap="all" dirty="0">
                          <a:effectLst/>
                          <a:latin typeface="Calibri"/>
                          <a:ea typeface="Calibri"/>
                        </a:rPr>
                        <a:t>Monthly</a:t>
                      </a:r>
                      <a:r>
                        <a:rPr lang="en-US" sz="1200" b="1" dirty="0">
                          <a:effectLst/>
                          <a:latin typeface="Calibri"/>
                          <a:ea typeface="Calibri"/>
                        </a:rPr>
                        <a:t> Premium Limit as a Percent of Income </a:t>
                      </a:r>
                      <a:r>
                        <a:rPr lang="en-US" sz="1200" b="1" dirty="0" smtClean="0">
                          <a:effectLst/>
                          <a:latin typeface="Calibri"/>
                          <a:ea typeface="Calibri"/>
                        </a:rPr>
                        <a:t>Individual</a:t>
                      </a:r>
                      <a:endParaRPr lang="en-US" sz="1200" dirty="0">
                        <a:effectLst/>
                        <a:latin typeface="Times New Roman"/>
                        <a:ea typeface="Calibri"/>
                      </a:endParaRPr>
                    </a:p>
                    <a:p>
                      <a:pPr marL="0" marR="0">
                        <a:spcBef>
                          <a:spcPts val="0"/>
                        </a:spcBef>
                        <a:spcAft>
                          <a:spcPts val="0"/>
                        </a:spcAft>
                      </a:pPr>
                      <a:r>
                        <a:rPr lang="en-US" sz="1200" dirty="0">
                          <a:effectLst/>
                          <a:latin typeface="Calibri"/>
                          <a:ea typeface="Calibri"/>
                        </a:rPr>
                        <a:t> </a:t>
                      </a:r>
                      <a:endParaRPr lang="en-US" sz="1200" dirty="0">
                        <a:effectLst/>
                        <a:latin typeface="Times New Roman"/>
                        <a:ea typeface="Calibri"/>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200" b="1"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b="1" dirty="0">
                          <a:effectLst/>
                          <a:latin typeface="Calibri"/>
                          <a:ea typeface="Calibri"/>
                        </a:rPr>
                        <a:t>Family of </a:t>
                      </a:r>
                      <a:r>
                        <a:rPr lang="en-US" sz="1200" b="1" dirty="0" smtClean="0">
                          <a:effectLst/>
                          <a:latin typeface="Calibri"/>
                          <a:ea typeface="Calibri"/>
                        </a:rPr>
                        <a:t>Four </a:t>
                      </a:r>
                      <a:r>
                        <a:rPr lang="en-US" sz="1200" b="1" dirty="0">
                          <a:effectLst/>
                          <a:latin typeface="Calibri"/>
                          <a:ea typeface="Calibri"/>
                        </a:rPr>
                        <a:t>Income Amount</a:t>
                      </a:r>
                      <a:endParaRPr lang="en-US" sz="1200" dirty="0">
                        <a:effectLst/>
                        <a:latin typeface="Times New Roman"/>
                        <a:ea typeface="Calibri"/>
                      </a:endParaRPr>
                    </a:p>
                    <a:p>
                      <a:pPr marL="0" marR="0" algn="ctr">
                        <a:spcBef>
                          <a:spcPts val="0"/>
                        </a:spcBef>
                        <a:spcAft>
                          <a:spcPts val="0"/>
                        </a:spcAft>
                      </a:pPr>
                      <a:r>
                        <a:rPr lang="en-US" sz="1200" b="1" dirty="0">
                          <a:effectLst/>
                          <a:latin typeface="Calibri"/>
                          <a:ea typeface="Calibri"/>
                        </a:rPr>
                        <a:t>(Yearly)</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b="1"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b="1" dirty="0">
                          <a:effectLst/>
                          <a:latin typeface="Calibri"/>
                          <a:ea typeface="Calibri"/>
                        </a:rPr>
                        <a:t>Percent of Income</a:t>
                      </a:r>
                      <a:endParaRPr lang="en-US" sz="1200" dirty="0">
                        <a:effectLst/>
                        <a:latin typeface="Times New Roman"/>
                        <a:ea typeface="Calibri"/>
                      </a:endParaRPr>
                    </a:p>
                  </a:txBody>
                  <a:tcPr marL="68580" marR="68580" marT="0" marB="0"/>
                </a:tc>
                <a:tc gridSpan="2">
                  <a:txBody>
                    <a:bodyPr/>
                    <a:lstStyle/>
                    <a:p>
                      <a:pPr marL="0" marR="0">
                        <a:spcBef>
                          <a:spcPts val="0"/>
                        </a:spcBef>
                        <a:spcAft>
                          <a:spcPts val="0"/>
                        </a:spcAft>
                      </a:pPr>
                      <a:r>
                        <a:rPr lang="en-US" sz="1200" b="1"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b="1" cap="all" dirty="0">
                          <a:effectLst/>
                          <a:latin typeface="Calibri"/>
                          <a:ea typeface="Calibri"/>
                        </a:rPr>
                        <a:t>Monthly</a:t>
                      </a:r>
                      <a:r>
                        <a:rPr lang="en-US" sz="1200" b="1" dirty="0">
                          <a:effectLst/>
                          <a:latin typeface="Calibri"/>
                          <a:ea typeface="Calibri"/>
                        </a:rPr>
                        <a:t> Premium Limit as a Percent of Income for Family of </a:t>
                      </a:r>
                      <a:r>
                        <a:rPr lang="en-US" sz="1200" b="1" dirty="0" smtClean="0">
                          <a:effectLst/>
                          <a:latin typeface="Calibri"/>
                          <a:ea typeface="Calibri"/>
                        </a:rPr>
                        <a:t>Four</a:t>
                      </a:r>
                      <a:endParaRPr lang="en-US" sz="1200" dirty="0">
                        <a:effectLst/>
                        <a:latin typeface="Times New Roman"/>
                        <a:ea typeface="Calibri"/>
                      </a:endParaRPr>
                    </a:p>
                    <a:p>
                      <a:pPr marL="0" marR="0">
                        <a:spcBef>
                          <a:spcPts val="0"/>
                        </a:spcBef>
                        <a:spcAft>
                          <a:spcPts val="0"/>
                        </a:spcAft>
                      </a:pPr>
                      <a:r>
                        <a:rPr lang="en-US" sz="1200" b="1" dirty="0">
                          <a:effectLst/>
                          <a:latin typeface="Calibri"/>
                          <a:ea typeface="Calibri"/>
                        </a:rPr>
                        <a:t> </a:t>
                      </a:r>
                      <a:endParaRPr lang="en-US" sz="1200" dirty="0">
                        <a:effectLst/>
                        <a:latin typeface="Times New Roman"/>
                        <a:ea typeface="Calibri"/>
                      </a:endParaRPr>
                    </a:p>
                  </a:txBody>
                  <a:tcPr marL="68580" marR="68580" marT="0" marB="0"/>
                </a:tc>
                <a:tc hMerge="1">
                  <a:txBody>
                    <a:bodyPr/>
                    <a:lstStyle/>
                    <a:p>
                      <a:endParaRPr lang="en-US"/>
                    </a:p>
                  </a:txBody>
                  <a:tcPr/>
                </a:tc>
              </a:tr>
              <a:tr h="228600">
                <a:tc>
                  <a:txBody>
                    <a:bodyPr/>
                    <a:lstStyle/>
                    <a:p>
                      <a:pPr marL="0" marR="0">
                        <a:spcBef>
                          <a:spcPts val="0"/>
                        </a:spcBef>
                        <a:spcAft>
                          <a:spcPts val="0"/>
                        </a:spcAft>
                      </a:pPr>
                      <a:r>
                        <a:rPr lang="en-US" sz="1200" dirty="0">
                          <a:effectLst/>
                          <a:latin typeface="Calibri"/>
                          <a:ea typeface="Calibri"/>
                        </a:rPr>
                        <a:t> </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latin typeface="Calibri"/>
                          <a:ea typeface="Calibri"/>
                        </a:rPr>
                        <a:t> </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latin typeface="Calibri"/>
                          <a:ea typeface="Calibri"/>
                        </a:rPr>
                        <a:t>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b="1" dirty="0">
                          <a:effectLst/>
                          <a:latin typeface="Calibri"/>
                          <a:ea typeface="Calibri"/>
                        </a:rPr>
                        <a:t>Minimum</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b="1" dirty="0">
                          <a:effectLst/>
                          <a:latin typeface="Calibri"/>
                          <a:ea typeface="Calibri"/>
                        </a:rPr>
                        <a:t>Maximum</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latin typeface="Calibri"/>
                          <a:ea typeface="Calibri"/>
                        </a:rPr>
                        <a:t> </a:t>
                      </a: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dirty="0">
                          <a:effectLst/>
                          <a:latin typeface="Calibri"/>
                          <a:ea typeface="Calibri"/>
                        </a:rPr>
                        <a:t>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b="1" dirty="0">
                          <a:effectLst/>
                          <a:latin typeface="Calibri"/>
                          <a:ea typeface="Calibri"/>
                        </a:rPr>
                        <a:t>Minimum</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b="1" dirty="0">
                          <a:effectLst/>
                          <a:latin typeface="Calibri"/>
                          <a:ea typeface="Calibri"/>
                        </a:rPr>
                        <a:t>Maximum</a:t>
                      </a:r>
                      <a:endParaRPr lang="en-US" sz="1200" dirty="0">
                        <a:effectLst/>
                        <a:latin typeface="Times New Roman"/>
                        <a:ea typeface="Calibri"/>
                      </a:endParaRPr>
                    </a:p>
                  </a:txBody>
                  <a:tcPr marL="68580" marR="68580" marT="0" marB="0"/>
                </a:tc>
              </a:tr>
              <a:tr h="393794">
                <a:tc>
                  <a:txBody>
                    <a:bodyPr/>
                    <a:lstStyle/>
                    <a:p>
                      <a:pPr marL="0" marR="0" algn="ctr">
                        <a:spcBef>
                          <a:spcPts val="0"/>
                        </a:spcBef>
                        <a:spcAft>
                          <a:spcPts val="0"/>
                        </a:spcAft>
                      </a:pPr>
                      <a:r>
                        <a:rPr lang="en-US" sz="1200" b="1" dirty="0">
                          <a:effectLst/>
                          <a:latin typeface="Calibri"/>
                          <a:ea typeface="Calibri"/>
                        </a:rPr>
                        <a:t>Up to 138% FPL</a:t>
                      </a:r>
                      <a:endParaRPr lang="en-US" sz="1200" dirty="0">
                        <a:effectLst/>
                        <a:latin typeface="Times New Roman"/>
                        <a:ea typeface="Calibri"/>
                      </a:endParaRPr>
                    </a:p>
                  </a:txBody>
                  <a:tcPr marL="68580" marR="68580" marT="0" marB="0"/>
                </a:tc>
                <a:tc gridSpan="8">
                  <a:txBody>
                    <a:bodyPr/>
                    <a:lstStyle/>
                    <a:p>
                      <a:pPr marL="0" marR="0" algn="ctr">
                        <a:spcBef>
                          <a:spcPts val="0"/>
                        </a:spcBef>
                        <a:spcAft>
                          <a:spcPts val="0"/>
                        </a:spcAft>
                      </a:pPr>
                      <a:r>
                        <a:rPr lang="en-US" sz="1400" b="1" dirty="0">
                          <a:effectLst/>
                          <a:latin typeface="Calibri"/>
                          <a:ea typeface="Calibri"/>
                        </a:rPr>
                        <a:t>MEDICAID   ELIGIBLE</a:t>
                      </a:r>
                      <a:endParaRPr lang="en-US" sz="1200" dirty="0">
                        <a:effectLst/>
                        <a:latin typeface="Times New Roman"/>
                        <a:ea typeface="Calibri"/>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3794">
                <a:tc>
                  <a:txBody>
                    <a:bodyPr/>
                    <a:lstStyle/>
                    <a:p>
                      <a:pPr marL="0" marR="0" algn="ctr">
                        <a:spcBef>
                          <a:spcPts val="0"/>
                        </a:spcBef>
                        <a:spcAft>
                          <a:spcPts val="0"/>
                        </a:spcAft>
                      </a:pPr>
                      <a:r>
                        <a:rPr lang="en-US" sz="1200" b="1" dirty="0" smtClean="0">
                          <a:effectLst/>
                          <a:latin typeface="Calibri"/>
                          <a:ea typeface="Calibri"/>
                        </a:rPr>
                        <a:t>138–150</a:t>
                      </a:r>
                      <a:r>
                        <a:rPr lang="en-US" sz="1200" b="1" dirty="0">
                          <a:effectLst/>
                          <a:latin typeface="Calibri"/>
                          <a:ea typeface="Calibri"/>
                        </a:rPr>
                        <a:t>% FPL</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$15,857 - $17,235</a:t>
                      </a:r>
                      <a:endParaRPr lang="en-US" sz="12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3-4 %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$47.51</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$57.45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$32,500 - $35,250</a:t>
                      </a:r>
                      <a:endParaRPr lang="en-US" sz="1200" dirty="0">
                        <a:effectLst/>
                        <a:latin typeface="Times New Roman"/>
                        <a:ea typeface="Calibri"/>
                      </a:endParaRPr>
                    </a:p>
                  </a:txBody>
                  <a:tcPr marL="68580" marR="68580" marT="0" marB="0" anchor="b"/>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3-4 %</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$81.25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$117.50</a:t>
                      </a:r>
                      <a:endParaRPr lang="en-US" sz="1200" dirty="0">
                        <a:effectLst/>
                        <a:latin typeface="Times New Roman"/>
                        <a:ea typeface="Calibri"/>
                      </a:endParaRPr>
                    </a:p>
                  </a:txBody>
                  <a:tcPr marL="68580" marR="68580" marT="0" marB="0"/>
                </a:tc>
              </a:tr>
              <a:tr h="393794">
                <a:tc>
                  <a:txBody>
                    <a:bodyPr/>
                    <a:lstStyle/>
                    <a:p>
                      <a:pPr marL="0" marR="0" algn="ctr">
                        <a:spcBef>
                          <a:spcPts val="0"/>
                        </a:spcBef>
                        <a:spcAft>
                          <a:spcPts val="0"/>
                        </a:spcAft>
                      </a:pPr>
                      <a:r>
                        <a:rPr lang="en-US" sz="1200" b="1" dirty="0">
                          <a:effectLst/>
                          <a:latin typeface="Calibri"/>
                          <a:ea typeface="Calibri"/>
                        </a:rPr>
                        <a:t>150-200% FPL</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$17,235 - $22,980</a:t>
                      </a:r>
                      <a:endParaRPr lang="en-US" sz="12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4-6.3%</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$57.45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$120.65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$32,250 - $47,000</a:t>
                      </a:r>
                      <a:endParaRPr lang="en-US" sz="1200" dirty="0">
                        <a:effectLst/>
                        <a:latin typeface="Times New Roman"/>
                        <a:ea typeface="Calibri"/>
                      </a:endParaRPr>
                    </a:p>
                  </a:txBody>
                  <a:tcPr marL="68580" marR="68580" marT="0" marB="0" anchor="b"/>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4-6.3%</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$117.50</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$246.75</a:t>
                      </a:r>
                      <a:endParaRPr lang="en-US" sz="1200" dirty="0">
                        <a:effectLst/>
                        <a:latin typeface="Times New Roman"/>
                        <a:ea typeface="Calibri"/>
                      </a:endParaRPr>
                    </a:p>
                  </a:txBody>
                  <a:tcPr marL="68580" marR="68580" marT="0" marB="0"/>
                </a:tc>
              </a:tr>
              <a:tr h="393794">
                <a:tc>
                  <a:txBody>
                    <a:bodyPr/>
                    <a:lstStyle/>
                    <a:p>
                      <a:pPr marL="0" marR="0" algn="ctr">
                        <a:spcBef>
                          <a:spcPts val="0"/>
                        </a:spcBef>
                        <a:spcAft>
                          <a:spcPts val="0"/>
                        </a:spcAft>
                      </a:pPr>
                      <a:r>
                        <a:rPr lang="en-US" sz="1200" b="1" dirty="0">
                          <a:effectLst/>
                          <a:latin typeface="Calibri"/>
                          <a:ea typeface="Calibri"/>
                        </a:rPr>
                        <a:t>200-250% FPL</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$22,980 - $28,725</a:t>
                      </a:r>
                      <a:endParaRPr lang="en-US" sz="12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200" dirty="0">
                          <a:effectLst/>
                          <a:latin typeface="Calibri"/>
                          <a:ea typeface="Calibri"/>
                        </a:rPr>
                        <a:t>6.3-8.05%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$120.65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$192.70</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$47,000 - $58,750</a:t>
                      </a:r>
                      <a:endParaRPr lang="en-US" sz="1200" dirty="0">
                        <a:effectLst/>
                        <a:latin typeface="Times New Roman"/>
                        <a:ea typeface="Calibri"/>
                      </a:endParaRPr>
                    </a:p>
                  </a:txBody>
                  <a:tcPr marL="68580" marR="68580" marT="0" marB="0" anchor="b"/>
                </a:tc>
                <a:tc>
                  <a:txBody>
                    <a:bodyPr/>
                    <a:lstStyle/>
                    <a:p>
                      <a:pPr marL="0" marR="0" algn="ctr">
                        <a:spcBef>
                          <a:spcPts val="0"/>
                        </a:spcBef>
                        <a:spcAft>
                          <a:spcPts val="0"/>
                        </a:spcAft>
                      </a:pPr>
                      <a:r>
                        <a:rPr lang="en-US" sz="1200" dirty="0">
                          <a:effectLst/>
                          <a:latin typeface="Calibri"/>
                          <a:ea typeface="Calibri"/>
                        </a:rPr>
                        <a:t>6.3-8.05%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$246.75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$394.11</a:t>
                      </a:r>
                      <a:endParaRPr lang="en-US" sz="1200" dirty="0">
                        <a:effectLst/>
                        <a:latin typeface="Times New Roman"/>
                        <a:ea typeface="Calibri"/>
                      </a:endParaRPr>
                    </a:p>
                  </a:txBody>
                  <a:tcPr marL="68580" marR="68580" marT="0" marB="0"/>
                </a:tc>
              </a:tr>
              <a:tr h="393794">
                <a:tc>
                  <a:txBody>
                    <a:bodyPr/>
                    <a:lstStyle/>
                    <a:p>
                      <a:pPr marL="0" marR="0" algn="ctr">
                        <a:spcBef>
                          <a:spcPts val="0"/>
                        </a:spcBef>
                        <a:spcAft>
                          <a:spcPts val="0"/>
                        </a:spcAft>
                      </a:pPr>
                      <a:r>
                        <a:rPr lang="en-US" sz="1200" b="1" dirty="0">
                          <a:effectLst/>
                          <a:latin typeface="Calibri"/>
                          <a:ea typeface="Calibri"/>
                        </a:rPr>
                        <a:t>250-300% FPL</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$28,725 - $34,470</a:t>
                      </a:r>
                      <a:endParaRPr lang="en-US" sz="12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200" dirty="0">
                          <a:effectLst/>
                          <a:latin typeface="Calibri"/>
                          <a:ea typeface="Calibri"/>
                        </a:rPr>
                        <a:t>8.05-9.5%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$192.70</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$272.89</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$58,750 - $70,500</a:t>
                      </a:r>
                      <a:endParaRPr lang="en-US" sz="1200" dirty="0">
                        <a:effectLst/>
                        <a:latin typeface="Times New Roman"/>
                        <a:ea typeface="Calibri"/>
                      </a:endParaRPr>
                    </a:p>
                  </a:txBody>
                  <a:tcPr marL="68580" marR="68580" marT="0" marB="0" anchor="b"/>
                </a:tc>
                <a:tc>
                  <a:txBody>
                    <a:bodyPr/>
                    <a:lstStyle/>
                    <a:p>
                      <a:pPr marL="0" marR="0" algn="ctr">
                        <a:spcBef>
                          <a:spcPts val="0"/>
                        </a:spcBef>
                        <a:spcAft>
                          <a:spcPts val="0"/>
                        </a:spcAft>
                      </a:pPr>
                      <a:r>
                        <a:rPr lang="en-US" sz="1200" dirty="0">
                          <a:effectLst/>
                          <a:latin typeface="Calibri"/>
                          <a:ea typeface="Calibri"/>
                        </a:rPr>
                        <a:t>8.05-9.5%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$394.11</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$558.13</a:t>
                      </a:r>
                      <a:endParaRPr lang="en-US" sz="1200" dirty="0">
                        <a:effectLst/>
                        <a:latin typeface="Times New Roman"/>
                        <a:ea typeface="Calibri"/>
                      </a:endParaRPr>
                    </a:p>
                  </a:txBody>
                  <a:tcPr marL="68580" marR="68580" marT="0" marB="0"/>
                </a:tc>
              </a:tr>
              <a:tr h="393794">
                <a:tc>
                  <a:txBody>
                    <a:bodyPr/>
                    <a:lstStyle/>
                    <a:p>
                      <a:pPr marL="0" marR="0" algn="ctr">
                        <a:spcBef>
                          <a:spcPts val="0"/>
                        </a:spcBef>
                        <a:spcAft>
                          <a:spcPts val="0"/>
                        </a:spcAft>
                      </a:pPr>
                      <a:r>
                        <a:rPr lang="en-US" sz="1200" b="1" dirty="0">
                          <a:effectLst/>
                          <a:latin typeface="Calibri"/>
                          <a:ea typeface="Calibri"/>
                        </a:rPr>
                        <a:t>300-400% FPL</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$34,470 - $45,960</a:t>
                      </a:r>
                      <a:endParaRPr lang="en-US" sz="12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9.5%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$272.89</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$363.85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$70,500 - $94,000</a:t>
                      </a:r>
                      <a:endParaRPr lang="en-US" sz="1200" dirty="0">
                        <a:effectLst/>
                        <a:latin typeface="Times New Roman"/>
                        <a:ea typeface="Calibri"/>
                      </a:endParaRPr>
                    </a:p>
                  </a:txBody>
                  <a:tcPr marL="68580" marR="68580" marT="0" marB="0" anchor="b"/>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9.5%</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$558.13</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latin typeface="Calibri"/>
                          <a:ea typeface="Calibri"/>
                        </a:rPr>
                        <a:t> </a:t>
                      </a:r>
                      <a:endParaRPr lang="en-US" sz="1200" dirty="0">
                        <a:effectLst/>
                        <a:latin typeface="Times New Roman"/>
                        <a:ea typeface="Calibri"/>
                      </a:endParaRPr>
                    </a:p>
                    <a:p>
                      <a:pPr marL="0" marR="0" algn="ctr">
                        <a:spcBef>
                          <a:spcPts val="0"/>
                        </a:spcBef>
                        <a:spcAft>
                          <a:spcPts val="0"/>
                        </a:spcAft>
                      </a:pPr>
                      <a:r>
                        <a:rPr lang="en-US" sz="1200" dirty="0">
                          <a:effectLst/>
                          <a:latin typeface="Calibri"/>
                          <a:ea typeface="Calibri"/>
                        </a:rPr>
                        <a:t>$744.17</a:t>
                      </a:r>
                      <a:endParaRPr lang="en-US" sz="1200" dirty="0">
                        <a:effectLst/>
                        <a:latin typeface="Times New Roman"/>
                        <a:ea typeface="Calibri"/>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8F9F51D6-924B-42BC-90A1-115817C9189E}" type="slidenum">
              <a:rPr lang="en-US" smtClean="0"/>
              <a:pPr/>
              <a:t>10</a:t>
            </a:fld>
            <a:endParaRPr lang="en-US" dirty="0"/>
          </a:p>
        </p:txBody>
      </p:sp>
      <p:sp>
        <p:nvSpPr>
          <p:cNvPr id="5" name="TextBox 4"/>
          <p:cNvSpPr txBox="1"/>
          <p:nvPr/>
        </p:nvSpPr>
        <p:spPr>
          <a:xfrm>
            <a:off x="304800" y="4180344"/>
            <a:ext cx="8610600" cy="2677656"/>
          </a:xfrm>
          <a:prstGeom prst="rect">
            <a:avLst/>
          </a:prstGeom>
          <a:noFill/>
        </p:spPr>
        <p:txBody>
          <a:bodyPr wrap="square" rtlCol="0">
            <a:spAutoFit/>
          </a:bodyPr>
          <a:lstStyle/>
          <a:p>
            <a:r>
              <a:rPr lang="en-US" sz="1200" b="1" dirty="0" smtClean="0"/>
              <a:t>Individuals </a:t>
            </a:r>
            <a:r>
              <a:rPr lang="en-US" sz="1200" b="1" dirty="0"/>
              <a:t>and Families who purchase Health Insurance on the Exchange in the individual market are eligible  </a:t>
            </a:r>
            <a:r>
              <a:rPr lang="en-US" sz="1200" b="1" dirty="0" smtClean="0"/>
              <a:t>for</a:t>
            </a:r>
            <a:r>
              <a:rPr lang="en-US" sz="1200" b="1" dirty="0"/>
              <a:t>: </a:t>
            </a:r>
            <a:endParaRPr lang="en-US" sz="1200" dirty="0"/>
          </a:p>
          <a:p>
            <a:pPr lvl="0"/>
            <a:r>
              <a:rPr lang="en-US" sz="1200" b="1" dirty="0"/>
              <a:t> </a:t>
            </a:r>
            <a:r>
              <a:rPr lang="en-US" sz="1200" b="1" dirty="0" smtClean="0"/>
              <a:t>    a)  Premium </a:t>
            </a:r>
            <a:r>
              <a:rPr lang="en-US" sz="1200" b="1" dirty="0"/>
              <a:t>assistance if income is between 138% and 400% of the Federal Poverty Level (FPL); and</a:t>
            </a:r>
            <a:endParaRPr lang="en-US" sz="1200" dirty="0"/>
          </a:p>
          <a:p>
            <a:pPr lvl="0"/>
            <a:r>
              <a:rPr lang="en-US" sz="1200" b="1" dirty="0" smtClean="0"/>
              <a:t>     B)  Cost </a:t>
            </a:r>
            <a:r>
              <a:rPr lang="en-US" sz="1200" b="1" dirty="0"/>
              <a:t>sharing reductions (reduced deductibles, co-pay or co-insurance) if income is below 250% of the FPL.</a:t>
            </a:r>
            <a:endParaRPr lang="en-US" sz="1200" dirty="0"/>
          </a:p>
          <a:p>
            <a:r>
              <a:rPr lang="en-US" sz="1200" b="1" dirty="0"/>
              <a:t> </a:t>
            </a:r>
            <a:endParaRPr lang="en-US" sz="1200" dirty="0"/>
          </a:p>
          <a:p>
            <a:r>
              <a:rPr lang="en-US" sz="1200" b="1" dirty="0"/>
              <a:t>Regardless of the premium amount charged by the insurer, the portion of the premium payable by the individual as identified in the above chart is based on their income and the cost of the second least expensive Silver plan. Premium amounts may be higher or lower if the second least expensive Silver plan is </a:t>
            </a:r>
            <a:r>
              <a:rPr lang="en-US" sz="1200" b="1" u="sng" dirty="0"/>
              <a:t>not </a:t>
            </a:r>
            <a:r>
              <a:rPr lang="en-US" sz="1200" b="1" dirty="0"/>
              <a:t>selected. In order to qualify for cost sharing reductions, a Silver plan must be selected by an individual or family.</a:t>
            </a:r>
            <a:endParaRPr lang="en-US" sz="1200" dirty="0"/>
          </a:p>
          <a:p>
            <a:r>
              <a:rPr lang="en-US" sz="1200" b="1" dirty="0"/>
              <a:t> </a:t>
            </a:r>
            <a:endParaRPr lang="en-US" sz="1200" dirty="0"/>
          </a:p>
          <a:p>
            <a:r>
              <a:rPr lang="en-US" sz="1200" b="1" dirty="0" smtClean="0"/>
              <a:t>Health </a:t>
            </a:r>
            <a:r>
              <a:rPr lang="en-US" sz="1200" b="1" dirty="0"/>
              <a:t>plans offered on the Exchange will include Bronze, Silver, Gold and Platinum.  Premium amounts for:</a:t>
            </a:r>
            <a:endParaRPr lang="en-US" sz="1200" dirty="0"/>
          </a:p>
          <a:p>
            <a:pPr lvl="0"/>
            <a:r>
              <a:rPr lang="en-US" sz="1200" b="1" dirty="0" smtClean="0"/>
              <a:t>     a)  Bronze </a:t>
            </a:r>
            <a:r>
              <a:rPr lang="en-US" sz="1200" b="1" dirty="0"/>
              <a:t>plan on average will cover 60% of the claims cost with 40% being covered by cost sharing amounts. </a:t>
            </a:r>
            <a:endParaRPr lang="en-US" sz="1200" dirty="0"/>
          </a:p>
          <a:p>
            <a:pPr lvl="0"/>
            <a:r>
              <a:rPr lang="en-US" sz="1200" b="1" dirty="0"/>
              <a:t> </a:t>
            </a:r>
            <a:r>
              <a:rPr lang="en-US" sz="1200" b="1" dirty="0" smtClean="0"/>
              <a:t>    b)  Silver </a:t>
            </a:r>
            <a:r>
              <a:rPr lang="en-US" sz="1200" b="1" dirty="0"/>
              <a:t>plan on average will cover 70% of the claims cost with 30% being covered by cost sharing amounts.</a:t>
            </a:r>
            <a:endParaRPr lang="en-US" sz="1200" dirty="0"/>
          </a:p>
          <a:p>
            <a:pPr lvl="0"/>
            <a:r>
              <a:rPr lang="en-US" sz="1200" b="1" dirty="0"/>
              <a:t> </a:t>
            </a:r>
            <a:r>
              <a:rPr lang="en-US" sz="1200" b="1" dirty="0" smtClean="0"/>
              <a:t>    c)  Gold </a:t>
            </a:r>
            <a:r>
              <a:rPr lang="en-US" sz="1200" b="1" dirty="0"/>
              <a:t>plan on average will cover 80% of the claims cost with 20% being covered by cost sharing </a:t>
            </a:r>
            <a:r>
              <a:rPr lang="en-US" sz="1200" b="1" dirty="0" smtClean="0"/>
              <a:t>amounts.</a:t>
            </a:r>
            <a:endParaRPr lang="en-US" sz="1200" dirty="0" smtClean="0"/>
          </a:p>
          <a:p>
            <a:pPr lvl="0"/>
            <a:r>
              <a:rPr lang="en-US" sz="1200" b="1" dirty="0"/>
              <a:t> </a:t>
            </a:r>
            <a:r>
              <a:rPr lang="en-US" sz="1200" b="1" dirty="0" smtClean="0"/>
              <a:t>    d)  Platinum plan on average will cover 90% of the claims cost with 10% being covered by cost sharing amounts.</a:t>
            </a:r>
            <a:endParaRPr lang="en-US" sz="1200" dirty="0"/>
          </a:p>
        </p:txBody>
      </p:sp>
      <p:sp>
        <p:nvSpPr>
          <p:cNvPr id="3" name="Title 2"/>
          <p:cNvSpPr>
            <a:spLocks noGrp="1"/>
          </p:cNvSpPr>
          <p:nvPr>
            <p:ph type="title"/>
          </p:nvPr>
        </p:nvSpPr>
        <p:spPr>
          <a:xfrm>
            <a:off x="457200" y="274638"/>
            <a:ext cx="8229600" cy="258762"/>
          </a:xfrm>
        </p:spPr>
        <p:txBody>
          <a:bodyPr>
            <a:noAutofit/>
          </a:bodyPr>
          <a:lstStyle/>
          <a:p>
            <a:r>
              <a:rPr lang="en-US" sz="1400" b="1" dirty="0"/>
              <a:t>Estimated Cost to Purchase Health Insurance on the Exchange Based on Second Least Expensive Silver Plan</a:t>
            </a:r>
            <a:endParaRPr lang="en-US" sz="1400" dirty="0"/>
          </a:p>
        </p:txBody>
      </p:sp>
    </p:spTree>
    <p:extLst>
      <p:ext uri="{BB962C8B-B14F-4D97-AF65-F5344CB8AC3E}">
        <p14:creationId xmlns:p14="http://schemas.microsoft.com/office/powerpoint/2010/main" val="423468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pPr/>
              <a:t>11</a:t>
            </a:fld>
            <a:endParaRPr lang="en-US" dirty="0"/>
          </a:p>
        </p:txBody>
      </p:sp>
      <p:pic>
        <p:nvPicPr>
          <p:cNvPr id="3" name="Picture 2" descr="4640.19kynect_PPT_indf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228600" y="2209800"/>
            <a:ext cx="8763000" cy="3447098"/>
          </a:xfrm>
          <a:prstGeom prst="rect">
            <a:avLst/>
          </a:prstGeom>
          <a:noFill/>
        </p:spPr>
        <p:txBody>
          <a:bodyPr wrap="square" rtlCol="0">
            <a:spAutoFit/>
          </a:bodyPr>
          <a:lstStyle/>
          <a:p>
            <a:r>
              <a:rPr lang="en-US" sz="3200" b="1" dirty="0" smtClean="0"/>
              <a:t>Medicaid Expansion</a:t>
            </a:r>
          </a:p>
          <a:p>
            <a:endParaRPr lang="en-US" dirty="0"/>
          </a:p>
          <a:p>
            <a:pPr marL="285750" indent="-285750">
              <a:buFont typeface="Arial" pitchFamily="34" charset="0"/>
              <a:buChar char="•"/>
            </a:pPr>
            <a:r>
              <a:rPr lang="en-US" sz="2400" dirty="0" smtClean="0"/>
              <a:t>States </a:t>
            </a:r>
            <a:r>
              <a:rPr lang="en-US" sz="2400" dirty="0"/>
              <a:t>were given the option to expand the Medicaid program to include certain individuals who are under age 65 with incomes up to 138 % of the FPL ($32,500 for family of 4 in 2013</a:t>
            </a:r>
            <a:r>
              <a:rPr lang="en-US" sz="2400" dirty="0" smtClean="0"/>
              <a:t>).</a:t>
            </a:r>
          </a:p>
          <a:p>
            <a:endParaRPr lang="en-US" sz="2400" dirty="0"/>
          </a:p>
          <a:p>
            <a:pPr marL="285750" indent="-285750">
              <a:buFont typeface="Arial" pitchFamily="34" charset="0"/>
              <a:buChar char="•"/>
            </a:pPr>
            <a:r>
              <a:rPr lang="en-US" sz="2400" dirty="0" smtClean="0"/>
              <a:t>Kentucky chose to expand Medicaid:</a:t>
            </a:r>
          </a:p>
          <a:p>
            <a:pPr lvl="1">
              <a:buFont typeface="Courier New" pitchFamily="49" charset="0"/>
              <a:buChar char="o"/>
            </a:pPr>
            <a:r>
              <a:rPr lang="en-US" sz="2400" dirty="0" smtClean="0"/>
              <a:t>Not </a:t>
            </a:r>
            <a:r>
              <a:rPr lang="en-US" sz="2400" dirty="0"/>
              <a:t>expanding the program would </a:t>
            </a:r>
            <a:r>
              <a:rPr lang="en-US" sz="2400" dirty="0" smtClean="0"/>
              <a:t>have hurt </a:t>
            </a:r>
            <a:r>
              <a:rPr lang="en-US" sz="2400" dirty="0"/>
              <a:t>both Kentucky’s health and taxpayers’ bottom line.</a:t>
            </a:r>
          </a:p>
        </p:txBody>
      </p:sp>
    </p:spTree>
    <p:extLst>
      <p:ext uri="{BB962C8B-B14F-4D97-AF65-F5344CB8AC3E}">
        <p14:creationId xmlns:p14="http://schemas.microsoft.com/office/powerpoint/2010/main" val="42668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pPr/>
              <a:t>12</a:t>
            </a:fld>
            <a:endParaRPr lang="en-US" dirty="0"/>
          </a:p>
        </p:txBody>
      </p:sp>
      <p:pic>
        <p:nvPicPr>
          <p:cNvPr id="3" name="Picture 2" descr="4640.19kynect_PPT_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Rectangle 3"/>
          <p:cNvSpPr/>
          <p:nvPr/>
        </p:nvSpPr>
        <p:spPr>
          <a:xfrm>
            <a:off x="457200" y="2362200"/>
            <a:ext cx="8305800" cy="4278094"/>
          </a:xfrm>
          <a:prstGeom prst="rect">
            <a:avLst/>
          </a:prstGeom>
        </p:spPr>
        <p:txBody>
          <a:bodyPr wrap="square">
            <a:spAutoFit/>
          </a:bodyPr>
          <a:lstStyle/>
          <a:p>
            <a:r>
              <a:rPr lang="en-US" sz="3200" b="1" dirty="0" smtClean="0"/>
              <a:t>Open Enrollment</a:t>
            </a:r>
          </a:p>
          <a:p>
            <a:pPr marL="285750" indent="-285750">
              <a:buFont typeface="Arial" pitchFamily="34" charset="0"/>
              <a:buChar char="•"/>
            </a:pPr>
            <a:r>
              <a:rPr lang="en-US" sz="2000" dirty="0" smtClean="0"/>
              <a:t>Begins Oct. 1 and runs through March 31, 2014, with coverage beginning as soon as January 1, 2014.</a:t>
            </a:r>
            <a:r>
              <a:rPr lang="en-US" sz="2000" dirty="0"/>
              <a:t> kynect is here to help you find the right coverage. It’s a new kind of health insurance marketplace – convenient and easy to use</a:t>
            </a:r>
            <a:r>
              <a:rPr lang="en-US" sz="2000" dirty="0" smtClean="0"/>
              <a:t>.</a:t>
            </a:r>
          </a:p>
          <a:p>
            <a:pPr marL="285750" indent="-285750">
              <a:buFont typeface="Arial" pitchFamily="34" charset="0"/>
              <a:buChar char="•"/>
            </a:pPr>
            <a:r>
              <a:rPr lang="en-US" sz="2000" dirty="0" smtClean="0"/>
              <a:t>By visiting the kynect.ky.gov website, you </a:t>
            </a:r>
            <a:r>
              <a:rPr lang="en-US" sz="2000" dirty="0"/>
              <a:t>can find out if you qualify for Medicaid or KCHIP or payment assistance to purchase health coverage through </a:t>
            </a:r>
            <a:r>
              <a:rPr lang="en-US" sz="2000" dirty="0" smtClean="0"/>
              <a:t>kynect. </a:t>
            </a:r>
            <a:r>
              <a:rPr lang="en-US" sz="2000" dirty="0"/>
              <a:t>kynect will offer choices of health plans at a good value. </a:t>
            </a:r>
            <a:endParaRPr lang="en-US" sz="2000" dirty="0" smtClean="0"/>
          </a:p>
          <a:p>
            <a:pPr marL="285750" indent="-285750">
              <a:buFont typeface="Arial" pitchFamily="34" charset="0"/>
              <a:buChar char="•"/>
            </a:pPr>
            <a:r>
              <a:rPr lang="en-US" sz="2000" dirty="0" smtClean="0"/>
              <a:t>Lots of ways to apply: online, with a paper application, </a:t>
            </a:r>
            <a:r>
              <a:rPr lang="en-US" sz="2000" dirty="0"/>
              <a:t>in person with help from a </a:t>
            </a:r>
            <a:r>
              <a:rPr lang="en-US" sz="2000" dirty="0" err="1"/>
              <a:t>kynector</a:t>
            </a:r>
            <a:r>
              <a:rPr lang="en-US" sz="2000" dirty="0"/>
              <a:t> or insurance agent, </a:t>
            </a:r>
            <a:r>
              <a:rPr lang="en-US" sz="2000" dirty="0" smtClean="0"/>
              <a:t>or through toll-free contact center</a:t>
            </a:r>
          </a:p>
          <a:p>
            <a:pPr marL="285750" indent="-285750">
              <a:buFont typeface="Arial" pitchFamily="34" charset="0"/>
              <a:buChar char="•"/>
            </a:pPr>
            <a:r>
              <a:rPr lang="en-US" sz="2000" dirty="0" smtClean="0"/>
              <a:t>With </a:t>
            </a:r>
            <a:r>
              <a:rPr lang="en-US" sz="2000" dirty="0"/>
              <a:t>one application, kynect will check your eligibility for programs that can help you pay for health insurance for yourself, your family or your employees.</a:t>
            </a:r>
            <a:endParaRPr lang="en-US" sz="2000" b="1" baseline="30000" dirty="0">
              <a:latin typeface="Arial"/>
              <a:cs typeface="Arial"/>
            </a:endParaRPr>
          </a:p>
        </p:txBody>
      </p:sp>
    </p:spTree>
    <p:extLst>
      <p:ext uri="{BB962C8B-B14F-4D97-AF65-F5344CB8AC3E}">
        <p14:creationId xmlns:p14="http://schemas.microsoft.com/office/powerpoint/2010/main" val="204446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pPr/>
              <a:t>13</a:t>
            </a:fld>
            <a:endParaRPr lang="en-US" dirty="0"/>
          </a:p>
        </p:txBody>
      </p:sp>
      <p:pic>
        <p:nvPicPr>
          <p:cNvPr id="3" name="Picture 2" descr="4640.19kynect_PPT_soci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Rectangle 3"/>
          <p:cNvSpPr/>
          <p:nvPr/>
        </p:nvSpPr>
        <p:spPr>
          <a:xfrm>
            <a:off x="457200" y="2286000"/>
            <a:ext cx="8229600" cy="4637167"/>
          </a:xfrm>
          <a:prstGeom prst="rect">
            <a:avLst/>
          </a:prstGeom>
        </p:spPr>
        <p:txBody>
          <a:bodyPr wrap="square">
            <a:spAutoFit/>
          </a:bodyPr>
          <a:lstStyle/>
          <a:p>
            <a:r>
              <a:rPr lang="en-US" sz="3200" b="1" dirty="0" smtClean="0"/>
              <a:t>Affordable health coverage. For every Kentuckian.</a:t>
            </a:r>
          </a:p>
          <a:p>
            <a:endParaRPr lang="en-US" dirty="0" smtClean="0"/>
          </a:p>
          <a:p>
            <a:r>
              <a:rPr lang="en-US" sz="2000" dirty="0" smtClean="0"/>
              <a:t>Additional benefits of the Affordable Care Act:</a:t>
            </a:r>
            <a:endParaRPr lang="en-US" sz="2000" dirty="0"/>
          </a:p>
          <a:p>
            <a:pPr marL="285750" indent="-285750">
              <a:buFont typeface="Arial" pitchFamily="34" charset="0"/>
              <a:buChar char="•"/>
            </a:pPr>
            <a:r>
              <a:rPr lang="en-US" sz="2000" dirty="0" smtClean="0"/>
              <a:t>Coverage </a:t>
            </a:r>
            <a:r>
              <a:rPr lang="en-US" sz="2000" dirty="0"/>
              <a:t>cannot be denied or canceled, even if you have a condition like high blood pressure or diabetes</a:t>
            </a:r>
            <a:r>
              <a:rPr lang="en-US" sz="2000" dirty="0" smtClean="0"/>
              <a:t>.</a:t>
            </a:r>
          </a:p>
          <a:p>
            <a:pPr marL="285750" indent="-285750">
              <a:buFont typeface="Arial" pitchFamily="34" charset="0"/>
              <a:buChar char="•"/>
            </a:pPr>
            <a:r>
              <a:rPr lang="en-US" sz="2000" dirty="0" smtClean="0"/>
              <a:t>Mental health services must be covered, the same as physical health services.</a:t>
            </a:r>
            <a:endParaRPr lang="en-US" sz="2000" dirty="0"/>
          </a:p>
          <a:p>
            <a:pPr marL="285750" indent="-285750">
              <a:buFont typeface="Arial" pitchFamily="34" charset="0"/>
              <a:buChar char="•"/>
            </a:pPr>
            <a:r>
              <a:rPr lang="en-US" sz="2000" dirty="0" smtClean="0"/>
              <a:t>Children </a:t>
            </a:r>
            <a:r>
              <a:rPr lang="en-US" sz="2000" dirty="0"/>
              <a:t>can stay on their parents’ plan until age 26</a:t>
            </a:r>
            <a:r>
              <a:rPr lang="en-US" sz="2000" dirty="0" smtClean="0"/>
              <a:t>.</a:t>
            </a:r>
          </a:p>
          <a:p>
            <a:pPr marL="285750" indent="-285750">
              <a:buFont typeface="Arial" pitchFamily="34" charset="0"/>
              <a:buChar char="•"/>
            </a:pPr>
            <a:r>
              <a:rPr lang="en-US" sz="2000" dirty="0"/>
              <a:t>There are no lifetime limits on </a:t>
            </a:r>
            <a:r>
              <a:rPr lang="en-US" sz="2000" dirty="0" smtClean="0"/>
              <a:t>coverage. </a:t>
            </a:r>
          </a:p>
          <a:p>
            <a:pPr marL="285750" indent="-285750">
              <a:buFont typeface="Arial" pitchFamily="34" charset="0"/>
              <a:buChar char="•"/>
            </a:pPr>
            <a:endParaRPr lang="en-US" sz="2000" dirty="0"/>
          </a:p>
          <a:p>
            <a:r>
              <a:rPr lang="en-US" sz="2000" dirty="0" smtClean="0"/>
              <a:t>No impact to Medicare coverage, and if you already have health insurance, you are unlikely to see any changes. </a:t>
            </a:r>
            <a:endParaRPr lang="en-US" sz="2000" dirty="0"/>
          </a:p>
          <a:p>
            <a:endParaRPr lang="en-US" sz="2000" b="1" baseline="30000" dirty="0">
              <a:latin typeface="Arial"/>
              <a:cs typeface="Arial"/>
            </a:endParaRPr>
          </a:p>
        </p:txBody>
      </p:sp>
    </p:spTree>
    <p:extLst>
      <p:ext uri="{BB962C8B-B14F-4D97-AF65-F5344CB8AC3E}">
        <p14:creationId xmlns:p14="http://schemas.microsoft.com/office/powerpoint/2010/main" val="7819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pPr/>
              <a:t>14</a:t>
            </a:fld>
            <a:endParaRPr lang="en-US" dirty="0"/>
          </a:p>
        </p:txBody>
      </p:sp>
      <p:pic>
        <p:nvPicPr>
          <p:cNvPr id="3" name="Picture 2" descr="4640.19kynect_PPT_conclu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Tree>
    <p:extLst>
      <p:ext uri="{BB962C8B-B14F-4D97-AF65-F5344CB8AC3E}">
        <p14:creationId xmlns:p14="http://schemas.microsoft.com/office/powerpoint/2010/main" val="304925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219200"/>
          </a:xfrm>
        </p:spPr>
        <p:txBody>
          <a:bodyPr>
            <a:normAutofit fontScale="90000"/>
          </a:bodyPr>
          <a:lstStyle/>
          <a:p>
            <a:r>
              <a:rPr lang="en-US" dirty="0" smtClean="0"/>
              <a:t/>
            </a:r>
            <a:br>
              <a:rPr lang="en-US" dirty="0" smtClean="0"/>
            </a:br>
            <a:r>
              <a:rPr lang="en-US" sz="4900" dirty="0" smtClean="0"/>
              <a:t>Kentucky’s </a:t>
            </a:r>
            <a:r>
              <a:rPr lang="en-US" sz="4900" dirty="0"/>
              <a:t>uninsured</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640,000 are currently uninsured:</a:t>
            </a:r>
          </a:p>
          <a:p>
            <a:r>
              <a:rPr lang="en-US" dirty="0" smtClean="0"/>
              <a:t>300,000 may qualify for Medicaid under the new eligibility rules</a:t>
            </a:r>
          </a:p>
          <a:p>
            <a:r>
              <a:rPr lang="en-US" dirty="0" smtClean="0"/>
              <a:t>290,000 may qualify for premium assistance through the Exchange</a:t>
            </a:r>
            <a:endParaRPr lang="en-US" dirty="0"/>
          </a:p>
        </p:txBody>
      </p:sp>
      <p:sp>
        <p:nvSpPr>
          <p:cNvPr id="4" name="Slide Number Placeholder 3"/>
          <p:cNvSpPr>
            <a:spLocks noGrp="1"/>
          </p:cNvSpPr>
          <p:nvPr>
            <p:ph type="sldNum" sz="quarter" idx="12"/>
          </p:nvPr>
        </p:nvSpPr>
        <p:spPr/>
        <p:txBody>
          <a:bodyPr/>
          <a:lstStyle/>
          <a:p>
            <a:fld id="{8F9F51D6-924B-42BC-90A1-115817C9189E}" type="slidenum">
              <a:rPr lang="en-US" smtClean="0">
                <a:solidFill>
                  <a:prstClr val="black">
                    <a:tint val="75000"/>
                  </a:prstClr>
                </a:solidFill>
              </a:rPr>
              <a:pPr/>
              <a:t>2</a:t>
            </a:fld>
            <a:endParaRPr lang="en-US" dirty="0">
              <a:solidFill>
                <a:prstClr val="black">
                  <a:tint val="75000"/>
                </a:prstClr>
              </a:solidFill>
            </a:endParaRPr>
          </a:p>
        </p:txBody>
      </p:sp>
      <p:pic>
        <p:nvPicPr>
          <p:cNvPr id="6" name="Picture 5" descr="4640.19kynect_PPT_indf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7" name="TextBox 6"/>
          <p:cNvSpPr txBox="1"/>
          <p:nvPr/>
        </p:nvSpPr>
        <p:spPr>
          <a:xfrm>
            <a:off x="1066800" y="2209800"/>
            <a:ext cx="7239000" cy="2862322"/>
          </a:xfrm>
          <a:prstGeom prst="rect">
            <a:avLst/>
          </a:prstGeom>
          <a:noFill/>
        </p:spPr>
        <p:txBody>
          <a:bodyPr wrap="square" rtlCol="0">
            <a:spAutoFit/>
          </a:bodyPr>
          <a:lstStyle/>
          <a:p>
            <a:r>
              <a:rPr lang="en-US" sz="3200" b="1" dirty="0" smtClean="0"/>
              <a:t>Kentucky’s Uninsured</a:t>
            </a:r>
          </a:p>
          <a:p>
            <a:endParaRPr lang="en-US" sz="2800" dirty="0" smtClean="0"/>
          </a:p>
          <a:p>
            <a:pPr marL="342900" indent="-342900">
              <a:buFont typeface="Arial" pitchFamily="34" charset="0"/>
              <a:buChar char="•"/>
            </a:pPr>
            <a:r>
              <a:rPr lang="en-US" sz="2400" dirty="0" smtClean="0"/>
              <a:t>640,000 </a:t>
            </a:r>
            <a:r>
              <a:rPr lang="en-US" sz="2400" dirty="0"/>
              <a:t>are currently uninsured:</a:t>
            </a:r>
          </a:p>
          <a:p>
            <a:pPr marL="342900" indent="-342900">
              <a:buFont typeface="Arial" pitchFamily="34" charset="0"/>
              <a:buChar char="•"/>
            </a:pPr>
            <a:r>
              <a:rPr lang="en-US" sz="2400" dirty="0"/>
              <a:t>300,000 may qualify for Medicaid under the new eligibility rules</a:t>
            </a:r>
          </a:p>
          <a:p>
            <a:pPr marL="342900" indent="-342900">
              <a:buFont typeface="Arial" pitchFamily="34" charset="0"/>
              <a:buChar char="•"/>
            </a:pPr>
            <a:r>
              <a:rPr lang="en-US" sz="2400" dirty="0"/>
              <a:t>290,000 may qualify for premium assistance through the </a:t>
            </a:r>
            <a:r>
              <a:rPr lang="en-US" sz="2400" dirty="0" smtClean="0"/>
              <a:t>Exchange</a:t>
            </a:r>
            <a:endParaRPr lang="en-US" sz="2400" dirty="0"/>
          </a:p>
        </p:txBody>
      </p:sp>
    </p:spTree>
    <p:extLst>
      <p:ext uri="{BB962C8B-B14F-4D97-AF65-F5344CB8AC3E}">
        <p14:creationId xmlns:p14="http://schemas.microsoft.com/office/powerpoint/2010/main" val="135306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solidFill>
                  <a:prstClr val="black">
                    <a:tint val="75000"/>
                  </a:prstClr>
                </a:solidFill>
              </a:rPr>
              <a:pPr/>
              <a:t>3</a:t>
            </a:fld>
            <a:endParaRPr lang="en-US" dirty="0">
              <a:solidFill>
                <a:prstClr val="black">
                  <a:tint val="75000"/>
                </a:prstClr>
              </a:solidFill>
            </a:endParaRPr>
          </a:p>
        </p:txBody>
      </p:sp>
      <p:pic>
        <p:nvPicPr>
          <p:cNvPr id="3" name="Picture 2" descr="4640.19kynect_PPT_smallb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685800" y="1905000"/>
            <a:ext cx="8305800" cy="4616648"/>
          </a:xfrm>
          <a:prstGeom prst="rect">
            <a:avLst/>
          </a:prstGeom>
          <a:noFill/>
        </p:spPr>
        <p:txBody>
          <a:bodyPr wrap="square" rtlCol="0">
            <a:spAutoFit/>
          </a:bodyPr>
          <a:lstStyle/>
          <a:p>
            <a:r>
              <a:rPr lang="en-US" sz="3200" b="1" dirty="0" smtClean="0"/>
              <a:t>What is an Exchange?</a:t>
            </a:r>
          </a:p>
          <a:p>
            <a:endParaRPr lang="en-US" dirty="0"/>
          </a:p>
          <a:p>
            <a:r>
              <a:rPr lang="en-US" sz="2400" dirty="0" smtClean="0"/>
              <a:t>An </a:t>
            </a:r>
            <a:r>
              <a:rPr lang="en-US" sz="2400" dirty="0"/>
              <a:t>organized marketplace for individuals and employees of small businesses to shop for health insurance offered by insurers (insurance companies, CO-OPs and OPM plans), and compare those plans based on price and quality. Individuals may also apply for Medicaid or the Kentucky Children’s Health Insurance Program (KCHIP) coverage through the Exchange.  </a:t>
            </a:r>
          </a:p>
          <a:p>
            <a:endParaRPr lang="en-US" sz="2400" dirty="0"/>
          </a:p>
          <a:p>
            <a:r>
              <a:rPr lang="en-US" sz="2400" dirty="0"/>
              <a:t>The </a:t>
            </a:r>
            <a:r>
              <a:rPr lang="en-US" sz="2400" dirty="0" smtClean="0"/>
              <a:t>Affordable Care Act </a:t>
            </a:r>
            <a:r>
              <a:rPr lang="en-US" sz="2400" dirty="0"/>
              <a:t>requires states to create their own exchanges or default to a federal exchange. </a:t>
            </a:r>
            <a:r>
              <a:rPr lang="en-US" sz="2400" dirty="0" smtClean="0"/>
              <a:t>Kentucky </a:t>
            </a:r>
            <a:r>
              <a:rPr lang="en-US" sz="2400" dirty="0"/>
              <a:t>opted to create its own.</a:t>
            </a:r>
          </a:p>
        </p:txBody>
      </p:sp>
    </p:spTree>
    <p:extLst>
      <p:ext uri="{BB962C8B-B14F-4D97-AF65-F5344CB8AC3E}">
        <p14:creationId xmlns:p14="http://schemas.microsoft.com/office/powerpoint/2010/main" val="4170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solidFill>
                  <a:prstClr val="black">
                    <a:tint val="75000"/>
                  </a:prstClr>
                </a:solidFill>
              </a:rPr>
              <a:pPr/>
              <a:t>4</a:t>
            </a:fld>
            <a:endParaRPr lang="en-US" dirty="0">
              <a:solidFill>
                <a:prstClr val="black">
                  <a:tint val="75000"/>
                </a:prstClr>
              </a:solidFill>
            </a:endParaRPr>
          </a:p>
        </p:txBody>
      </p:sp>
      <p:pic>
        <p:nvPicPr>
          <p:cNvPr id="3" name="Picture 2" descr="4640.19kynect_PPT_kynec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381000" y="2438400"/>
            <a:ext cx="8458200" cy="3877985"/>
          </a:xfrm>
          <a:prstGeom prst="rect">
            <a:avLst/>
          </a:prstGeom>
          <a:noFill/>
        </p:spPr>
        <p:txBody>
          <a:bodyPr wrap="square" rtlCol="0">
            <a:spAutoFit/>
          </a:bodyPr>
          <a:lstStyle/>
          <a:p>
            <a:r>
              <a:rPr lang="en-US" sz="3200" b="1" dirty="0" smtClean="0"/>
              <a:t>Kentucky Health Benefit Exchange</a:t>
            </a:r>
          </a:p>
          <a:p>
            <a:endParaRPr lang="en-US" dirty="0"/>
          </a:p>
          <a:p>
            <a:r>
              <a:rPr lang="en-US" sz="2400" dirty="0" smtClean="0"/>
              <a:t>Governor </a:t>
            </a:r>
            <a:r>
              <a:rPr lang="en-US" sz="2400" dirty="0" err="1"/>
              <a:t>Beshear</a:t>
            </a:r>
            <a:r>
              <a:rPr lang="en-US" sz="2400" dirty="0"/>
              <a:t> signed an executive order which:</a:t>
            </a:r>
          </a:p>
          <a:p>
            <a:pPr marL="285750" indent="-285750">
              <a:buFont typeface="Arial" pitchFamily="34" charset="0"/>
              <a:buChar char="•"/>
            </a:pPr>
            <a:r>
              <a:rPr lang="en-US" sz="2400" dirty="0"/>
              <a:t>Created the Exchange and its administrative structure.</a:t>
            </a:r>
          </a:p>
          <a:p>
            <a:pPr marL="285750" indent="-285750">
              <a:buFont typeface="Arial" pitchFamily="34" charset="0"/>
              <a:buChar char="•"/>
            </a:pPr>
            <a:r>
              <a:rPr lang="en-US" sz="2400" dirty="0"/>
              <a:t>Organized the Exchange under Cabinet for Health and Family Services</a:t>
            </a:r>
          </a:p>
          <a:p>
            <a:pPr marL="285750" indent="-285750">
              <a:buFont typeface="Arial" pitchFamily="34" charset="0"/>
              <a:buChar char="•"/>
            </a:pPr>
            <a:r>
              <a:rPr lang="en-US" sz="2400" dirty="0"/>
              <a:t>Established an Advisory </a:t>
            </a:r>
            <a:r>
              <a:rPr lang="en-US" sz="2400" dirty="0" smtClean="0"/>
              <a:t>Board</a:t>
            </a:r>
          </a:p>
          <a:p>
            <a:pPr marL="285750" indent="-285750">
              <a:buFont typeface="Arial" pitchFamily="34" charset="0"/>
              <a:buChar char="•"/>
            </a:pPr>
            <a:endParaRPr lang="en-US" sz="2400" dirty="0"/>
          </a:p>
          <a:p>
            <a:r>
              <a:rPr lang="en-US" sz="2400" dirty="0" smtClean="0"/>
              <a:t>The exchange is known as </a:t>
            </a:r>
            <a:r>
              <a:rPr lang="en-US" sz="2400" b="1" dirty="0" smtClean="0"/>
              <a:t>kynect, Kentucky’s Healthcare Connection.</a:t>
            </a:r>
            <a:endParaRPr lang="en-US" sz="2400" b="1" dirty="0"/>
          </a:p>
        </p:txBody>
      </p:sp>
    </p:spTree>
    <p:extLst>
      <p:ext uri="{BB962C8B-B14F-4D97-AF65-F5344CB8AC3E}">
        <p14:creationId xmlns:p14="http://schemas.microsoft.com/office/powerpoint/2010/main" val="80277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solidFill>
                  <a:prstClr val="black">
                    <a:tint val="75000"/>
                  </a:prstClr>
                </a:solidFill>
              </a:rPr>
              <a:pPr/>
              <a:t>5</a:t>
            </a:fld>
            <a:endParaRPr lang="en-US" dirty="0">
              <a:solidFill>
                <a:prstClr val="black">
                  <a:tint val="75000"/>
                </a:prstClr>
              </a:solidFill>
            </a:endParaRPr>
          </a:p>
        </p:txBody>
      </p:sp>
      <p:pic>
        <p:nvPicPr>
          <p:cNvPr id="3" name="Picture 2" descr="4640.19kynect_PPT_insur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304800" y="2819400"/>
            <a:ext cx="8686800" cy="3077766"/>
          </a:xfrm>
          <a:prstGeom prst="rect">
            <a:avLst/>
          </a:prstGeom>
          <a:noFill/>
        </p:spPr>
        <p:txBody>
          <a:bodyPr wrap="square" rtlCol="0">
            <a:spAutoFit/>
          </a:bodyPr>
          <a:lstStyle/>
          <a:p>
            <a:r>
              <a:rPr lang="en-US" sz="3200" b="1" dirty="0" smtClean="0"/>
              <a:t>Why a state-based Exchange?</a:t>
            </a:r>
          </a:p>
          <a:p>
            <a:pPr marL="285750" indent="-285750">
              <a:buFont typeface="Arial" pitchFamily="34" charset="0"/>
              <a:buChar char="•"/>
            </a:pPr>
            <a:endParaRPr lang="en-US" dirty="0"/>
          </a:p>
          <a:p>
            <a:pPr marL="285750" indent="-285750">
              <a:buFont typeface="Arial" pitchFamily="34" charset="0"/>
              <a:buChar char="•"/>
            </a:pPr>
            <a:r>
              <a:rPr lang="en-US" sz="2400" dirty="0" smtClean="0"/>
              <a:t>Allows </a:t>
            </a:r>
            <a:r>
              <a:rPr lang="en-US" sz="2400" dirty="0"/>
              <a:t>for flexibility, including determinations of Medicaid eligibility</a:t>
            </a:r>
          </a:p>
          <a:p>
            <a:pPr marL="285750" indent="-285750">
              <a:buFont typeface="Arial" pitchFamily="34" charset="0"/>
              <a:buChar char="•"/>
            </a:pPr>
            <a:r>
              <a:rPr lang="en-US" sz="2400" dirty="0"/>
              <a:t>Kentucky’s unique economic, health, and regional needs</a:t>
            </a:r>
          </a:p>
          <a:p>
            <a:pPr marL="285750" indent="-285750">
              <a:buFont typeface="Arial" pitchFamily="34" charset="0"/>
              <a:buChar char="•"/>
            </a:pPr>
            <a:r>
              <a:rPr lang="en-US" sz="2400" dirty="0"/>
              <a:t>Determine benefits provided in Kentucky’s Exchange</a:t>
            </a:r>
          </a:p>
          <a:p>
            <a:pPr marL="285750" indent="-285750">
              <a:buFont typeface="Arial" pitchFamily="34" charset="0"/>
              <a:buChar char="•"/>
            </a:pPr>
            <a:r>
              <a:rPr lang="en-US" sz="2400" dirty="0"/>
              <a:t>Prevent dual regulation of the health insurance market, and</a:t>
            </a:r>
          </a:p>
          <a:p>
            <a:pPr marL="285750" indent="-285750">
              <a:buFont typeface="Arial" pitchFamily="34" charset="0"/>
              <a:buChar char="•"/>
            </a:pPr>
            <a:r>
              <a:rPr lang="en-US" sz="2400" dirty="0"/>
              <a:t>Integrate support from interested stakeholders.</a:t>
            </a:r>
          </a:p>
        </p:txBody>
      </p:sp>
    </p:spTree>
    <p:extLst>
      <p:ext uri="{BB962C8B-B14F-4D97-AF65-F5344CB8AC3E}">
        <p14:creationId xmlns:p14="http://schemas.microsoft.com/office/powerpoint/2010/main" val="160922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solidFill>
                  <a:prstClr val="black">
                    <a:tint val="75000"/>
                  </a:prstClr>
                </a:solidFill>
              </a:rPr>
              <a:pPr/>
              <a:t>6</a:t>
            </a:fld>
            <a:endParaRPr lang="en-US" dirty="0">
              <a:solidFill>
                <a:prstClr val="black">
                  <a:tint val="75000"/>
                </a:prstClr>
              </a:solidFill>
            </a:endParaRPr>
          </a:p>
        </p:txBody>
      </p:sp>
      <p:pic>
        <p:nvPicPr>
          <p:cNvPr id="3" name="Picture 2" descr="4640.19kynect_PPT_indf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76200" y="1905000"/>
            <a:ext cx="8991600" cy="4401205"/>
          </a:xfrm>
          <a:prstGeom prst="rect">
            <a:avLst/>
          </a:prstGeom>
          <a:noFill/>
        </p:spPr>
        <p:txBody>
          <a:bodyPr wrap="square" rtlCol="0">
            <a:spAutoFit/>
          </a:bodyPr>
          <a:lstStyle/>
          <a:p>
            <a:r>
              <a:rPr lang="en-US" sz="3200" b="1" dirty="0" smtClean="0"/>
              <a:t>Kentucky Health Benefit Exchange Advisory Board</a:t>
            </a:r>
          </a:p>
          <a:p>
            <a:pPr marL="457200" indent="-457200">
              <a:buFont typeface="Arial" pitchFamily="34" charset="0"/>
              <a:buChar char="•"/>
            </a:pPr>
            <a:r>
              <a:rPr lang="en-US" sz="2400" dirty="0" smtClean="0"/>
              <a:t>19 </a:t>
            </a:r>
            <a:r>
              <a:rPr lang="en-US" sz="2400" dirty="0"/>
              <a:t>members</a:t>
            </a:r>
          </a:p>
          <a:p>
            <a:pPr marL="457200" indent="-457200">
              <a:buFont typeface="Arial" pitchFamily="34" charset="0"/>
              <a:buChar char="•"/>
            </a:pPr>
            <a:r>
              <a:rPr lang="en-US" sz="2400" dirty="0"/>
              <a:t>Six subcommittees:</a:t>
            </a:r>
          </a:p>
          <a:p>
            <a:pPr lvl="1">
              <a:buFont typeface="Courier New" pitchFamily="49" charset="0"/>
              <a:buChar char="o"/>
            </a:pPr>
            <a:r>
              <a:rPr lang="en-US" sz="2400" dirty="0"/>
              <a:t>Behavioral Health</a:t>
            </a:r>
          </a:p>
          <a:p>
            <a:pPr lvl="1">
              <a:buFont typeface="Courier New" pitchFamily="49" charset="0"/>
              <a:buChar char="o"/>
            </a:pPr>
            <a:r>
              <a:rPr lang="en-US" sz="2400" dirty="0"/>
              <a:t>Dental and Vision</a:t>
            </a:r>
          </a:p>
          <a:p>
            <a:pPr lvl="1">
              <a:buFont typeface="Courier New" pitchFamily="49" charset="0"/>
              <a:buChar char="o"/>
            </a:pPr>
            <a:r>
              <a:rPr lang="en-US" sz="2400" dirty="0"/>
              <a:t>Education and Outreach</a:t>
            </a:r>
          </a:p>
          <a:p>
            <a:pPr lvl="1">
              <a:buFont typeface="Courier New" pitchFamily="49" charset="0"/>
              <a:buChar char="o"/>
            </a:pPr>
            <a:r>
              <a:rPr lang="en-US" sz="2400" dirty="0"/>
              <a:t>Navigator/Agent</a:t>
            </a:r>
          </a:p>
          <a:p>
            <a:pPr lvl="1">
              <a:buFont typeface="Courier New" pitchFamily="49" charset="0"/>
              <a:buChar char="o"/>
            </a:pPr>
            <a:r>
              <a:rPr lang="en-US" sz="2400" dirty="0"/>
              <a:t>Qualified Health Plans</a:t>
            </a:r>
          </a:p>
          <a:p>
            <a:pPr lvl="1">
              <a:buFont typeface="Courier New" pitchFamily="49" charset="0"/>
              <a:buChar char="o"/>
            </a:pPr>
            <a:r>
              <a:rPr lang="en-US" sz="2400" dirty="0"/>
              <a:t>SHOP</a:t>
            </a:r>
          </a:p>
          <a:p>
            <a:pPr marL="342900" indent="-342900">
              <a:buFont typeface="Arial" pitchFamily="34" charset="0"/>
              <a:buChar char="•"/>
            </a:pPr>
            <a:r>
              <a:rPr lang="en-US" sz="2400" dirty="0"/>
              <a:t>Meeting schedules and materials are posted on KHBE’s website (healthbenefitexchange.ky.gov).</a:t>
            </a:r>
          </a:p>
        </p:txBody>
      </p:sp>
    </p:spTree>
    <p:extLst>
      <p:ext uri="{BB962C8B-B14F-4D97-AF65-F5344CB8AC3E}">
        <p14:creationId xmlns:p14="http://schemas.microsoft.com/office/powerpoint/2010/main" val="25920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solidFill>
                  <a:prstClr val="black">
                    <a:tint val="75000"/>
                  </a:prstClr>
                </a:solidFill>
              </a:rPr>
              <a:pPr/>
              <a:t>7</a:t>
            </a:fld>
            <a:endParaRPr lang="en-US" dirty="0">
              <a:solidFill>
                <a:prstClr val="black">
                  <a:tint val="75000"/>
                </a:prstClr>
              </a:solidFill>
            </a:endParaRPr>
          </a:p>
        </p:txBody>
      </p:sp>
      <p:pic>
        <p:nvPicPr>
          <p:cNvPr id="3" name="Picture 2" descr="4640.19kynect_PPT_smallb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381000" y="1981200"/>
            <a:ext cx="8686800" cy="4678204"/>
          </a:xfrm>
          <a:prstGeom prst="rect">
            <a:avLst/>
          </a:prstGeom>
          <a:noFill/>
        </p:spPr>
        <p:txBody>
          <a:bodyPr wrap="square" rtlCol="0">
            <a:spAutoFit/>
          </a:bodyPr>
          <a:lstStyle/>
          <a:p>
            <a:endParaRPr lang="en-US" sz="3200" b="1" dirty="0" smtClean="0">
              <a:latin typeface="Calibri" pitchFamily="34" charset="0"/>
              <a:cs typeface="Calibri" pitchFamily="34" charset="0"/>
            </a:endParaRPr>
          </a:p>
          <a:p>
            <a:r>
              <a:rPr lang="en-US" sz="3200" b="1" dirty="0" smtClean="0">
                <a:latin typeface="Calibri" pitchFamily="34" charset="0"/>
                <a:cs typeface="Calibri" pitchFamily="34" charset="0"/>
              </a:rPr>
              <a:t>Small Business Health Options Program (SHOP)</a:t>
            </a:r>
          </a:p>
          <a:p>
            <a:endParaRPr lang="en-US" dirty="0" smtClean="0">
              <a:latin typeface="Calibri" pitchFamily="34" charset="0"/>
              <a:cs typeface="Calibri" pitchFamily="34" charset="0"/>
            </a:endParaRPr>
          </a:p>
          <a:p>
            <a:pPr marL="285750" indent="-285750">
              <a:buFont typeface="Arial" pitchFamily="34" charset="0"/>
              <a:buChar char="•"/>
            </a:pPr>
            <a:r>
              <a:rPr lang="en-US" sz="2400" dirty="0" smtClean="0">
                <a:latin typeface="Calibri" pitchFamily="34" charset="0"/>
                <a:cs typeface="Calibri" pitchFamily="34" charset="0"/>
              </a:rPr>
              <a:t>Through </a:t>
            </a:r>
            <a:r>
              <a:rPr lang="en-US" sz="2400" dirty="0">
                <a:latin typeface="Calibri" pitchFamily="34" charset="0"/>
                <a:cs typeface="Calibri" pitchFamily="34" charset="0"/>
              </a:rPr>
              <a:t>Exchanges, states must have a SHOP program to provide health insurance options to small businesses (2-50 employees in Kentucky).</a:t>
            </a:r>
          </a:p>
          <a:p>
            <a:pPr marL="285750" indent="-285750">
              <a:buFont typeface="Arial" pitchFamily="34" charset="0"/>
              <a:buChar char="•"/>
            </a:pPr>
            <a:r>
              <a:rPr lang="en-US" sz="2400" dirty="0">
                <a:latin typeface="Calibri" pitchFamily="34" charset="0"/>
                <a:cs typeface="Calibri" pitchFamily="34" charset="0"/>
              </a:rPr>
              <a:t>SHOP will ease the administrative burden on employers that now  administer group health plans (e.g., assist in enrollment, collect employee premium payments).</a:t>
            </a:r>
          </a:p>
          <a:p>
            <a:pPr marL="285750" indent="-285750">
              <a:buFont typeface="Arial" pitchFamily="34" charset="0"/>
              <a:buChar char="•"/>
            </a:pPr>
            <a:r>
              <a:rPr lang="en-US" sz="2400" dirty="0">
                <a:latin typeface="Calibri" pitchFamily="34" charset="0"/>
                <a:cs typeface="Calibri" pitchFamily="34" charset="0"/>
              </a:rPr>
              <a:t>Kentucky has opted to merge the SHOP exchange with the individual market exchange for administrative and financial simplification.</a:t>
            </a:r>
          </a:p>
        </p:txBody>
      </p:sp>
    </p:spTree>
    <p:extLst>
      <p:ext uri="{BB962C8B-B14F-4D97-AF65-F5344CB8AC3E}">
        <p14:creationId xmlns:p14="http://schemas.microsoft.com/office/powerpoint/2010/main" val="416429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solidFill>
                  <a:prstClr val="black">
                    <a:tint val="75000"/>
                  </a:prstClr>
                </a:solidFill>
              </a:rPr>
              <a:pPr/>
              <a:t>8</a:t>
            </a:fld>
            <a:endParaRPr lang="en-US" dirty="0">
              <a:solidFill>
                <a:prstClr val="black">
                  <a:tint val="75000"/>
                </a:prstClr>
              </a:solidFill>
            </a:endParaRPr>
          </a:p>
        </p:txBody>
      </p:sp>
      <p:pic>
        <p:nvPicPr>
          <p:cNvPr id="3" name="Picture 2" descr="4640.19kynect_PPT_kynec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152400" y="1981200"/>
            <a:ext cx="8763000" cy="4708981"/>
          </a:xfrm>
          <a:prstGeom prst="rect">
            <a:avLst/>
          </a:prstGeom>
          <a:noFill/>
        </p:spPr>
        <p:txBody>
          <a:bodyPr wrap="square" rtlCol="0">
            <a:spAutoFit/>
          </a:bodyPr>
          <a:lstStyle/>
          <a:p>
            <a:r>
              <a:rPr lang="en-US" sz="3200" b="1" dirty="0" smtClean="0">
                <a:latin typeface="Calibri" pitchFamily="34" charset="0"/>
                <a:cs typeface="Calibri" pitchFamily="34" charset="0"/>
              </a:rPr>
              <a:t>Eligibility for SHOP:</a:t>
            </a:r>
          </a:p>
          <a:p>
            <a:endParaRPr lang="en-US" sz="2400" b="1" dirty="0" smtClean="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A </a:t>
            </a:r>
            <a:r>
              <a:rPr lang="en-US" sz="2400" dirty="0">
                <a:latin typeface="Calibri" pitchFamily="34" charset="0"/>
                <a:cs typeface="Calibri" pitchFamily="34" charset="0"/>
              </a:rPr>
              <a:t>small business employer may purchase coverage through the </a:t>
            </a:r>
            <a:r>
              <a:rPr lang="en-US" sz="2400" dirty="0" smtClean="0">
                <a:latin typeface="Calibri" pitchFamily="34" charset="0"/>
                <a:cs typeface="Calibri" pitchFamily="34" charset="0"/>
              </a:rPr>
              <a:t>SHOP </a:t>
            </a:r>
            <a:r>
              <a:rPr lang="en-US" sz="2400" dirty="0">
                <a:latin typeface="Calibri" pitchFamily="34" charset="0"/>
                <a:cs typeface="Calibri" pitchFamily="34" charset="0"/>
              </a:rPr>
              <a:t>if the employer:</a:t>
            </a:r>
          </a:p>
          <a:p>
            <a:pPr lvl="1">
              <a:buFont typeface="Courier New" pitchFamily="49" charset="0"/>
              <a:buChar char="o"/>
            </a:pPr>
            <a:r>
              <a:rPr lang="en-US" sz="2400" dirty="0">
                <a:latin typeface="Calibri" pitchFamily="34" charset="0"/>
                <a:cs typeface="Calibri" pitchFamily="34" charset="0"/>
              </a:rPr>
              <a:t>Qualifies as a small group employer (2-50 employees);</a:t>
            </a:r>
          </a:p>
          <a:p>
            <a:pPr lvl="1">
              <a:buFont typeface="Courier New" pitchFamily="49" charset="0"/>
              <a:buChar char="o"/>
            </a:pPr>
            <a:r>
              <a:rPr lang="en-US" sz="2400" dirty="0">
                <a:latin typeface="Calibri" pitchFamily="34" charset="0"/>
                <a:cs typeface="Calibri" pitchFamily="34" charset="0"/>
              </a:rPr>
              <a:t>Elects to offer coverage to all full-time employees in a QHP purchased through the SHOP; and</a:t>
            </a:r>
          </a:p>
          <a:p>
            <a:pPr lvl="1">
              <a:buFont typeface="Courier New" pitchFamily="49" charset="0"/>
              <a:buChar char="o"/>
            </a:pPr>
            <a:r>
              <a:rPr lang="en-US" sz="2400" dirty="0">
                <a:latin typeface="Calibri" pitchFamily="34" charset="0"/>
                <a:cs typeface="Calibri" pitchFamily="34" charset="0"/>
              </a:rPr>
              <a:t>Has a principal business address in the SHOP service area, or offers coverage to employees through the SHOP serving the employees’ primary work site.</a:t>
            </a:r>
          </a:p>
          <a:p>
            <a:pPr marL="342900" indent="-342900">
              <a:buFont typeface="Arial" pitchFamily="34" charset="0"/>
              <a:buChar char="•"/>
            </a:pPr>
            <a:r>
              <a:rPr lang="en-US" sz="2400" dirty="0">
                <a:latin typeface="Calibri" pitchFamily="34" charset="0"/>
                <a:cs typeface="Calibri" pitchFamily="34" charset="0"/>
              </a:rPr>
              <a:t>Employees are eligible to enroll in SHOP if they receive an offer of coverage from their employer.</a:t>
            </a:r>
          </a:p>
        </p:txBody>
      </p:sp>
    </p:spTree>
    <p:extLst>
      <p:ext uri="{BB962C8B-B14F-4D97-AF65-F5344CB8AC3E}">
        <p14:creationId xmlns:p14="http://schemas.microsoft.com/office/powerpoint/2010/main" val="115633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solidFill>
                  <a:prstClr val="black">
                    <a:tint val="75000"/>
                  </a:prstClr>
                </a:solidFill>
              </a:rPr>
              <a:pPr/>
              <a:t>9</a:t>
            </a:fld>
            <a:endParaRPr lang="en-US" dirty="0">
              <a:solidFill>
                <a:prstClr val="black">
                  <a:tint val="75000"/>
                </a:prstClr>
              </a:solidFill>
            </a:endParaRPr>
          </a:p>
        </p:txBody>
      </p:sp>
      <p:pic>
        <p:nvPicPr>
          <p:cNvPr id="3" name="Picture 2" descr="4640.19kynect_PPT_insur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76200" y="2133600"/>
            <a:ext cx="8991600" cy="4401205"/>
          </a:xfrm>
          <a:prstGeom prst="rect">
            <a:avLst/>
          </a:prstGeom>
          <a:noFill/>
        </p:spPr>
        <p:txBody>
          <a:bodyPr wrap="square" rtlCol="0">
            <a:spAutoFit/>
          </a:bodyPr>
          <a:lstStyle/>
          <a:p>
            <a:r>
              <a:rPr lang="en-US" sz="3200" b="1" dirty="0" smtClean="0"/>
              <a:t>Who might qualify for premium assistance or tax credits?</a:t>
            </a:r>
          </a:p>
          <a:p>
            <a:endParaRPr lang="en-US" sz="2400" b="1" dirty="0" smtClean="0"/>
          </a:p>
          <a:p>
            <a:pPr marL="342900" indent="-342900">
              <a:buFont typeface="Arial" pitchFamily="34" charset="0"/>
              <a:buChar char="•"/>
            </a:pPr>
            <a:r>
              <a:rPr lang="en-US" sz="2400" dirty="0" smtClean="0"/>
              <a:t>Individuals </a:t>
            </a:r>
            <a:r>
              <a:rPr lang="en-US" sz="2400" dirty="0"/>
              <a:t>may qualify for premium assistance if their household income for the taxable year is between 138% and up to 400% of the federal poverty level (FPL).</a:t>
            </a:r>
          </a:p>
          <a:p>
            <a:pPr marL="342900" indent="-342900">
              <a:buFont typeface="Arial" pitchFamily="34" charset="0"/>
              <a:buChar char="•"/>
            </a:pPr>
            <a:r>
              <a:rPr lang="en-US" sz="2400" dirty="0"/>
              <a:t>A small business may qualify for a tax credit if:</a:t>
            </a:r>
          </a:p>
          <a:p>
            <a:pPr lvl="1">
              <a:buFont typeface="Courier New" pitchFamily="49" charset="0"/>
              <a:buChar char="o"/>
            </a:pPr>
            <a:r>
              <a:rPr lang="en-US" sz="2400" dirty="0"/>
              <a:t>It pays at least 50% of the premium for each employee</a:t>
            </a:r>
          </a:p>
          <a:p>
            <a:pPr lvl="1">
              <a:buFont typeface="Courier New" pitchFamily="49" charset="0"/>
              <a:buChar char="o"/>
            </a:pPr>
            <a:r>
              <a:rPr lang="en-US" sz="2400" dirty="0"/>
              <a:t>It has fewer than 25 full-time equivalent employees for the taxable year, and</a:t>
            </a:r>
          </a:p>
          <a:p>
            <a:pPr lvl="1">
              <a:buFont typeface="Courier New" pitchFamily="49" charset="0"/>
              <a:buChar char="o"/>
            </a:pPr>
            <a:r>
              <a:rPr lang="en-US" sz="2400" dirty="0"/>
              <a:t>The average annual wage of the group is less than $50,000</a:t>
            </a:r>
          </a:p>
        </p:txBody>
      </p:sp>
    </p:spTree>
    <p:extLst>
      <p:ext uri="{BB962C8B-B14F-4D97-AF65-F5344CB8AC3E}">
        <p14:creationId xmlns:p14="http://schemas.microsoft.com/office/powerpoint/2010/main" val="272146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952A2E6BE3AE4FA9E550A522748C81" ma:contentTypeVersion="1" ma:contentTypeDescription="Create a new document." ma:contentTypeScope="" ma:versionID="26648c2b5344d867b48b819ddb318b59">
  <xsd:schema xmlns:xsd="http://www.w3.org/2001/XMLSchema" xmlns:xs="http://www.w3.org/2001/XMLSchema" xmlns:p="http://schemas.microsoft.com/office/2006/metadata/properties" xmlns:ns1="http://schemas.microsoft.com/sharepoint/v3" targetNamespace="http://schemas.microsoft.com/office/2006/metadata/properties" ma:root="true" ma:fieldsID="26ae8053387f972404f5ef1c4bc0980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C2FBC3-B0A6-49EA-B7D1-2925EBDC8346}"/>
</file>

<file path=customXml/itemProps2.xml><?xml version="1.0" encoding="utf-8"?>
<ds:datastoreItem xmlns:ds="http://schemas.openxmlformats.org/officeDocument/2006/customXml" ds:itemID="{79A1EBE3-F382-4424-9B6A-648600E65D18}"/>
</file>

<file path=customXml/itemProps3.xml><?xml version="1.0" encoding="utf-8"?>
<ds:datastoreItem xmlns:ds="http://schemas.openxmlformats.org/officeDocument/2006/customXml" ds:itemID="{4027962B-682C-45F5-AD3B-20E48D5E4476}"/>
</file>

<file path=docProps/app.xml><?xml version="1.0" encoding="utf-8"?>
<Properties xmlns="http://schemas.openxmlformats.org/officeDocument/2006/extended-properties" xmlns:vt="http://schemas.openxmlformats.org/officeDocument/2006/docPropsVTypes">
  <TotalTime>2545</TotalTime>
  <Words>1008</Words>
  <Application>Microsoft Office PowerPoint</Application>
  <PresentationFormat>On-screen Show (4:3)</PresentationFormat>
  <Paragraphs>205</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2_Office Theme</vt:lpstr>
      <vt:lpstr>3_Office Theme</vt:lpstr>
      <vt:lpstr>PowerPoint Presentation</vt:lpstr>
      <vt:lpstr> Kentucky’s uninsured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Estimated Cost to Purchase Health Insurance on the Exchange Based on Second Least Expensive Silver Plan</vt:lpstr>
      <vt:lpstr>PowerPoint Presentation</vt:lpstr>
      <vt:lpstr>PowerPoint Presentation</vt:lpstr>
      <vt:lpstr>PowerPoint Presentation</vt:lpstr>
      <vt:lpstr>PowerPoint Presentation</vt:lpstr>
    </vt:vector>
  </TitlesOfParts>
  <Company>CHFS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Benefits Exchange</dc:title>
  <dc:creator>kris.hayslett</dc:creator>
  <cp:lastModifiedBy>Jo</cp:lastModifiedBy>
  <cp:revision>284</cp:revision>
  <cp:lastPrinted>2013-10-23T15:16:00Z</cp:lastPrinted>
  <dcterms:created xsi:type="dcterms:W3CDTF">2010-11-10T18:17:46Z</dcterms:created>
  <dcterms:modified xsi:type="dcterms:W3CDTF">2013-10-23T15:16:50Z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0x01010023952A2E6BE3AE4FA9E550A522748C81</vt:lpwstr>
  </property>
</Properties>
</file>