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768" r:id="rId5"/>
    <p:sldMasterId id="2147483780" r:id="rId6"/>
  </p:sldMasterIdLst>
  <p:notesMasterIdLst>
    <p:notesMasterId r:id="rId35"/>
  </p:notesMasterIdLst>
  <p:handoutMasterIdLst>
    <p:handoutMasterId r:id="rId36"/>
  </p:handoutMasterIdLst>
  <p:sldIdLst>
    <p:sldId id="256" r:id="rId7"/>
    <p:sldId id="304" r:id="rId8"/>
    <p:sldId id="288" r:id="rId9"/>
    <p:sldId id="303" r:id="rId10"/>
    <p:sldId id="305" r:id="rId11"/>
    <p:sldId id="306" r:id="rId12"/>
    <p:sldId id="307" r:id="rId13"/>
    <p:sldId id="308" r:id="rId14"/>
    <p:sldId id="315" r:id="rId15"/>
    <p:sldId id="310" r:id="rId16"/>
    <p:sldId id="311" r:id="rId17"/>
    <p:sldId id="312" r:id="rId18"/>
    <p:sldId id="262" r:id="rId19"/>
    <p:sldId id="275" r:id="rId20"/>
    <p:sldId id="263" r:id="rId21"/>
    <p:sldId id="274" r:id="rId22"/>
    <p:sldId id="265" r:id="rId23"/>
    <p:sldId id="264" r:id="rId24"/>
    <p:sldId id="277" r:id="rId25"/>
    <p:sldId id="268" r:id="rId26"/>
    <p:sldId id="282" r:id="rId27"/>
    <p:sldId id="279" r:id="rId28"/>
    <p:sldId id="280" r:id="rId29"/>
    <p:sldId id="289" r:id="rId30"/>
    <p:sldId id="313" r:id="rId31"/>
    <p:sldId id="314" r:id="rId32"/>
    <p:sldId id="276" r:id="rId33"/>
    <p:sldId id="316"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0947" autoAdjust="0"/>
  </p:normalViewPr>
  <p:slideViewPr>
    <p:cSldViewPr>
      <p:cViewPr>
        <p:scale>
          <a:sx n="100" d="100"/>
          <a:sy n="100" d="100"/>
        </p:scale>
        <p:origin x="-466" y="36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294" y="-8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4820"/>
          </a:xfrm>
          <a:prstGeom prst="rect">
            <a:avLst/>
          </a:prstGeom>
        </p:spPr>
        <p:txBody>
          <a:bodyPr vert="horz" lIns="91440" tIns="45720" rIns="91440" bIns="45720" rtlCol="0"/>
          <a:lstStyle>
            <a:lvl1pPr algn="r">
              <a:defRPr sz="1200"/>
            </a:lvl1pPr>
          </a:lstStyle>
          <a:p>
            <a:fld id="{466B0821-24D9-476C-B3A7-C3DAD83A3ACC}" type="datetimeFigureOut">
              <a:rPr lang="en-US" smtClean="0"/>
              <a:pPr/>
              <a:t>10/23/2013</a:t>
            </a:fld>
            <a:endParaRPr lang="en-US"/>
          </a:p>
        </p:txBody>
      </p:sp>
      <p:sp>
        <p:nvSpPr>
          <p:cNvPr id="4" name="Footer Placeholder 3"/>
          <p:cNvSpPr>
            <a:spLocks noGrp="1"/>
          </p:cNvSpPr>
          <p:nvPr>
            <p:ph type="ftr" sz="quarter" idx="2"/>
          </p:nvPr>
        </p:nvSpPr>
        <p:spPr>
          <a:xfrm>
            <a:off x="0" y="8829968"/>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4820"/>
          </a:xfrm>
          <a:prstGeom prst="rect">
            <a:avLst/>
          </a:prstGeom>
        </p:spPr>
        <p:txBody>
          <a:bodyPr vert="horz" lIns="91440" tIns="45720" rIns="91440" bIns="45720" rtlCol="0" anchor="b"/>
          <a:lstStyle>
            <a:lvl1pPr algn="r">
              <a:defRPr sz="1200"/>
            </a:lvl1pPr>
          </a:lstStyle>
          <a:p>
            <a:fld id="{2BD3A10A-3CFB-4CE9-B023-098047211608}" type="slidenum">
              <a:rPr lang="en-US" smtClean="0"/>
              <a:pPr/>
              <a:t>‹#›</a:t>
            </a:fld>
            <a:endParaRPr lang="en-US"/>
          </a:p>
        </p:txBody>
      </p:sp>
    </p:spTree>
    <p:extLst>
      <p:ext uri="{BB962C8B-B14F-4D97-AF65-F5344CB8AC3E}">
        <p14:creationId xmlns:p14="http://schemas.microsoft.com/office/powerpoint/2010/main" val="3985279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64820"/>
          </a:xfrm>
          <a:prstGeom prst="rect">
            <a:avLst/>
          </a:prstGeom>
        </p:spPr>
        <p:txBody>
          <a:bodyPr vert="horz" lIns="91440" tIns="45720" rIns="91440" bIns="45720" rtlCol="0"/>
          <a:lstStyle>
            <a:lvl1pPr algn="r">
              <a:defRPr sz="1200"/>
            </a:lvl1pPr>
          </a:lstStyle>
          <a:p>
            <a:fld id="{EC58AA83-B69C-410A-B8EE-743F1B052471}" type="datetimeFigureOut">
              <a:rPr lang="en-US" smtClean="0"/>
              <a:pPr/>
              <a:t>10/23/2013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4820"/>
          </a:xfrm>
          <a:prstGeom prst="rect">
            <a:avLst/>
          </a:prstGeom>
        </p:spPr>
        <p:txBody>
          <a:bodyPr vert="horz" lIns="91440" tIns="45720" rIns="91440" bIns="45720" rtlCol="0" anchor="b"/>
          <a:lstStyle>
            <a:lvl1pPr algn="r">
              <a:defRPr sz="1200"/>
            </a:lvl1pPr>
          </a:lstStyle>
          <a:p>
            <a:fld id="{93711AC9-5891-4ACF-8D2D-62B15FE07609}" type="slidenum">
              <a:rPr lang="en-US" smtClean="0"/>
              <a:pPr/>
              <a:t>‹#›</a:t>
            </a:fld>
            <a:endParaRPr lang="en-US" dirty="0"/>
          </a:p>
        </p:txBody>
      </p:sp>
    </p:spTree>
    <p:extLst>
      <p:ext uri="{BB962C8B-B14F-4D97-AF65-F5344CB8AC3E}">
        <p14:creationId xmlns:p14="http://schemas.microsoft.com/office/powerpoint/2010/main" val="346112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14</a:t>
            </a:fld>
            <a:endParaRPr lang="en-US" dirty="0"/>
          </a:p>
        </p:txBody>
      </p:sp>
    </p:spTree>
    <p:extLst>
      <p:ext uri="{BB962C8B-B14F-4D97-AF65-F5344CB8AC3E}">
        <p14:creationId xmlns:p14="http://schemas.microsoft.com/office/powerpoint/2010/main" val="2843757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4</a:t>
            </a:fld>
            <a:endParaRPr lang="en-US" dirty="0"/>
          </a:p>
        </p:txBody>
      </p:sp>
    </p:spTree>
    <p:extLst>
      <p:ext uri="{BB962C8B-B14F-4D97-AF65-F5344CB8AC3E}">
        <p14:creationId xmlns:p14="http://schemas.microsoft.com/office/powerpoint/2010/main" val="38768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information was obtained through several divisions/branches of the Cabinet for Health and Family Services and other qualified government agencies.</a:t>
            </a:r>
          </a:p>
          <a:p>
            <a:r>
              <a:rPr lang="en-US" baseline="0" dirty="0" smtClean="0"/>
              <a:t> </a:t>
            </a:r>
          </a:p>
          <a:p>
            <a:r>
              <a:rPr lang="en-US" baseline="0" dirty="0" smtClean="0"/>
              <a:t>examples…</a:t>
            </a:r>
            <a:r>
              <a:rPr lang="en-US" dirty="0" smtClean="0"/>
              <a:t>Vital Statistics, DCBS,</a:t>
            </a:r>
            <a:r>
              <a:rPr lang="en-US" baseline="0" dirty="0" smtClean="0"/>
              <a:t> DAIL, Epidemiology, US Census Bureau, Kidscount.org and Kentucky Housing Corporation</a:t>
            </a:r>
          </a:p>
          <a:p>
            <a:endParaRPr lang="en-US" baseline="0" dirty="0" smtClean="0"/>
          </a:p>
          <a:p>
            <a:r>
              <a:rPr lang="en-US" baseline="0" dirty="0" smtClean="0"/>
              <a:t>These populations were chosen based on need and function and the ability to gather information quickly.</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3429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89057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70033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Jurisdictional Functional and Access Needs Risk Assessment provides a tool for community planners and first responders to utilize</a:t>
            </a:r>
            <a:r>
              <a:rPr lang="en-US" baseline="0" dirty="0" smtClean="0"/>
              <a:t> in order to develop a more accurate prediction of equipment, supplies and resources that will be needed for FAN populations during disasters or emergencies</a:t>
            </a:r>
            <a:r>
              <a:rPr lang="en-US" dirty="0" smtClean="0"/>
              <a:t>.</a:t>
            </a:r>
            <a:r>
              <a:rPr lang="en-US" baseline="0" dirty="0" smtClean="0"/>
              <a:t> </a:t>
            </a:r>
          </a:p>
          <a:p>
            <a:r>
              <a:rPr lang="en-US" dirty="0" smtClean="0"/>
              <a:t>Improves planning efforts to meet the needs of FAN populations during the response and recovery stages of all hazardous situations</a:t>
            </a:r>
          </a:p>
          <a:p>
            <a:r>
              <a:rPr lang="en-US" dirty="0" smtClean="0"/>
              <a:t>Reduces vulnerability</a:t>
            </a:r>
          </a:p>
          <a:p>
            <a:r>
              <a:rPr lang="en-US" dirty="0" smtClean="0"/>
              <a:t>Reduces investment of research time</a:t>
            </a:r>
          </a:p>
          <a:p>
            <a:r>
              <a:rPr lang="en-US" dirty="0" smtClean="0"/>
              <a:t>Identifies and allocates  resources pre-event</a:t>
            </a:r>
          </a:p>
          <a:p>
            <a:r>
              <a:rPr lang="en-US" dirty="0" smtClean="0"/>
              <a:t>Provides the opportunity to develop collaborations pre-event</a:t>
            </a:r>
          </a:p>
          <a:p>
            <a:r>
              <a:rPr lang="en-US" dirty="0" smtClean="0"/>
              <a:t>Increases expertise</a:t>
            </a:r>
          </a:p>
          <a:p>
            <a:r>
              <a:rPr lang="en-US" dirty="0" smtClean="0"/>
              <a:t>Awareness: FAN services and needs vary in disasters/emergencies</a:t>
            </a:r>
          </a:p>
          <a:p>
            <a:r>
              <a:rPr lang="en-US" dirty="0" smtClean="0"/>
              <a:t>Awareness: an independent individual may develop FAN during disasters/emergencies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159233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 what is needed to meet public needs:</a:t>
            </a:r>
          </a:p>
          <a:p>
            <a:pPr lvl="1"/>
            <a:r>
              <a:rPr lang="en-US" dirty="0" smtClean="0"/>
              <a:t>Infant formula, diapers, medications 		</a:t>
            </a:r>
          </a:p>
          <a:p>
            <a:pPr lvl="1"/>
            <a:r>
              <a:rPr lang="en-US" dirty="0" smtClean="0"/>
              <a:t>Type and Level of supervision</a:t>
            </a:r>
          </a:p>
          <a:p>
            <a:pPr lvl="1"/>
            <a:r>
              <a:rPr lang="en-US" dirty="0" smtClean="0"/>
              <a:t>Communications needs</a:t>
            </a:r>
          </a:p>
          <a:p>
            <a:pPr lvl="1"/>
            <a:r>
              <a:rPr lang="en-US" dirty="0" smtClean="0"/>
              <a:t>Oxygen, dialysis, food accommodations</a:t>
            </a:r>
          </a:p>
          <a:p>
            <a:pPr lvl="1"/>
            <a:r>
              <a:rPr lang="en-US" dirty="0" smtClean="0"/>
              <a:t>Medical support needs and equipment</a:t>
            </a: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293387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solidFill>
                  <a:prstClr val="black"/>
                </a:solidFill>
              </a:rPr>
              <a:pPr/>
              <a:t>12</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D1AB5F9-44D9-415A-ADE2-5104D1A8B8FF}" type="datetimeFigureOut">
              <a:rPr lang="en-US" smtClean="0"/>
              <a:pPr/>
              <a:t>10/23/2013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0437CCBC-7BA6-4899-9BFC-3FA38F3C77F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1AB5F9-44D9-415A-ADE2-5104D1A8B8FF}" type="datetimeFigureOut">
              <a:rPr lang="en-US" smtClean="0"/>
              <a:pPr/>
              <a:t>10/23/2013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7CCBC-7BA6-4899-9BFC-3FA38F3C77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1AB5F9-44D9-415A-ADE2-5104D1A8B8FF}" type="datetimeFigureOut">
              <a:rPr lang="en-US" smtClean="0"/>
              <a:pPr/>
              <a:t>10/23/2013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7CCBC-7BA6-4899-9BFC-3FA38F3C77F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D1AB5F9-44D9-415A-ADE2-5104D1A8B8FF}" type="datetimeFigureOut">
              <a:rPr lang="en-US" smtClean="0">
                <a:solidFill>
                  <a:srgbClr val="000000">
                    <a:shade val="90000"/>
                  </a:srgbClr>
                </a:solidFill>
              </a:rPr>
              <a:pPr/>
              <a:t>10/23/2013</a:t>
            </a:fld>
            <a:endParaRPr lang="en-US" dirty="0">
              <a:solidFill>
                <a:srgbClr val="000000">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000000">
                  <a:shade val="90000"/>
                </a:srgbClr>
              </a:solidFill>
            </a:endParaRPr>
          </a:p>
        </p:txBody>
      </p:sp>
      <p:sp>
        <p:nvSpPr>
          <p:cNvPr id="27" name="Slide Number Placeholder 26"/>
          <p:cNvSpPr>
            <a:spLocks noGrp="1"/>
          </p:cNvSpPr>
          <p:nvPr>
            <p:ph type="sldNum" sz="quarter" idx="12"/>
          </p:nvPr>
        </p:nvSpPr>
        <p:spPr/>
        <p:txBody>
          <a:bodyPr/>
          <a:lstStyle/>
          <a:p>
            <a:fld id="{0437CCBC-7BA6-4899-9BFC-3FA38F3C77F0}" type="slidenum">
              <a:rPr lang="en-US" smtClean="0">
                <a:solidFill>
                  <a:srgbClr val="000000">
                    <a:shade val="90000"/>
                  </a:srgbClr>
                </a:solidFill>
              </a:rPr>
              <a:pPr/>
              <a:t>‹#›</a:t>
            </a:fld>
            <a:endParaRPr lang="en-US" dirty="0">
              <a:solidFill>
                <a:srgbClr val="000000">
                  <a:shade val="90000"/>
                </a:srgbClr>
              </a:solidFill>
            </a:endParaRPr>
          </a:p>
        </p:txBody>
      </p:sp>
    </p:spTree>
    <p:extLst>
      <p:ext uri="{BB962C8B-B14F-4D97-AF65-F5344CB8AC3E}">
        <p14:creationId xmlns:p14="http://schemas.microsoft.com/office/powerpoint/2010/main" val="26210400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mn-lt"/>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FFFFFF">
                  <a:shade val="90000"/>
                </a:srgbClr>
              </a:solidFill>
            </a:endParaRPr>
          </a:p>
        </p:txBody>
      </p:sp>
      <p:sp>
        <p:nvSpPr>
          <p:cNvPr id="6" name="Slide Number Placeholder 5"/>
          <p:cNvSpPr>
            <a:spLocks noGrp="1"/>
          </p:cNvSpPr>
          <p:nvPr>
            <p:ph type="sldNum" sz="quarter" idx="12"/>
          </p:nvPr>
        </p:nvSpPr>
        <p:spPr/>
        <p:txBody>
          <a:body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pic>
        <p:nvPicPr>
          <p:cNvPr id="7" name="Picture 6" descr="public health logo.jpg"/>
          <p:cNvPicPr>
            <a:picLocks noChangeAspect="1"/>
          </p:cNvPicPr>
          <p:nvPr userDrawn="1"/>
        </p:nvPicPr>
        <p:blipFill>
          <a:blip r:embed="rId2" cstate="print">
            <a:clrChange>
              <a:clrFrom>
                <a:srgbClr val="FFFFFE"/>
              </a:clrFrom>
              <a:clrTo>
                <a:srgbClr val="FFFFFE">
                  <a:alpha val="0"/>
                </a:srgbClr>
              </a:clrTo>
            </a:clrChange>
          </a:blip>
          <a:stretch>
            <a:fillRect/>
          </a:stretch>
        </p:blipFill>
        <p:spPr>
          <a:xfrm>
            <a:off x="7010400" y="5715000"/>
            <a:ext cx="1977378" cy="978408"/>
          </a:xfrm>
          <a:prstGeom prst="rect">
            <a:avLst/>
          </a:prstGeom>
        </p:spPr>
      </p:pic>
    </p:spTree>
    <p:extLst>
      <p:ext uri="{BB962C8B-B14F-4D97-AF65-F5344CB8AC3E}">
        <p14:creationId xmlns:p14="http://schemas.microsoft.com/office/powerpoint/2010/main" val="1701170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1AB5F9-44D9-415A-ADE2-5104D1A8B8FF}" type="datetimeFigureOut">
              <a:rPr lang="en-US" smtClean="0">
                <a:solidFill>
                  <a:srgbClr val="000000">
                    <a:shade val="90000"/>
                  </a:srgbClr>
                </a:solidFill>
              </a:rPr>
              <a:pPr/>
              <a:t>10/23/2013</a:t>
            </a:fld>
            <a:endParaRPr lang="en-US" dirty="0">
              <a:solidFill>
                <a:srgbClr val="000000">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00000">
                  <a:shade val="90000"/>
                </a:srgbClr>
              </a:solidFill>
            </a:endParaRPr>
          </a:p>
        </p:txBody>
      </p:sp>
      <p:sp>
        <p:nvSpPr>
          <p:cNvPr id="6" name="Slide Number Placeholder 5"/>
          <p:cNvSpPr>
            <a:spLocks noGrp="1"/>
          </p:cNvSpPr>
          <p:nvPr>
            <p:ph type="sldNum" sz="quarter" idx="12"/>
          </p:nvPr>
        </p:nvSpPr>
        <p:spPr/>
        <p:txBody>
          <a:bodyPr/>
          <a:lstStyle/>
          <a:p>
            <a:fld id="{0437CCBC-7BA6-4899-9BFC-3FA38F3C77F0}" type="slidenum">
              <a:rPr lang="en-US" smtClean="0">
                <a:solidFill>
                  <a:srgbClr val="000000">
                    <a:shade val="90000"/>
                  </a:srgbClr>
                </a:solidFill>
              </a:rPr>
              <a:pPr/>
              <a:t>‹#›</a:t>
            </a:fld>
            <a:endParaRPr lang="en-US" dirty="0">
              <a:solidFill>
                <a:srgbClr val="000000">
                  <a:shade val="90000"/>
                </a:srgbClr>
              </a:solidFill>
            </a:endParaRPr>
          </a:p>
        </p:txBody>
      </p:sp>
    </p:spTree>
    <p:extLst>
      <p:ext uri="{BB962C8B-B14F-4D97-AF65-F5344CB8AC3E}">
        <p14:creationId xmlns:p14="http://schemas.microsoft.com/office/powerpoint/2010/main" val="44160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FFFFFF">
                  <a:shade val="90000"/>
                </a:srgbClr>
              </a:solidFill>
            </a:endParaRPr>
          </a:p>
        </p:txBody>
      </p:sp>
      <p:sp>
        <p:nvSpPr>
          <p:cNvPr id="7" name="Slide Number Placeholder 6"/>
          <p:cNvSpPr>
            <a:spLocks noGrp="1"/>
          </p:cNvSpPr>
          <p:nvPr>
            <p:ph type="sldNum" sz="quarter" idx="12"/>
          </p:nvPr>
        </p:nvSpPr>
        <p:spPr/>
        <p:txBody>
          <a:body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spTree>
    <p:extLst>
      <p:ext uri="{BB962C8B-B14F-4D97-AF65-F5344CB8AC3E}">
        <p14:creationId xmlns:p14="http://schemas.microsoft.com/office/powerpoint/2010/main" val="2785400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FFFFFF">
                  <a:shade val="90000"/>
                </a:srgbClr>
              </a:solidFill>
            </a:endParaRPr>
          </a:p>
        </p:txBody>
      </p:sp>
      <p:sp>
        <p:nvSpPr>
          <p:cNvPr id="9" name="Slide Number Placeholder 8"/>
          <p:cNvSpPr>
            <a:spLocks noGrp="1"/>
          </p:cNvSpPr>
          <p:nvPr>
            <p:ph type="sldNum" sz="quarter" idx="12"/>
          </p:nvPr>
        </p:nvSpPr>
        <p:spPr/>
        <p:txBody>
          <a:body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spTree>
    <p:extLst>
      <p:ext uri="{BB962C8B-B14F-4D97-AF65-F5344CB8AC3E}">
        <p14:creationId xmlns:p14="http://schemas.microsoft.com/office/powerpoint/2010/main" val="11556000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FFFFFF">
                  <a:shade val="90000"/>
                </a:srgbClr>
              </a:solidFill>
            </a:endParaRPr>
          </a:p>
        </p:txBody>
      </p:sp>
      <p:sp>
        <p:nvSpPr>
          <p:cNvPr id="5" name="Slide Number Placeholder 4"/>
          <p:cNvSpPr>
            <a:spLocks noGrp="1"/>
          </p:cNvSpPr>
          <p:nvPr>
            <p:ph type="sldNum" sz="quarter" idx="12"/>
          </p:nvPr>
        </p:nvSpPr>
        <p:spPr/>
        <p:txBody>
          <a:body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spTree>
    <p:extLst>
      <p:ext uri="{BB962C8B-B14F-4D97-AF65-F5344CB8AC3E}">
        <p14:creationId xmlns:p14="http://schemas.microsoft.com/office/powerpoint/2010/main" val="1258940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spTree>
    <p:extLst>
      <p:ext uri="{BB962C8B-B14F-4D97-AF65-F5344CB8AC3E}">
        <p14:creationId xmlns:p14="http://schemas.microsoft.com/office/powerpoint/2010/main" val="3538743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FFFFFF">
                  <a:shade val="90000"/>
                </a:srgbClr>
              </a:solidFill>
            </a:endParaRPr>
          </a:p>
        </p:txBody>
      </p:sp>
      <p:sp>
        <p:nvSpPr>
          <p:cNvPr id="7" name="Slide Number Placeholder 6"/>
          <p:cNvSpPr>
            <a:spLocks noGrp="1"/>
          </p:cNvSpPr>
          <p:nvPr>
            <p:ph type="sldNum" sz="quarter" idx="12"/>
          </p:nvPr>
        </p:nvSpPr>
        <p:spPr/>
        <p:txBody>
          <a:body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spTree>
    <p:extLst>
      <p:ext uri="{BB962C8B-B14F-4D97-AF65-F5344CB8AC3E}">
        <p14:creationId xmlns:p14="http://schemas.microsoft.com/office/powerpoint/2010/main" val="322007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mn-lt"/>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4D1AB5F9-44D9-415A-ADE2-5104D1A8B8FF}" type="datetimeFigureOut">
              <a:rPr lang="en-US" smtClean="0"/>
              <a:pPr/>
              <a:t>10/23/2013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7CCBC-7BA6-4899-9BFC-3FA38F3C77F0}" type="slidenum">
              <a:rPr lang="en-US" smtClean="0"/>
              <a:pPr/>
              <a:t>‹#›</a:t>
            </a:fld>
            <a:endParaRPr lang="en-US" dirty="0"/>
          </a:p>
        </p:txBody>
      </p:sp>
      <p:pic>
        <p:nvPicPr>
          <p:cNvPr id="7" name="Picture 6" descr="public health logo.jpg"/>
          <p:cNvPicPr>
            <a:picLocks noChangeAspect="1"/>
          </p:cNvPicPr>
          <p:nvPr userDrawn="1"/>
        </p:nvPicPr>
        <p:blipFill>
          <a:blip r:embed="rId2" cstate="print">
            <a:clrChange>
              <a:clrFrom>
                <a:srgbClr val="FFFFFE"/>
              </a:clrFrom>
              <a:clrTo>
                <a:srgbClr val="FFFFFE">
                  <a:alpha val="0"/>
                </a:srgbClr>
              </a:clrTo>
            </a:clrChange>
          </a:blip>
          <a:stretch>
            <a:fillRect/>
          </a:stretch>
        </p:blipFill>
        <p:spPr>
          <a:xfrm>
            <a:off x="7010400" y="5715000"/>
            <a:ext cx="1977378" cy="978408"/>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FFFFFF">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328698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FFFFFF">
                  <a:shade val="90000"/>
                </a:srgbClr>
              </a:solidFill>
            </a:endParaRPr>
          </a:p>
        </p:txBody>
      </p:sp>
      <p:sp>
        <p:nvSpPr>
          <p:cNvPr id="6" name="Slide Number Placeholder 5"/>
          <p:cNvSpPr>
            <a:spLocks noGrp="1"/>
          </p:cNvSpPr>
          <p:nvPr>
            <p:ph type="sldNum" sz="quarter" idx="12"/>
          </p:nvPr>
        </p:nvSpPr>
        <p:spPr/>
        <p:txBody>
          <a:body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spTree>
    <p:extLst>
      <p:ext uri="{BB962C8B-B14F-4D97-AF65-F5344CB8AC3E}">
        <p14:creationId xmlns:p14="http://schemas.microsoft.com/office/powerpoint/2010/main" val="899600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FFFFFF">
                  <a:shade val="90000"/>
                </a:srgbClr>
              </a:solidFill>
            </a:endParaRPr>
          </a:p>
        </p:txBody>
      </p:sp>
      <p:sp>
        <p:nvSpPr>
          <p:cNvPr id="6" name="Slide Number Placeholder 5"/>
          <p:cNvSpPr>
            <a:spLocks noGrp="1"/>
          </p:cNvSpPr>
          <p:nvPr>
            <p:ph type="sldNum" sz="quarter" idx="12"/>
          </p:nvPr>
        </p:nvSpPr>
        <p:spPr/>
        <p:txBody>
          <a:body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spTree>
    <p:extLst>
      <p:ext uri="{BB962C8B-B14F-4D97-AF65-F5344CB8AC3E}">
        <p14:creationId xmlns:p14="http://schemas.microsoft.com/office/powerpoint/2010/main" val="2582741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D1AB5F9-44D9-415A-ADE2-5104D1A8B8FF}" type="datetimeFigureOut">
              <a:rPr lang="en-US" smtClean="0">
                <a:solidFill>
                  <a:srgbClr val="000000">
                    <a:shade val="90000"/>
                  </a:srgbClr>
                </a:solidFill>
              </a:rPr>
              <a:pPr/>
              <a:t>10/23/2013</a:t>
            </a:fld>
            <a:endParaRPr lang="en-US" dirty="0">
              <a:solidFill>
                <a:srgbClr val="000000">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000000">
                  <a:shade val="90000"/>
                </a:srgbClr>
              </a:solidFill>
            </a:endParaRPr>
          </a:p>
        </p:txBody>
      </p:sp>
      <p:sp>
        <p:nvSpPr>
          <p:cNvPr id="27" name="Slide Number Placeholder 26"/>
          <p:cNvSpPr>
            <a:spLocks noGrp="1"/>
          </p:cNvSpPr>
          <p:nvPr>
            <p:ph type="sldNum" sz="quarter" idx="12"/>
          </p:nvPr>
        </p:nvSpPr>
        <p:spPr/>
        <p:txBody>
          <a:bodyPr/>
          <a:lstStyle/>
          <a:p>
            <a:fld id="{0437CCBC-7BA6-4899-9BFC-3FA38F3C77F0}" type="slidenum">
              <a:rPr lang="en-US" smtClean="0">
                <a:solidFill>
                  <a:srgbClr val="000000">
                    <a:shade val="90000"/>
                  </a:srgbClr>
                </a:solidFill>
              </a:rPr>
              <a:pPr/>
              <a:t>‹#›</a:t>
            </a:fld>
            <a:endParaRPr lang="en-US" dirty="0">
              <a:solidFill>
                <a:srgbClr val="000000">
                  <a:shade val="90000"/>
                </a:srgbClr>
              </a:solidFill>
            </a:endParaRPr>
          </a:p>
        </p:txBody>
      </p:sp>
    </p:spTree>
    <p:extLst>
      <p:ext uri="{BB962C8B-B14F-4D97-AF65-F5344CB8AC3E}">
        <p14:creationId xmlns:p14="http://schemas.microsoft.com/office/powerpoint/2010/main" val="26210400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mn-lt"/>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FFFFFF">
                  <a:shade val="90000"/>
                </a:srgbClr>
              </a:solidFill>
            </a:endParaRPr>
          </a:p>
        </p:txBody>
      </p:sp>
      <p:sp>
        <p:nvSpPr>
          <p:cNvPr id="6" name="Slide Number Placeholder 5"/>
          <p:cNvSpPr>
            <a:spLocks noGrp="1"/>
          </p:cNvSpPr>
          <p:nvPr>
            <p:ph type="sldNum" sz="quarter" idx="12"/>
          </p:nvPr>
        </p:nvSpPr>
        <p:spPr/>
        <p:txBody>
          <a:body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pic>
        <p:nvPicPr>
          <p:cNvPr id="7" name="Picture 6" descr="public health logo.jpg"/>
          <p:cNvPicPr>
            <a:picLocks noChangeAspect="1"/>
          </p:cNvPicPr>
          <p:nvPr userDrawn="1"/>
        </p:nvPicPr>
        <p:blipFill>
          <a:blip r:embed="rId2" cstate="print">
            <a:clrChange>
              <a:clrFrom>
                <a:srgbClr val="FFFFFE"/>
              </a:clrFrom>
              <a:clrTo>
                <a:srgbClr val="FFFFFE">
                  <a:alpha val="0"/>
                </a:srgbClr>
              </a:clrTo>
            </a:clrChange>
          </a:blip>
          <a:stretch>
            <a:fillRect/>
          </a:stretch>
        </p:blipFill>
        <p:spPr>
          <a:xfrm>
            <a:off x="7010400" y="5715000"/>
            <a:ext cx="1977378" cy="978408"/>
          </a:xfrm>
          <a:prstGeom prst="rect">
            <a:avLst/>
          </a:prstGeom>
        </p:spPr>
      </p:pic>
    </p:spTree>
    <p:extLst>
      <p:ext uri="{BB962C8B-B14F-4D97-AF65-F5344CB8AC3E}">
        <p14:creationId xmlns:p14="http://schemas.microsoft.com/office/powerpoint/2010/main" val="17011706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1AB5F9-44D9-415A-ADE2-5104D1A8B8FF}" type="datetimeFigureOut">
              <a:rPr lang="en-US" smtClean="0">
                <a:solidFill>
                  <a:srgbClr val="000000">
                    <a:shade val="90000"/>
                  </a:srgbClr>
                </a:solidFill>
              </a:rPr>
              <a:pPr/>
              <a:t>10/23/2013</a:t>
            </a:fld>
            <a:endParaRPr lang="en-US" dirty="0">
              <a:solidFill>
                <a:srgbClr val="000000">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00000">
                  <a:shade val="90000"/>
                </a:srgbClr>
              </a:solidFill>
            </a:endParaRPr>
          </a:p>
        </p:txBody>
      </p:sp>
      <p:sp>
        <p:nvSpPr>
          <p:cNvPr id="6" name="Slide Number Placeholder 5"/>
          <p:cNvSpPr>
            <a:spLocks noGrp="1"/>
          </p:cNvSpPr>
          <p:nvPr>
            <p:ph type="sldNum" sz="quarter" idx="12"/>
          </p:nvPr>
        </p:nvSpPr>
        <p:spPr/>
        <p:txBody>
          <a:bodyPr/>
          <a:lstStyle/>
          <a:p>
            <a:fld id="{0437CCBC-7BA6-4899-9BFC-3FA38F3C77F0}" type="slidenum">
              <a:rPr lang="en-US" smtClean="0">
                <a:solidFill>
                  <a:srgbClr val="000000">
                    <a:shade val="90000"/>
                  </a:srgbClr>
                </a:solidFill>
              </a:rPr>
              <a:pPr/>
              <a:t>‹#›</a:t>
            </a:fld>
            <a:endParaRPr lang="en-US" dirty="0">
              <a:solidFill>
                <a:srgbClr val="000000">
                  <a:shade val="90000"/>
                </a:srgbClr>
              </a:solidFill>
            </a:endParaRPr>
          </a:p>
        </p:txBody>
      </p:sp>
    </p:spTree>
    <p:extLst>
      <p:ext uri="{BB962C8B-B14F-4D97-AF65-F5344CB8AC3E}">
        <p14:creationId xmlns:p14="http://schemas.microsoft.com/office/powerpoint/2010/main" val="44160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FFFFFF">
                  <a:shade val="90000"/>
                </a:srgbClr>
              </a:solidFill>
            </a:endParaRPr>
          </a:p>
        </p:txBody>
      </p:sp>
      <p:sp>
        <p:nvSpPr>
          <p:cNvPr id="7" name="Slide Number Placeholder 6"/>
          <p:cNvSpPr>
            <a:spLocks noGrp="1"/>
          </p:cNvSpPr>
          <p:nvPr>
            <p:ph type="sldNum" sz="quarter" idx="12"/>
          </p:nvPr>
        </p:nvSpPr>
        <p:spPr/>
        <p:txBody>
          <a:body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spTree>
    <p:extLst>
      <p:ext uri="{BB962C8B-B14F-4D97-AF65-F5344CB8AC3E}">
        <p14:creationId xmlns:p14="http://schemas.microsoft.com/office/powerpoint/2010/main" val="2785400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FFFFFF">
                  <a:shade val="90000"/>
                </a:srgbClr>
              </a:solidFill>
            </a:endParaRPr>
          </a:p>
        </p:txBody>
      </p:sp>
      <p:sp>
        <p:nvSpPr>
          <p:cNvPr id="9" name="Slide Number Placeholder 8"/>
          <p:cNvSpPr>
            <a:spLocks noGrp="1"/>
          </p:cNvSpPr>
          <p:nvPr>
            <p:ph type="sldNum" sz="quarter" idx="12"/>
          </p:nvPr>
        </p:nvSpPr>
        <p:spPr/>
        <p:txBody>
          <a:body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spTree>
    <p:extLst>
      <p:ext uri="{BB962C8B-B14F-4D97-AF65-F5344CB8AC3E}">
        <p14:creationId xmlns:p14="http://schemas.microsoft.com/office/powerpoint/2010/main" val="115560001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FFFFFF">
                  <a:shade val="90000"/>
                </a:srgbClr>
              </a:solidFill>
            </a:endParaRPr>
          </a:p>
        </p:txBody>
      </p:sp>
      <p:sp>
        <p:nvSpPr>
          <p:cNvPr id="5" name="Slide Number Placeholder 4"/>
          <p:cNvSpPr>
            <a:spLocks noGrp="1"/>
          </p:cNvSpPr>
          <p:nvPr>
            <p:ph type="sldNum" sz="quarter" idx="12"/>
          </p:nvPr>
        </p:nvSpPr>
        <p:spPr/>
        <p:txBody>
          <a:body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spTree>
    <p:extLst>
      <p:ext uri="{BB962C8B-B14F-4D97-AF65-F5344CB8AC3E}">
        <p14:creationId xmlns:p14="http://schemas.microsoft.com/office/powerpoint/2010/main" val="12589402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FFFFFF">
                  <a:shade val="90000"/>
                </a:srgbClr>
              </a:solidFill>
            </a:endParaRPr>
          </a:p>
        </p:txBody>
      </p:sp>
      <p:sp>
        <p:nvSpPr>
          <p:cNvPr id="4" name="Slide Number Placeholder 3"/>
          <p:cNvSpPr>
            <a:spLocks noGrp="1"/>
          </p:cNvSpPr>
          <p:nvPr>
            <p:ph type="sldNum" sz="quarter" idx="12"/>
          </p:nvPr>
        </p:nvSpPr>
        <p:spPr/>
        <p:txBody>
          <a:body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spTree>
    <p:extLst>
      <p:ext uri="{BB962C8B-B14F-4D97-AF65-F5344CB8AC3E}">
        <p14:creationId xmlns:p14="http://schemas.microsoft.com/office/powerpoint/2010/main" val="353874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1AB5F9-44D9-415A-ADE2-5104D1A8B8FF}" type="datetimeFigureOut">
              <a:rPr lang="en-US" smtClean="0"/>
              <a:pPr/>
              <a:t>10/23/2013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7CCBC-7BA6-4899-9BFC-3FA38F3C77F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FFFFFF">
                  <a:shade val="90000"/>
                </a:srgbClr>
              </a:solidFill>
            </a:endParaRPr>
          </a:p>
        </p:txBody>
      </p:sp>
      <p:sp>
        <p:nvSpPr>
          <p:cNvPr id="7" name="Slide Number Placeholder 6"/>
          <p:cNvSpPr>
            <a:spLocks noGrp="1"/>
          </p:cNvSpPr>
          <p:nvPr>
            <p:ph type="sldNum" sz="quarter" idx="12"/>
          </p:nvPr>
        </p:nvSpPr>
        <p:spPr/>
        <p:txBody>
          <a:body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spTree>
    <p:extLst>
      <p:ext uri="{BB962C8B-B14F-4D97-AF65-F5344CB8AC3E}">
        <p14:creationId xmlns:p14="http://schemas.microsoft.com/office/powerpoint/2010/main" val="3220070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FFFFFF">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328698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FFFFFF">
                  <a:shade val="90000"/>
                </a:srgbClr>
              </a:solidFill>
            </a:endParaRPr>
          </a:p>
        </p:txBody>
      </p:sp>
      <p:sp>
        <p:nvSpPr>
          <p:cNvPr id="6" name="Slide Number Placeholder 5"/>
          <p:cNvSpPr>
            <a:spLocks noGrp="1"/>
          </p:cNvSpPr>
          <p:nvPr>
            <p:ph type="sldNum" sz="quarter" idx="12"/>
          </p:nvPr>
        </p:nvSpPr>
        <p:spPr/>
        <p:txBody>
          <a:body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spTree>
    <p:extLst>
      <p:ext uri="{BB962C8B-B14F-4D97-AF65-F5344CB8AC3E}">
        <p14:creationId xmlns:p14="http://schemas.microsoft.com/office/powerpoint/2010/main" val="899600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FFFFFF">
                  <a:shade val="90000"/>
                </a:srgbClr>
              </a:solidFill>
            </a:endParaRPr>
          </a:p>
        </p:txBody>
      </p:sp>
      <p:sp>
        <p:nvSpPr>
          <p:cNvPr id="6" name="Slide Number Placeholder 5"/>
          <p:cNvSpPr>
            <a:spLocks noGrp="1"/>
          </p:cNvSpPr>
          <p:nvPr>
            <p:ph type="sldNum" sz="quarter" idx="12"/>
          </p:nvPr>
        </p:nvSpPr>
        <p:spPr/>
        <p:txBody>
          <a:body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spTree>
    <p:extLst>
      <p:ext uri="{BB962C8B-B14F-4D97-AF65-F5344CB8AC3E}">
        <p14:creationId xmlns:p14="http://schemas.microsoft.com/office/powerpoint/2010/main" val="2582741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1AB5F9-44D9-415A-ADE2-5104D1A8B8FF}" type="datetimeFigureOut">
              <a:rPr lang="en-US" smtClean="0"/>
              <a:pPr/>
              <a:t>10/23/2013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37CCBC-7BA6-4899-9BFC-3FA38F3C77F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D1AB5F9-44D9-415A-ADE2-5104D1A8B8FF}" type="datetimeFigureOut">
              <a:rPr lang="en-US" smtClean="0"/>
              <a:pPr/>
              <a:t>10/23/2013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37CCBC-7BA6-4899-9BFC-3FA38F3C77F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1AB5F9-44D9-415A-ADE2-5104D1A8B8FF}" type="datetimeFigureOut">
              <a:rPr lang="en-US" smtClean="0"/>
              <a:pPr/>
              <a:t>10/23/2013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37CCBC-7BA6-4899-9BFC-3FA38F3C77F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AB5F9-44D9-415A-ADE2-5104D1A8B8FF}" type="datetimeFigureOut">
              <a:rPr lang="en-US" smtClean="0"/>
              <a:pPr/>
              <a:t>10/23/2013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37CCBC-7BA6-4899-9BFC-3FA38F3C77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1AB5F9-44D9-415A-ADE2-5104D1A8B8FF}" type="datetimeFigureOut">
              <a:rPr lang="en-US" smtClean="0"/>
              <a:pPr/>
              <a:t>10/23/2013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37CCBC-7BA6-4899-9BFC-3FA38F3C77F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D1AB5F9-44D9-415A-ADE2-5104D1A8B8FF}" type="datetimeFigureOut">
              <a:rPr lang="en-US" smtClean="0"/>
              <a:pPr/>
              <a:t>10/23/2013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0437CCBC-7BA6-4899-9BFC-3FA38F3C77F0}"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D1AB5F9-44D9-415A-ADE2-5104D1A8B8FF}" type="datetimeFigureOut">
              <a:rPr lang="en-US" smtClean="0"/>
              <a:pPr/>
              <a:t>10/23/2013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37CCBC-7BA6-4899-9BFC-3FA38F3C77F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rtl="0" eaLnBrk="1" latinLnBrk="0" hangingPunct="1">
        <a:spcBef>
          <a:spcPct val="0"/>
        </a:spcBef>
        <a:buNone/>
        <a:defRPr kumimoji="0" sz="5000" b="1" kern="1200">
          <a:ln>
            <a:noFill/>
          </a:ln>
          <a:solidFill>
            <a:schemeClr val="tx1"/>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FFFFFF">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08194467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rtl="0" eaLnBrk="1" latinLnBrk="0" hangingPunct="1">
        <a:spcBef>
          <a:spcPct val="0"/>
        </a:spcBef>
        <a:buNone/>
        <a:defRPr kumimoji="0" sz="5000" b="1" kern="1200">
          <a:ln>
            <a:noFill/>
          </a:ln>
          <a:solidFill>
            <a:schemeClr val="tx1"/>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D1AB5F9-44D9-415A-ADE2-5104D1A8B8FF}" type="datetimeFigureOut">
              <a:rPr lang="en-US" smtClean="0">
                <a:solidFill>
                  <a:srgbClr val="FFFFFF">
                    <a:shade val="90000"/>
                  </a:srgbClr>
                </a:solidFill>
              </a:rPr>
              <a:pPr/>
              <a:t>10/23/2013</a:t>
            </a:fld>
            <a:endParaRPr lang="en-US" dirty="0">
              <a:solidFill>
                <a:srgbClr val="FFFFFF">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FFFFFF">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37CCBC-7BA6-4899-9BFC-3FA38F3C77F0}" type="slidenum">
              <a:rPr lang="en-US" smtClean="0">
                <a:solidFill>
                  <a:srgbClr val="FFFFFF">
                    <a:shade val="90000"/>
                  </a:srgbClr>
                </a:solidFill>
              </a:rPr>
              <a:pPr/>
              <a:t>‹#›</a:t>
            </a:fld>
            <a:endParaRPr lang="en-US" dirty="0">
              <a:solidFill>
                <a:srgbClr val="FFFFFF">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08194467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rtl="0" eaLnBrk="1" latinLnBrk="0" hangingPunct="1">
        <a:spcBef>
          <a:spcPct val="0"/>
        </a:spcBef>
        <a:buNone/>
        <a:defRPr kumimoji="0" sz="5000" b="1" kern="1200">
          <a:ln>
            <a:noFill/>
          </a:ln>
          <a:solidFill>
            <a:schemeClr val="tx1"/>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blic health logo.jpg"/>
          <p:cNvPicPr>
            <a:picLocks noChangeAspect="1"/>
          </p:cNvPicPr>
          <p:nvPr/>
        </p:nvPicPr>
        <p:blipFill>
          <a:blip r:embed="rId3" cstate="print">
            <a:clrChange>
              <a:clrFrom>
                <a:srgbClr val="FFFFFE"/>
              </a:clrFrom>
              <a:clrTo>
                <a:srgbClr val="FFFFFE">
                  <a:alpha val="0"/>
                </a:srgbClr>
              </a:clrTo>
            </a:clrChange>
          </a:blip>
          <a:stretch>
            <a:fillRect/>
          </a:stretch>
        </p:blipFill>
        <p:spPr>
          <a:xfrm>
            <a:off x="2895600" y="4343400"/>
            <a:ext cx="3276600" cy="1621264"/>
          </a:xfrm>
          <a:prstGeom prst="rect">
            <a:avLst/>
          </a:prstGeom>
        </p:spPr>
      </p:pic>
      <p:sp>
        <p:nvSpPr>
          <p:cNvPr id="6" name="Rectangle 3"/>
          <p:cNvSpPr txBox="1">
            <a:spLocks noChangeArrowheads="1"/>
          </p:cNvSpPr>
          <p:nvPr/>
        </p:nvSpPr>
        <p:spPr>
          <a:xfrm>
            <a:off x="0" y="609600"/>
            <a:ext cx="9144000" cy="3733800"/>
          </a:xfrm>
          <a:prstGeom prst="rect">
            <a:avLst/>
          </a:prstGeom>
        </p:spPr>
        <p:txBody>
          <a:bodyPr>
            <a:normAutofit fontScale="55000" lnSpcReduction="20000"/>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Times New Roman" pitchFamily="18" charset="0"/>
              <a:buNone/>
              <a:tabLst/>
              <a:defRPr/>
            </a:pPr>
            <a:endParaRPr kumimoji="0" lang="en-US" sz="4600" b="1" i="1" u="none" strike="noStrike" kern="1200" cap="none" spc="0" normalizeH="0" baseline="0" noProof="0" dirty="0" smtClean="0">
              <a:ln>
                <a:noFill/>
              </a:ln>
              <a:solidFill>
                <a:schemeClr val="tx2"/>
              </a:solidFill>
              <a:effectLst/>
              <a:uLnTx/>
              <a:uFillTx/>
              <a:latin typeface="Cambria" pitchFamily="18" charset="0"/>
            </a:endParaRPr>
          </a:p>
          <a:p>
            <a:pPr marL="0" marR="0" lvl="0" indent="0" algn="ctr" defTabSz="914400" rtl="0" eaLnBrk="1" fontAlgn="auto" latinLnBrk="0" hangingPunct="1">
              <a:lnSpc>
                <a:spcPct val="100000"/>
              </a:lnSpc>
              <a:spcBef>
                <a:spcPts val="580"/>
              </a:spcBef>
              <a:spcAft>
                <a:spcPts val="0"/>
              </a:spcAft>
              <a:buClr>
                <a:schemeClr val="accent1"/>
              </a:buClr>
              <a:buSzPct val="85000"/>
              <a:buFont typeface="Times New Roman" pitchFamily="18" charset="0"/>
              <a:buNone/>
              <a:tabLst/>
              <a:defRPr/>
            </a:pPr>
            <a:r>
              <a:rPr kumimoji="0" lang="en-US" sz="4600" b="1" i="1" u="none" strike="noStrike" kern="1200" cap="none" spc="0" normalizeH="0" baseline="0" noProof="0" dirty="0" smtClean="0">
                <a:ln>
                  <a:noFill/>
                </a:ln>
                <a:solidFill>
                  <a:schemeClr val="tx2"/>
                </a:solidFill>
                <a:effectLst/>
                <a:uLnTx/>
                <a:uFillTx/>
                <a:latin typeface="Cambria" pitchFamily="18" charset="0"/>
              </a:rPr>
              <a:t>Functional and Access Needs (FAN)</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Times New Roman" pitchFamily="18" charset="0"/>
              <a:buNone/>
              <a:tabLst/>
              <a:defRPr/>
            </a:pPr>
            <a:endParaRPr kumimoji="0" lang="en-US" sz="4600" b="1" i="1" u="none" strike="noStrike" kern="1200" cap="none" spc="0" normalizeH="0" noProof="0" dirty="0" smtClean="0">
              <a:ln>
                <a:noFill/>
              </a:ln>
              <a:solidFill>
                <a:schemeClr val="tx2"/>
              </a:solidFill>
              <a:effectLst/>
              <a:uLnTx/>
              <a:uFillTx/>
              <a:latin typeface="Cambria" pitchFamily="18" charset="0"/>
            </a:endParaRPr>
          </a:p>
          <a:p>
            <a:pPr marL="0" marR="0" lvl="0" indent="0" algn="ctr" defTabSz="914400" rtl="0" eaLnBrk="1" fontAlgn="auto" latinLnBrk="0" hangingPunct="1">
              <a:lnSpc>
                <a:spcPct val="100000"/>
              </a:lnSpc>
              <a:spcBef>
                <a:spcPts val="580"/>
              </a:spcBef>
              <a:spcAft>
                <a:spcPts val="0"/>
              </a:spcAft>
              <a:buClr>
                <a:schemeClr val="accent1"/>
              </a:buClr>
              <a:buSzPct val="85000"/>
              <a:buFont typeface="Times New Roman" pitchFamily="18" charset="0"/>
              <a:buNone/>
              <a:tabLst/>
              <a:defRPr/>
            </a:pPr>
            <a:r>
              <a:rPr kumimoji="0" lang="en-US" sz="4400" b="1" i="0" u="none" strike="noStrike" kern="1200" cap="none" spc="0" normalizeH="0" baseline="0" noProof="0" dirty="0" smtClean="0">
                <a:ln>
                  <a:noFill/>
                </a:ln>
                <a:solidFill>
                  <a:schemeClr val="tx2"/>
                </a:solidFill>
                <a:effectLst/>
                <a:uLnTx/>
                <a:uFillTx/>
                <a:latin typeface="Cambria" pitchFamily="18" charset="0"/>
              </a:rPr>
              <a:t>Kentucky</a:t>
            </a:r>
            <a:r>
              <a:rPr kumimoji="0" lang="en-US" sz="4400" b="1" i="0" u="none" strike="noStrike" kern="1200" cap="none" spc="0" normalizeH="0" noProof="0" dirty="0" smtClean="0">
                <a:ln>
                  <a:noFill/>
                </a:ln>
                <a:solidFill>
                  <a:schemeClr val="tx2"/>
                </a:solidFill>
                <a:effectLst/>
                <a:uLnTx/>
                <a:uFillTx/>
                <a:latin typeface="Cambria" pitchFamily="18" charset="0"/>
              </a:rPr>
              <a:t> Outreach and Information (KOIN)/ Kentucky Functional Needs Collaborative(KYFNC)</a:t>
            </a:r>
            <a:endParaRPr kumimoji="0" lang="en-US" sz="4400" b="1" i="0" u="none" strike="noStrike" kern="1200" cap="none" spc="0" normalizeH="0" baseline="0" noProof="0" dirty="0" smtClean="0">
              <a:ln>
                <a:noFill/>
              </a:ln>
              <a:solidFill>
                <a:schemeClr val="tx2"/>
              </a:solidFill>
              <a:effectLst/>
              <a:uLnTx/>
              <a:uFillTx/>
              <a:latin typeface="Cambria" pitchFamily="18" charset="0"/>
            </a:endParaRPr>
          </a:p>
          <a:p>
            <a:pPr marL="0" marR="0" lvl="0" indent="0" algn="ctr" defTabSz="914400" rtl="0" eaLnBrk="1" fontAlgn="auto" latinLnBrk="0" hangingPunct="1">
              <a:lnSpc>
                <a:spcPct val="100000"/>
              </a:lnSpc>
              <a:spcBef>
                <a:spcPts val="580"/>
              </a:spcBef>
              <a:spcAft>
                <a:spcPts val="0"/>
              </a:spcAft>
              <a:buClr>
                <a:schemeClr val="accent1"/>
              </a:buClr>
              <a:buSzPct val="85000"/>
              <a:buFont typeface="Times New Roman" pitchFamily="18" charset="0"/>
              <a:buNone/>
              <a:tabLst/>
              <a:defRPr/>
            </a:pPr>
            <a:r>
              <a:rPr kumimoji="0" lang="en-US" sz="4400" b="1" i="0" u="none" strike="noStrike" kern="1200" cap="none" spc="0" normalizeH="0" baseline="0" noProof="0" dirty="0" smtClean="0">
                <a:ln>
                  <a:noFill/>
                </a:ln>
                <a:solidFill>
                  <a:schemeClr val="tx2"/>
                </a:solidFill>
                <a:effectLst/>
                <a:uLnTx/>
                <a:uFillTx/>
                <a:latin typeface="Cambria" pitchFamily="18" charset="0"/>
              </a:rPr>
              <a:t>2013 Joint ITV Workshop</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Times New Roman" pitchFamily="18" charset="0"/>
              <a:buNone/>
              <a:tabLst/>
              <a:defRPr/>
            </a:pPr>
            <a:endParaRPr kumimoji="0" lang="en-US" sz="4400" b="1" i="0" u="none" strike="noStrike" kern="1200" cap="none" spc="0" normalizeH="0" baseline="0" noProof="0" dirty="0" smtClean="0">
              <a:ln>
                <a:noFill/>
              </a:ln>
              <a:solidFill>
                <a:schemeClr val="tx2"/>
              </a:solidFill>
              <a:effectLst/>
              <a:uLnTx/>
              <a:uFillTx/>
              <a:latin typeface="Cambria" pitchFamily="18" charset="0"/>
            </a:endParaRPr>
          </a:p>
          <a:p>
            <a:pPr marL="0" marR="0" lvl="0" indent="0" algn="ctr" defTabSz="914400" rtl="0" eaLnBrk="1" fontAlgn="auto" latinLnBrk="0" hangingPunct="1">
              <a:lnSpc>
                <a:spcPct val="100000"/>
              </a:lnSpc>
              <a:spcBef>
                <a:spcPts val="580"/>
              </a:spcBef>
              <a:spcAft>
                <a:spcPts val="0"/>
              </a:spcAft>
              <a:buClr>
                <a:schemeClr val="accent1"/>
              </a:buClr>
              <a:buSzPct val="85000"/>
              <a:buFont typeface="Times New Roman" pitchFamily="18" charset="0"/>
              <a:buNone/>
              <a:tabLst/>
              <a:defRPr/>
            </a:pPr>
            <a:r>
              <a:rPr lang="en-US" sz="3400" b="1" dirty="0" smtClean="0">
                <a:solidFill>
                  <a:schemeClr val="tx2"/>
                </a:solidFill>
                <a:latin typeface="Cambria" pitchFamily="18" charset="0"/>
              </a:rPr>
              <a:t>October 29 </a:t>
            </a:r>
            <a:r>
              <a:rPr kumimoji="0" lang="en-US" sz="3400" b="1" i="0" u="none" strike="noStrike" kern="1200" cap="none" spc="0" normalizeH="0" baseline="0" noProof="0" dirty="0" smtClean="0">
                <a:ln>
                  <a:noFill/>
                </a:ln>
                <a:solidFill>
                  <a:schemeClr val="tx2"/>
                </a:solidFill>
                <a:effectLst/>
                <a:uLnTx/>
                <a:uFillTx/>
                <a:latin typeface="Cambria" pitchFamily="18" charset="0"/>
              </a:rPr>
              <a:t>2013</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Times New Roman" pitchFamily="18" charset="0"/>
              <a:buNone/>
              <a:tabLst/>
              <a:defRPr/>
            </a:pPr>
            <a:r>
              <a:rPr lang="en-US" sz="3400" b="1" dirty="0" smtClean="0">
                <a:solidFill>
                  <a:schemeClr val="tx2"/>
                </a:solidFill>
                <a:latin typeface="Cambria" pitchFamily="18" charset="0"/>
              </a:rPr>
              <a:t>Presented By Kenyetta Pinkston, FAN Coordinator</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Times New Roman" pitchFamily="18" charset="0"/>
              <a:buNone/>
              <a:tabLst/>
              <a:defRPr/>
            </a:pPr>
            <a:r>
              <a:rPr kumimoji="0" lang="en-US" sz="3400" b="1" i="0" u="none" strike="noStrike" kern="1200" cap="none" spc="0" normalizeH="0" baseline="0" noProof="0" dirty="0" smtClean="0">
                <a:ln>
                  <a:noFill/>
                </a:ln>
                <a:solidFill>
                  <a:schemeClr val="tx2"/>
                </a:solidFill>
                <a:effectLst/>
                <a:uLnTx/>
                <a:uFillTx/>
                <a:latin typeface="Cambria" pitchFamily="18" charset="0"/>
              </a:rPr>
              <a:t>                  Brooke Skelley,</a:t>
            </a:r>
            <a:r>
              <a:rPr kumimoji="0" lang="en-US" sz="3400" b="1" i="0" u="none" strike="noStrike" kern="1200" cap="none" spc="0" normalizeH="0" noProof="0" dirty="0" smtClean="0">
                <a:ln>
                  <a:noFill/>
                </a:ln>
                <a:solidFill>
                  <a:schemeClr val="tx2"/>
                </a:solidFill>
                <a:effectLst/>
                <a:uLnTx/>
                <a:uFillTx/>
                <a:latin typeface="Cambria" pitchFamily="18" charset="0"/>
              </a:rPr>
              <a:t> </a:t>
            </a:r>
            <a:r>
              <a:rPr lang="en-US" sz="3400" b="1" dirty="0" smtClean="0">
                <a:solidFill>
                  <a:schemeClr val="tx2"/>
                </a:solidFill>
                <a:latin typeface="Cambria" pitchFamily="18" charset="0"/>
              </a:rPr>
              <a:t>Public Health</a:t>
            </a:r>
            <a:r>
              <a:rPr kumimoji="0" lang="en-US" sz="3400" b="1" i="0" u="none" strike="noStrike" kern="1200" cap="none" spc="0" normalizeH="0" noProof="0" smtClean="0">
                <a:ln>
                  <a:noFill/>
                </a:ln>
                <a:solidFill>
                  <a:schemeClr val="tx2"/>
                </a:solidFill>
                <a:effectLst/>
                <a:uLnTx/>
                <a:uFillTx/>
                <a:latin typeface="Cambria" pitchFamily="18" charset="0"/>
              </a:rPr>
              <a:t> Associate, KDPH</a:t>
            </a:r>
            <a:endParaRPr kumimoji="0" lang="en-US" sz="3400" b="1" i="0" u="none" strike="noStrike" kern="1200" cap="none" spc="0" normalizeH="0" baseline="0" noProof="0" dirty="0" smtClean="0">
              <a:ln>
                <a:noFill/>
              </a:ln>
              <a:solidFill>
                <a:schemeClr val="tx2"/>
              </a:solidFill>
              <a:effectLst/>
              <a:uLnTx/>
              <a:uFillTx/>
              <a:latin typeface="Cambria" pitchFamily="18" charset="0"/>
            </a:endParaRPr>
          </a:p>
          <a:p>
            <a:pPr marL="0" marR="0" lvl="0" indent="0" algn="ctr" defTabSz="914400" rtl="0" eaLnBrk="1" fontAlgn="auto" latinLnBrk="0" hangingPunct="1">
              <a:lnSpc>
                <a:spcPct val="100000"/>
              </a:lnSpc>
              <a:spcBef>
                <a:spcPts val="580"/>
              </a:spcBef>
              <a:spcAft>
                <a:spcPts val="0"/>
              </a:spcAft>
              <a:buClr>
                <a:schemeClr val="accent1"/>
              </a:buClr>
              <a:buSzPct val="85000"/>
              <a:buFont typeface="Times New Roman" pitchFamily="18" charset="0"/>
              <a:buNone/>
              <a:tabLst/>
              <a:defRPr/>
            </a:pPr>
            <a:endParaRPr kumimoji="0" lang="en-US" sz="2800" b="1" i="0" u="none" strike="noStrike" kern="1200" cap="none" spc="0" normalizeH="0" baseline="0" noProof="0" dirty="0" smtClean="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algn="ctr"/>
            <a:r>
              <a:rPr lang="en-US" dirty="0">
                <a:latin typeface="+mn-lt"/>
              </a:rPr>
              <a:t>Benefits of the Jurisdictional FAN Risk Assessment</a:t>
            </a:r>
          </a:p>
        </p:txBody>
      </p:sp>
      <p:sp>
        <p:nvSpPr>
          <p:cNvPr id="4" name="Content Placeholder 3"/>
          <p:cNvSpPr>
            <a:spLocks noGrp="1"/>
          </p:cNvSpPr>
          <p:nvPr>
            <p:ph sz="half" idx="2"/>
          </p:nvPr>
        </p:nvSpPr>
        <p:spPr/>
        <p:txBody>
          <a:bodyPr>
            <a:normAutofit lnSpcReduction="10000"/>
          </a:bodyPr>
          <a:lstStyle/>
          <a:p>
            <a:endParaRPr lang="en-US" dirty="0" smtClean="0"/>
          </a:p>
          <a:p>
            <a:r>
              <a:rPr lang="en-US" dirty="0" smtClean="0"/>
              <a:t>Identifies </a:t>
            </a:r>
            <a:r>
              <a:rPr lang="en-US" dirty="0"/>
              <a:t>and allocates  resources </a:t>
            </a:r>
            <a:r>
              <a:rPr lang="en-US" dirty="0" smtClean="0"/>
              <a:t>pre-event</a:t>
            </a:r>
          </a:p>
          <a:p>
            <a:endParaRPr lang="en-US" dirty="0"/>
          </a:p>
          <a:p>
            <a:r>
              <a:rPr lang="en-US" dirty="0" smtClean="0"/>
              <a:t>Provides </a:t>
            </a:r>
            <a:r>
              <a:rPr lang="en-US" dirty="0"/>
              <a:t>the opportunity to </a:t>
            </a:r>
            <a:r>
              <a:rPr lang="en-US" dirty="0" smtClean="0"/>
              <a:t>collaboration</a:t>
            </a:r>
          </a:p>
          <a:p>
            <a:endParaRPr lang="en-US" dirty="0" smtClean="0"/>
          </a:p>
          <a:p>
            <a:r>
              <a:rPr lang="en-US" dirty="0" smtClean="0"/>
              <a:t>Increases expertise</a:t>
            </a:r>
          </a:p>
          <a:p>
            <a:endParaRPr lang="en-US" dirty="0" smtClean="0"/>
          </a:p>
          <a:p>
            <a:r>
              <a:rPr lang="en-US" dirty="0" smtClean="0"/>
              <a:t>Promotes awareness</a:t>
            </a:r>
            <a:endParaRPr lang="en-US" dirty="0"/>
          </a:p>
        </p:txBody>
      </p:sp>
      <p:sp>
        <p:nvSpPr>
          <p:cNvPr id="3" name="Content Placeholder 2"/>
          <p:cNvSpPr>
            <a:spLocks noGrp="1"/>
          </p:cNvSpPr>
          <p:nvPr>
            <p:ph sz="half" idx="1"/>
          </p:nvPr>
        </p:nvSpPr>
        <p:spPr/>
        <p:txBody>
          <a:bodyPr>
            <a:normAutofit lnSpcReduction="10000"/>
          </a:bodyPr>
          <a:lstStyle/>
          <a:p>
            <a:endParaRPr lang="en-US" dirty="0" smtClean="0"/>
          </a:p>
          <a:p>
            <a:r>
              <a:rPr lang="en-US" dirty="0" smtClean="0"/>
              <a:t>Improves planning</a:t>
            </a:r>
          </a:p>
          <a:p>
            <a:endParaRPr lang="en-US" dirty="0"/>
          </a:p>
          <a:p>
            <a:r>
              <a:rPr lang="en-US" dirty="0" smtClean="0"/>
              <a:t>Reduces </a:t>
            </a:r>
            <a:r>
              <a:rPr lang="en-US" dirty="0"/>
              <a:t>vulnerability</a:t>
            </a:r>
          </a:p>
          <a:p>
            <a:endParaRPr lang="en-US" dirty="0" smtClean="0"/>
          </a:p>
          <a:p>
            <a:r>
              <a:rPr lang="en-US" dirty="0" smtClean="0"/>
              <a:t>Reduces </a:t>
            </a:r>
            <a:r>
              <a:rPr lang="en-US" dirty="0"/>
              <a:t>investment of research time</a:t>
            </a:r>
          </a:p>
          <a:p>
            <a:endParaRPr lang="en-US" dirty="0" smtClean="0"/>
          </a:p>
          <a:p>
            <a:r>
              <a:rPr lang="en-US" dirty="0" smtClean="0"/>
              <a:t>Identifies </a:t>
            </a:r>
            <a:r>
              <a:rPr lang="en-US" dirty="0"/>
              <a:t>and </a:t>
            </a:r>
            <a:r>
              <a:rPr lang="en-US" dirty="0" smtClean="0"/>
              <a:t>allocates  </a:t>
            </a:r>
            <a:r>
              <a:rPr lang="en-US" dirty="0"/>
              <a:t>resources </a:t>
            </a:r>
            <a:r>
              <a:rPr lang="en-US" dirty="0" smtClean="0"/>
              <a:t>pre-event</a:t>
            </a:r>
            <a:endParaRPr lang="en-US" dirty="0"/>
          </a:p>
        </p:txBody>
      </p:sp>
    </p:spTree>
    <p:extLst>
      <p:ext uri="{BB962C8B-B14F-4D97-AF65-F5344CB8AC3E}">
        <p14:creationId xmlns:p14="http://schemas.microsoft.com/office/powerpoint/2010/main" val="708099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algn="ctr"/>
            <a:r>
              <a:rPr lang="en-US" dirty="0"/>
              <a:t>Benefits of the Jurisdictional FAN Risk </a:t>
            </a:r>
            <a:r>
              <a:rPr lang="en-US" dirty="0" smtClean="0"/>
              <a:t>Assessment</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Develop </a:t>
            </a:r>
            <a:r>
              <a:rPr lang="en-US" dirty="0"/>
              <a:t>outreach and  education to improve preparedness efforts and outreach </a:t>
            </a:r>
            <a:r>
              <a:rPr lang="en-US" dirty="0" smtClean="0"/>
              <a:t>effectiveness</a:t>
            </a:r>
          </a:p>
          <a:p>
            <a:endParaRPr lang="en-US" dirty="0"/>
          </a:p>
          <a:p>
            <a:r>
              <a:rPr lang="en-US" dirty="0"/>
              <a:t>Gauge expenses  </a:t>
            </a:r>
          </a:p>
          <a:p>
            <a:endParaRPr lang="en-US" dirty="0" smtClean="0"/>
          </a:p>
          <a:p>
            <a:r>
              <a:rPr lang="en-US" dirty="0" smtClean="0"/>
              <a:t>Identify </a:t>
            </a:r>
            <a:r>
              <a:rPr lang="en-US" dirty="0"/>
              <a:t>training needs </a:t>
            </a:r>
          </a:p>
          <a:p>
            <a:pPr marL="0" indent="0">
              <a:buNone/>
            </a:pPr>
            <a:endParaRPr lang="en-US" dirty="0" smtClean="0"/>
          </a:p>
          <a:p>
            <a:r>
              <a:rPr lang="en-US" dirty="0" smtClean="0"/>
              <a:t>Special </a:t>
            </a:r>
            <a:r>
              <a:rPr lang="en-US" dirty="0"/>
              <a:t>shelter accommodations</a:t>
            </a:r>
          </a:p>
          <a:p>
            <a:endParaRPr lang="en-US" dirty="0" smtClean="0"/>
          </a:p>
          <a:p>
            <a:r>
              <a:rPr lang="en-US" dirty="0" smtClean="0"/>
              <a:t>Need </a:t>
            </a:r>
            <a:r>
              <a:rPr lang="en-US" dirty="0"/>
              <a:t>for Medical Support Needs Shelter/staffing</a:t>
            </a:r>
          </a:p>
          <a:p>
            <a:endParaRPr lang="en-US" dirty="0"/>
          </a:p>
        </p:txBody>
      </p:sp>
    </p:spTree>
    <p:extLst>
      <p:ext uri="{BB962C8B-B14F-4D97-AF65-F5344CB8AC3E}">
        <p14:creationId xmlns:p14="http://schemas.microsoft.com/office/powerpoint/2010/main" val="2456148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blic health logo.jpg"/>
          <p:cNvPicPr>
            <a:picLocks noChangeAspect="1"/>
          </p:cNvPicPr>
          <p:nvPr/>
        </p:nvPicPr>
        <p:blipFill>
          <a:blip r:embed="rId3" cstate="print">
            <a:clrChange>
              <a:clrFrom>
                <a:srgbClr val="FFFFFE"/>
              </a:clrFrom>
              <a:clrTo>
                <a:srgbClr val="FFFFFE">
                  <a:alpha val="0"/>
                </a:srgbClr>
              </a:clrTo>
            </a:clrChange>
          </a:blip>
          <a:stretch>
            <a:fillRect/>
          </a:stretch>
        </p:blipFill>
        <p:spPr>
          <a:xfrm>
            <a:off x="2895600" y="4343400"/>
            <a:ext cx="3276600" cy="1621264"/>
          </a:xfrm>
          <a:prstGeom prst="rect">
            <a:avLst/>
          </a:prstGeom>
        </p:spPr>
      </p:pic>
      <p:sp>
        <p:nvSpPr>
          <p:cNvPr id="6" name="Rectangle 3"/>
          <p:cNvSpPr txBox="1">
            <a:spLocks noChangeArrowheads="1"/>
          </p:cNvSpPr>
          <p:nvPr/>
        </p:nvSpPr>
        <p:spPr>
          <a:xfrm>
            <a:off x="0" y="1524000"/>
            <a:ext cx="9144000" cy="2362200"/>
          </a:xfrm>
          <a:prstGeom prst="rect">
            <a:avLst/>
          </a:prstGeom>
        </p:spPr>
        <p:txBody>
          <a:bodyPr>
            <a:normAutofit/>
          </a:bodyPr>
          <a:lstStyle/>
          <a:p>
            <a:pPr algn="ctr">
              <a:spcBef>
                <a:spcPts val="580"/>
              </a:spcBef>
              <a:buClr>
                <a:srgbClr val="0F6FC6"/>
              </a:buClr>
              <a:buSzPct val="85000"/>
              <a:buFont typeface="Times New Roman" pitchFamily="18" charset="0"/>
              <a:buNone/>
              <a:defRPr/>
            </a:pPr>
            <a:r>
              <a:rPr lang="en-US" sz="4400" b="1" dirty="0" smtClean="0">
                <a:solidFill>
                  <a:srgbClr val="000000"/>
                </a:solidFill>
              </a:rPr>
              <a:t>Functional Assessment </a:t>
            </a:r>
          </a:p>
          <a:p>
            <a:pPr algn="ctr">
              <a:spcBef>
                <a:spcPts val="580"/>
              </a:spcBef>
              <a:buClr>
                <a:srgbClr val="0F6FC6"/>
              </a:buClr>
              <a:buSzPct val="85000"/>
              <a:buFont typeface="Times New Roman" pitchFamily="18" charset="0"/>
              <a:buNone/>
              <a:defRPr/>
            </a:pPr>
            <a:r>
              <a:rPr lang="en-US" sz="4400" b="1" dirty="0" smtClean="0">
                <a:solidFill>
                  <a:srgbClr val="000000"/>
                </a:solidFill>
              </a:rPr>
              <a:t>Service Team </a:t>
            </a:r>
          </a:p>
          <a:p>
            <a:pPr algn="ctr">
              <a:spcBef>
                <a:spcPts val="580"/>
              </a:spcBef>
              <a:buClr>
                <a:srgbClr val="0F6FC6"/>
              </a:buClr>
              <a:buSzPct val="85000"/>
              <a:buFont typeface="Times New Roman" pitchFamily="18" charset="0"/>
              <a:buNone/>
              <a:defRPr/>
            </a:pPr>
            <a:r>
              <a:rPr lang="en-US" sz="4400" b="1" dirty="0" smtClean="0">
                <a:solidFill>
                  <a:srgbClr val="000000"/>
                </a:solidFill>
              </a:rPr>
              <a:t>(FAST)</a:t>
            </a:r>
          </a:p>
        </p:txBody>
      </p:sp>
    </p:spTree>
    <p:extLst>
      <p:ext uri="{BB962C8B-B14F-4D97-AF65-F5344CB8AC3E}">
        <p14:creationId xmlns:p14="http://schemas.microsoft.com/office/powerpoint/2010/main" val="3601143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History</a:t>
            </a:r>
          </a:p>
        </p:txBody>
      </p:sp>
      <p:sp>
        <p:nvSpPr>
          <p:cNvPr id="3" name="Content Placeholder 2"/>
          <p:cNvSpPr>
            <a:spLocks noGrp="1"/>
          </p:cNvSpPr>
          <p:nvPr>
            <p:ph idx="1"/>
          </p:nvPr>
        </p:nvSpPr>
        <p:spPr/>
        <p:txBody>
          <a:bodyPr/>
          <a:lstStyle/>
          <a:p>
            <a:r>
              <a:rPr lang="en-US" dirty="0" smtClean="0"/>
              <a:t>Part </a:t>
            </a:r>
            <a:r>
              <a:rPr lang="en-US" dirty="0"/>
              <a:t>of FEMA’s “Whole Community Philosophy”</a:t>
            </a:r>
          </a:p>
          <a:p>
            <a:r>
              <a:rPr lang="en-US" dirty="0"/>
              <a:t>Except for people who are medically fragile, all people should be able to stay in general shelters during emergencies and disasters.</a:t>
            </a:r>
          </a:p>
          <a:p>
            <a:r>
              <a:rPr lang="en-US" dirty="0" smtClean="0"/>
              <a:t>The </a:t>
            </a:r>
            <a:r>
              <a:rPr lang="en-US" dirty="0"/>
              <a:t>FAST concept started in 2006, involving several departments and organizations within the state of California.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086600" cy="1162050"/>
          </a:xfrm>
        </p:spPr>
        <p:txBody>
          <a:bodyPr/>
          <a:lstStyle/>
          <a:p>
            <a:r>
              <a:rPr lang="en-US" sz="4400" b="1" dirty="0" smtClean="0">
                <a:solidFill>
                  <a:schemeClr val="tx1"/>
                </a:solidFill>
              </a:rPr>
              <a:t>Key Concept Behind FAST</a:t>
            </a:r>
            <a:endParaRPr lang="en-US" sz="4400" b="1" dirty="0">
              <a:solidFill>
                <a:schemeClr val="tx1"/>
              </a:solidFill>
            </a:endParaRPr>
          </a:p>
        </p:txBody>
      </p:sp>
      <p:sp>
        <p:nvSpPr>
          <p:cNvPr id="4" name="Text Placeholder 3"/>
          <p:cNvSpPr>
            <a:spLocks noGrp="1"/>
          </p:cNvSpPr>
          <p:nvPr>
            <p:ph type="body" idx="2"/>
          </p:nvPr>
        </p:nvSpPr>
        <p:spPr/>
        <p:txBody>
          <a:bodyPr/>
          <a:lstStyle/>
          <a:p>
            <a:endParaRPr lang="en-US" dirty="0"/>
          </a:p>
        </p:txBody>
      </p:sp>
      <p:sp>
        <p:nvSpPr>
          <p:cNvPr id="3" name="Content Placeholder 2"/>
          <p:cNvSpPr>
            <a:spLocks noGrp="1"/>
          </p:cNvSpPr>
          <p:nvPr>
            <p:ph sz="half" idx="1"/>
          </p:nvPr>
        </p:nvSpPr>
        <p:spPr/>
        <p:txBody>
          <a:bodyPr>
            <a:normAutofit lnSpcReduction="10000"/>
          </a:bodyPr>
          <a:lstStyle/>
          <a:p>
            <a:pPr marL="0" indent="0" algn="ctr">
              <a:buNone/>
            </a:pPr>
            <a:r>
              <a:rPr lang="en-US" sz="3600" dirty="0" smtClean="0"/>
              <a:t>People with access and functional needs  </a:t>
            </a:r>
          </a:p>
          <a:p>
            <a:pPr marL="0" indent="0" algn="ctr">
              <a:buNone/>
            </a:pPr>
            <a:r>
              <a:rPr lang="en-US" sz="3600" dirty="0" smtClean="0"/>
              <a:t> </a:t>
            </a:r>
            <a:r>
              <a:rPr lang="en-US" sz="3600" b="1" dirty="0" smtClean="0">
                <a:solidFill>
                  <a:srgbClr val="92D050"/>
                </a:solidFill>
              </a:rPr>
              <a:t>CAN</a:t>
            </a:r>
            <a:r>
              <a:rPr lang="en-US" sz="3600" dirty="0" smtClean="0"/>
              <a:t> </a:t>
            </a:r>
          </a:p>
          <a:p>
            <a:pPr marL="0" indent="0" algn="ctr">
              <a:buNone/>
            </a:pPr>
            <a:r>
              <a:rPr lang="en-US" sz="3600" dirty="0" smtClean="0"/>
              <a:t> be accommodated in general population shelters if……</a:t>
            </a:r>
          </a:p>
          <a:p>
            <a:pPr marL="0" indent="0" algn="ctr">
              <a:buNone/>
            </a:pPr>
            <a:r>
              <a:rPr lang="en-US" sz="3600" dirty="0" smtClean="0"/>
              <a:t>Given the proper support!!</a:t>
            </a:r>
            <a:endParaRPr lang="en-US" sz="3600" dirty="0"/>
          </a:p>
        </p:txBody>
      </p:sp>
      <p:pic>
        <p:nvPicPr>
          <p:cNvPr id="1027" name="Picture 3" descr="C:\Users\Kenyetta.Pinkston\AppData\Local\Microsoft\Windows\Temporary Internet Files\Content.IE5\9T0YGJBU\MC9003833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76400"/>
            <a:ext cx="3048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132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Purpose</a:t>
            </a:r>
          </a:p>
        </p:txBody>
      </p:sp>
      <p:sp>
        <p:nvSpPr>
          <p:cNvPr id="3" name="Content Placeholder 2"/>
          <p:cNvSpPr>
            <a:spLocks noGrp="1"/>
          </p:cNvSpPr>
          <p:nvPr>
            <p:ph idx="1"/>
          </p:nvPr>
        </p:nvSpPr>
        <p:spPr/>
        <p:txBody>
          <a:bodyPr/>
          <a:lstStyle/>
          <a:p>
            <a:r>
              <a:rPr lang="en-US" dirty="0"/>
              <a:t>To provide trained staff who are able to assess and identify residents in disaster area shelters who may have functional needs.</a:t>
            </a:r>
          </a:p>
          <a:p>
            <a:r>
              <a:rPr lang="en-US" dirty="0" smtClean="0"/>
              <a:t>The </a:t>
            </a:r>
            <a:r>
              <a:rPr lang="en-US" dirty="0"/>
              <a:t>assessment will evaluate the needs and determine whether or not these individuals can be supported within the general population shelter.</a:t>
            </a:r>
          </a:p>
          <a:p>
            <a:r>
              <a:rPr lang="en-US" dirty="0" smtClean="0"/>
              <a:t>To </a:t>
            </a:r>
            <a:r>
              <a:rPr lang="en-US" dirty="0"/>
              <a:t>facilitate the process of obtaining essential resources for the residents with functional and access needs.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Will Not</a:t>
            </a:r>
            <a:endParaRPr lang="en-US" dirty="0"/>
          </a:p>
        </p:txBody>
      </p:sp>
      <p:sp>
        <p:nvSpPr>
          <p:cNvPr id="3" name="Content Placeholder 2"/>
          <p:cNvSpPr>
            <a:spLocks noGrp="1"/>
          </p:cNvSpPr>
          <p:nvPr>
            <p:ph idx="1"/>
          </p:nvPr>
        </p:nvSpPr>
        <p:spPr/>
        <p:txBody>
          <a:bodyPr/>
          <a:lstStyle/>
          <a:p>
            <a:r>
              <a:rPr lang="en-US" sz="3200" dirty="0" smtClean="0"/>
              <a:t>Relieve anyone from being personally prepared by at least:</a:t>
            </a:r>
          </a:p>
          <a:p>
            <a:pPr lvl="2"/>
            <a:r>
              <a:rPr lang="en-US" sz="2800" dirty="0" smtClean="0"/>
              <a:t>Having an out of state contact</a:t>
            </a:r>
          </a:p>
          <a:p>
            <a:pPr lvl="2"/>
            <a:r>
              <a:rPr lang="en-US" sz="2800" dirty="0" smtClean="0"/>
              <a:t>Putting together and emergency kit</a:t>
            </a:r>
          </a:p>
          <a:p>
            <a:pPr lvl="2"/>
            <a:r>
              <a:rPr lang="en-US" sz="2800" dirty="0" smtClean="0"/>
              <a:t>Having an evacuation plan if sheltering is needed</a:t>
            </a:r>
            <a:endParaRPr lang="en-US" sz="2800" dirty="0"/>
          </a:p>
        </p:txBody>
      </p:sp>
    </p:spTree>
    <p:extLst>
      <p:ext uri="{BB962C8B-B14F-4D97-AF65-F5344CB8AC3E}">
        <p14:creationId xmlns:p14="http://schemas.microsoft.com/office/powerpoint/2010/main" val="3520842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FAST?</a:t>
            </a:r>
          </a:p>
        </p:txBody>
      </p:sp>
      <p:sp>
        <p:nvSpPr>
          <p:cNvPr id="3" name="Content Placeholder 2"/>
          <p:cNvSpPr>
            <a:spLocks noGrp="1"/>
          </p:cNvSpPr>
          <p:nvPr>
            <p:ph idx="1"/>
          </p:nvPr>
        </p:nvSpPr>
        <p:spPr/>
        <p:txBody>
          <a:bodyPr/>
          <a:lstStyle/>
          <a:p>
            <a:r>
              <a:rPr lang="en-US" dirty="0"/>
              <a:t>Allows people the ability to stay with friends and family in the same shelter</a:t>
            </a:r>
          </a:p>
          <a:p>
            <a:r>
              <a:rPr lang="en-US" dirty="0" smtClean="0"/>
              <a:t>FAST </a:t>
            </a:r>
            <a:r>
              <a:rPr lang="en-US" dirty="0"/>
              <a:t>members help strengthen their community’s disaster resilience</a:t>
            </a:r>
          </a:p>
          <a:p>
            <a:r>
              <a:rPr lang="en-US" dirty="0" smtClean="0"/>
              <a:t>Reduces </a:t>
            </a:r>
            <a:r>
              <a:rPr lang="en-US" dirty="0"/>
              <a:t>impact on medical support resources</a:t>
            </a:r>
          </a:p>
          <a:p>
            <a:r>
              <a:rPr lang="en-US" dirty="0" smtClean="0"/>
              <a:t>Identifies </a:t>
            </a:r>
            <a:r>
              <a:rPr lang="en-US" dirty="0"/>
              <a:t>and strengthens relationships with community organizations essential to emergency response.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Members</a:t>
            </a:r>
          </a:p>
        </p:txBody>
      </p:sp>
      <p:sp>
        <p:nvSpPr>
          <p:cNvPr id="3" name="Content Placeholder 2"/>
          <p:cNvSpPr>
            <a:spLocks noGrp="1"/>
          </p:cNvSpPr>
          <p:nvPr>
            <p:ph idx="1"/>
          </p:nvPr>
        </p:nvSpPr>
        <p:spPr/>
        <p:txBody>
          <a:bodyPr/>
          <a:lstStyle/>
          <a:p>
            <a:pPr marL="0" indent="0">
              <a:buNone/>
            </a:pPr>
            <a:r>
              <a:rPr lang="en-US" dirty="0"/>
              <a:t>Have experience and knowledge in the following areas:</a:t>
            </a:r>
          </a:p>
          <a:p>
            <a:r>
              <a:rPr lang="en-US" dirty="0" smtClean="0"/>
              <a:t>Hearing/Vision </a:t>
            </a:r>
            <a:r>
              <a:rPr lang="en-US" dirty="0"/>
              <a:t>Loss</a:t>
            </a:r>
          </a:p>
          <a:p>
            <a:r>
              <a:rPr lang="en-US" dirty="0" smtClean="0"/>
              <a:t>Chronic </a:t>
            </a:r>
            <a:r>
              <a:rPr lang="en-US" dirty="0"/>
              <a:t>health conditions</a:t>
            </a:r>
          </a:p>
          <a:p>
            <a:r>
              <a:rPr lang="en-US" dirty="0" smtClean="0"/>
              <a:t>Physical </a:t>
            </a:r>
            <a:r>
              <a:rPr lang="en-US" dirty="0"/>
              <a:t>disabilities</a:t>
            </a:r>
          </a:p>
          <a:p>
            <a:r>
              <a:rPr lang="en-US" dirty="0" smtClean="0"/>
              <a:t>Cognitive </a:t>
            </a:r>
            <a:r>
              <a:rPr lang="en-US" dirty="0"/>
              <a:t>and developmental disabilities</a:t>
            </a:r>
          </a:p>
          <a:p>
            <a:r>
              <a:rPr lang="en-US" dirty="0" smtClean="0"/>
              <a:t>Mental </a:t>
            </a:r>
            <a:r>
              <a:rPr lang="en-US" dirty="0"/>
              <a:t>disabilities</a:t>
            </a:r>
          </a:p>
          <a:p>
            <a:r>
              <a:rPr lang="en-US" dirty="0" smtClean="0"/>
              <a:t>Aging</a:t>
            </a:r>
            <a:endParaRPr lang="en-US" dirty="0"/>
          </a:p>
          <a:p>
            <a:r>
              <a:rPr lang="en-US" dirty="0" smtClean="0"/>
              <a:t>Substance </a:t>
            </a:r>
            <a:r>
              <a:rPr lang="en-US" dirty="0"/>
              <a:t>Abuse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FAST Members often have:</a:t>
            </a:r>
            <a:endParaRPr lang="en-US" dirty="0">
              <a:solidFill>
                <a:schemeClr val="tx1"/>
              </a:solidFill>
            </a:endParaRPr>
          </a:p>
        </p:txBody>
      </p:sp>
      <p:sp>
        <p:nvSpPr>
          <p:cNvPr id="3" name="Content Placeholder 2"/>
          <p:cNvSpPr>
            <a:spLocks noGrp="1"/>
          </p:cNvSpPr>
          <p:nvPr>
            <p:ph idx="1"/>
          </p:nvPr>
        </p:nvSpPr>
        <p:spPr/>
        <p:txBody>
          <a:bodyPr/>
          <a:lstStyle/>
          <a:p>
            <a:pPr>
              <a:lnSpc>
                <a:spcPct val="150000"/>
              </a:lnSpc>
            </a:pPr>
            <a:r>
              <a:rPr lang="en-US" dirty="0" smtClean="0"/>
              <a:t>Credible connections and trust with people</a:t>
            </a:r>
          </a:p>
          <a:p>
            <a:pPr>
              <a:lnSpc>
                <a:spcPct val="150000"/>
              </a:lnSpc>
            </a:pPr>
            <a:r>
              <a:rPr lang="en-US" dirty="0" smtClean="0"/>
              <a:t>Expertise in obtaining resources</a:t>
            </a:r>
          </a:p>
          <a:p>
            <a:pPr>
              <a:lnSpc>
                <a:spcPct val="150000"/>
              </a:lnSpc>
            </a:pPr>
            <a:r>
              <a:rPr lang="en-US" dirty="0" smtClean="0"/>
              <a:t>Expertise in delivering services</a:t>
            </a:r>
            <a:endParaRPr lang="en-US" dirty="0"/>
          </a:p>
        </p:txBody>
      </p:sp>
    </p:spTree>
    <p:extLst>
      <p:ext uri="{BB962C8B-B14F-4D97-AF65-F5344CB8AC3E}">
        <p14:creationId xmlns:p14="http://schemas.microsoft.com/office/powerpoint/2010/main" val="3976265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Discuss the Kentucky Functional Needs Collaborative</a:t>
            </a:r>
          </a:p>
          <a:p>
            <a:r>
              <a:rPr lang="en-US" dirty="0" smtClean="0"/>
              <a:t>Discuss Kentucky’s Functional and Access Needs Efforts</a:t>
            </a:r>
          </a:p>
          <a:p>
            <a:pPr lvl="1"/>
            <a:r>
              <a:rPr lang="en-US" dirty="0" smtClean="0"/>
              <a:t>Functional and Access Needs Jurisdictional Risk Assessment</a:t>
            </a:r>
          </a:p>
          <a:p>
            <a:pPr lvl="1"/>
            <a:r>
              <a:rPr lang="en-US" dirty="0"/>
              <a:t>Functional Assessment Service Teams (FAST)</a:t>
            </a:r>
          </a:p>
          <a:p>
            <a:pPr lvl="1"/>
            <a:r>
              <a:rPr lang="en-US" dirty="0" smtClean="0"/>
              <a:t>Functional and Access Needs TRAIN Module</a:t>
            </a:r>
            <a:endParaRPr lang="en-US" dirty="0"/>
          </a:p>
        </p:txBody>
      </p:sp>
    </p:spTree>
    <p:extLst>
      <p:ext uri="{BB962C8B-B14F-4D97-AF65-F5344CB8AC3E}">
        <p14:creationId xmlns:p14="http://schemas.microsoft.com/office/powerpoint/2010/main" val="715136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229600" cy="1143000"/>
          </a:xfrm>
        </p:spPr>
        <p:txBody>
          <a:bodyPr>
            <a:normAutofit/>
          </a:bodyPr>
          <a:lstStyle/>
          <a:p>
            <a:r>
              <a:rPr lang="en-US" sz="3600" dirty="0"/>
              <a:t>Department for Aging and Independent Living</a:t>
            </a:r>
          </a:p>
        </p:txBody>
      </p:sp>
      <p:sp>
        <p:nvSpPr>
          <p:cNvPr id="3" name="Content Placeholder 2"/>
          <p:cNvSpPr>
            <a:spLocks noGrp="1"/>
          </p:cNvSpPr>
          <p:nvPr>
            <p:ph idx="1"/>
          </p:nvPr>
        </p:nvSpPr>
        <p:spPr>
          <a:xfrm>
            <a:off x="76200" y="2057400"/>
            <a:ext cx="8915400" cy="4572000"/>
          </a:xfrm>
        </p:spPr>
        <p:txBody>
          <a:bodyPr>
            <a:normAutofit/>
          </a:bodyPr>
          <a:lstStyle/>
          <a:p>
            <a:pPr marL="393192" lvl="1" indent="0">
              <a:buNone/>
            </a:pPr>
            <a:r>
              <a:rPr lang="en-US" dirty="0"/>
              <a:t>The Kentucky Department for Aging and Independent Living (DAIL) oversees the administration of statewide programs and services on behalf of Kentucky’s elders and individuals with disabilities</a:t>
            </a:r>
            <a:r>
              <a:rPr lang="en-US" dirty="0" smtClean="0"/>
              <a:t>.</a:t>
            </a:r>
          </a:p>
          <a:p>
            <a:pPr marL="393192" lvl="1" indent="0">
              <a:buNone/>
            </a:pPr>
            <a:endParaRPr lang="en-US" sz="1000" dirty="0"/>
          </a:p>
          <a:p>
            <a:pPr marL="393192" lvl="1" indent="0">
              <a:buNone/>
            </a:pPr>
            <a:r>
              <a:rPr lang="en-US" dirty="0" smtClean="0"/>
              <a:t>In </a:t>
            </a:r>
            <a:r>
              <a:rPr lang="en-US" dirty="0"/>
              <a:t>partnership with Kentucky's 15 Area Agencies on Aging and Independent </a:t>
            </a:r>
            <a:r>
              <a:rPr lang="en-US" dirty="0" smtClean="0"/>
              <a:t>Living (AAAIL), </a:t>
            </a:r>
            <a:r>
              <a:rPr lang="en-US" dirty="0"/>
              <a:t>community mental health centers, Center for Independent Living and other community partners, DAIL provides leadership and addresses issues and circumstances that stand in the way of elders and individuals with disabilities achieving the best possible quality </a:t>
            </a:r>
            <a:endParaRPr lang="en-US" dirty="0" smtClean="0"/>
          </a:p>
          <a:p>
            <a:pPr marL="393192" lvl="1" indent="0">
              <a:buNone/>
            </a:pPr>
            <a:r>
              <a:rPr lang="en-US" dirty="0" smtClean="0"/>
              <a:t>of </a:t>
            </a:r>
            <a:r>
              <a:rPr lang="en-US" dirty="0"/>
              <a:t>life.</a:t>
            </a:r>
          </a:p>
        </p:txBody>
      </p:sp>
    </p:spTree>
    <p:extLst>
      <p:ext uri="{BB962C8B-B14F-4D97-AF65-F5344CB8AC3E}">
        <p14:creationId xmlns:p14="http://schemas.microsoft.com/office/powerpoint/2010/main" val="1456640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286" y="762000"/>
            <a:ext cx="8229600" cy="1143000"/>
          </a:xfrm>
        </p:spPr>
        <p:txBody>
          <a:bodyPr>
            <a:normAutofit/>
          </a:bodyPr>
          <a:lstStyle/>
          <a:p>
            <a:r>
              <a:rPr lang="en-US" sz="3600" dirty="0"/>
              <a:t>Department for Aging and Independent Living</a:t>
            </a:r>
          </a:p>
        </p:txBody>
      </p:sp>
      <p:sp>
        <p:nvSpPr>
          <p:cNvPr id="3" name="Content Placeholder 2"/>
          <p:cNvSpPr>
            <a:spLocks noGrp="1"/>
          </p:cNvSpPr>
          <p:nvPr>
            <p:ph idx="1"/>
          </p:nvPr>
        </p:nvSpPr>
        <p:spPr>
          <a:xfrm>
            <a:off x="152400" y="1828800"/>
            <a:ext cx="8686800" cy="4800600"/>
          </a:xfrm>
        </p:spPr>
        <p:txBody>
          <a:bodyPr>
            <a:noAutofit/>
          </a:bodyPr>
          <a:lstStyle/>
          <a:p>
            <a:pPr marL="393192" lvl="1" indent="0">
              <a:buNone/>
            </a:pPr>
            <a:endParaRPr lang="en-US" sz="1200" b="1" dirty="0" smtClean="0"/>
          </a:p>
          <a:p>
            <a:pPr marL="393192" lvl="1" indent="0">
              <a:buNone/>
            </a:pPr>
            <a:r>
              <a:rPr lang="en-US" b="1" dirty="0" smtClean="0"/>
              <a:t>Area </a:t>
            </a:r>
            <a:r>
              <a:rPr lang="en-US" b="1" dirty="0"/>
              <a:t>Agencies on </a:t>
            </a:r>
            <a:r>
              <a:rPr lang="en-US" b="1" dirty="0" smtClean="0"/>
              <a:t>Aging and Independent Living (AAAIL)</a:t>
            </a:r>
            <a:endParaRPr lang="en-US" sz="1200" b="1" dirty="0"/>
          </a:p>
          <a:p>
            <a:pPr marL="393192" lvl="1" indent="0">
              <a:buNone/>
            </a:pPr>
            <a:endParaRPr lang="en-US" sz="800" dirty="0"/>
          </a:p>
          <a:p>
            <a:pPr marL="1252728" lvl="4" indent="0">
              <a:buNone/>
            </a:pPr>
            <a:r>
              <a:rPr lang="en-US" sz="2600" dirty="0"/>
              <a:t>Available services </a:t>
            </a:r>
            <a:r>
              <a:rPr lang="en-US" sz="2600" dirty="0" smtClean="0"/>
              <a:t>include:</a:t>
            </a:r>
            <a:endParaRPr lang="en-US" sz="2600" dirty="0"/>
          </a:p>
          <a:p>
            <a:pPr lvl="4"/>
            <a:r>
              <a:rPr lang="en-US" sz="2600" dirty="0"/>
              <a:t>Mobility assistance programs, meal plans &amp; housing</a:t>
            </a:r>
          </a:p>
          <a:p>
            <a:pPr lvl="4"/>
            <a:r>
              <a:rPr lang="en-US" sz="2600" dirty="0"/>
              <a:t>Assistance in gaining access to </a:t>
            </a:r>
            <a:r>
              <a:rPr lang="en-US" sz="2600" dirty="0" smtClean="0"/>
              <a:t>services</a:t>
            </a:r>
          </a:p>
          <a:p>
            <a:pPr lvl="4"/>
            <a:r>
              <a:rPr lang="en-US" sz="2600" dirty="0"/>
              <a:t>Chronic Disease Self Management </a:t>
            </a:r>
            <a:r>
              <a:rPr lang="en-US" sz="2600" dirty="0" smtClean="0"/>
              <a:t>Program</a:t>
            </a:r>
          </a:p>
          <a:p>
            <a:pPr lvl="4"/>
            <a:r>
              <a:rPr lang="en-US" sz="2600" dirty="0"/>
              <a:t>Health Promotion and Disease Prevention</a:t>
            </a:r>
          </a:p>
          <a:p>
            <a:pPr lvl="4"/>
            <a:r>
              <a:rPr lang="en-US" sz="2600" dirty="0" smtClean="0"/>
              <a:t>Supplemental </a:t>
            </a:r>
            <a:r>
              <a:rPr lang="en-US" sz="2600" dirty="0"/>
              <a:t>services, on a limited basis</a:t>
            </a:r>
            <a:endParaRPr lang="en-US" sz="2600" dirty="0">
              <a:effectLst/>
            </a:endParaRPr>
          </a:p>
        </p:txBody>
      </p:sp>
    </p:spTree>
    <p:extLst>
      <p:ext uri="{BB962C8B-B14F-4D97-AF65-F5344CB8AC3E}">
        <p14:creationId xmlns:p14="http://schemas.microsoft.com/office/powerpoint/2010/main" val="111661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FAST,</a:t>
            </a:r>
            <a:r>
              <a:rPr lang="en-US" dirty="0" smtClean="0"/>
              <a:t> DAIL and the AAAILs</a:t>
            </a:r>
            <a:endParaRPr lang="en-US" dirty="0">
              <a:solidFill>
                <a:schemeClr val="tx1"/>
              </a:solidFill>
            </a:endParaRPr>
          </a:p>
        </p:txBody>
      </p:sp>
      <p:sp>
        <p:nvSpPr>
          <p:cNvPr id="3" name="Content Placeholder 2"/>
          <p:cNvSpPr>
            <a:spLocks noGrp="1"/>
          </p:cNvSpPr>
          <p:nvPr>
            <p:ph idx="1"/>
          </p:nvPr>
        </p:nvSpPr>
        <p:spPr/>
        <p:txBody>
          <a:bodyPr/>
          <a:lstStyle/>
          <a:p>
            <a:pPr>
              <a:spcBef>
                <a:spcPts val="1200"/>
              </a:spcBef>
            </a:pPr>
            <a:r>
              <a:rPr lang="en-US" dirty="0" smtClean="0"/>
              <a:t>Utilizes a pre-existing network of experts for assessing shelter residents’ needs</a:t>
            </a:r>
          </a:p>
          <a:p>
            <a:pPr>
              <a:spcBef>
                <a:spcPts val="1200"/>
              </a:spcBef>
            </a:pPr>
            <a:r>
              <a:rPr lang="en-US" dirty="0" smtClean="0"/>
              <a:t>Compliments the expertise of medical staff</a:t>
            </a:r>
          </a:p>
          <a:p>
            <a:pPr>
              <a:spcBef>
                <a:spcPts val="1200"/>
              </a:spcBef>
            </a:pPr>
            <a:r>
              <a:rPr lang="en-US" dirty="0" smtClean="0"/>
              <a:t>Allows residents with functional and access needs to remain in a shelter with family and friends.</a:t>
            </a:r>
            <a:endParaRPr lang="en-US" dirty="0"/>
          </a:p>
        </p:txBody>
      </p:sp>
    </p:spTree>
    <p:extLst>
      <p:ext uri="{BB962C8B-B14F-4D97-AF65-F5344CB8AC3E}">
        <p14:creationId xmlns:p14="http://schemas.microsoft.com/office/powerpoint/2010/main" val="3342417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FAST Process</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dirty="0" smtClean="0"/>
              <a:t>Team members arrive at shelter and present to Shelter Manager</a:t>
            </a:r>
          </a:p>
          <a:p>
            <a:r>
              <a:rPr lang="en-US" dirty="0" smtClean="0"/>
              <a:t>Assess the shelter</a:t>
            </a:r>
          </a:p>
          <a:p>
            <a:pPr lvl="1"/>
            <a:r>
              <a:rPr lang="en-US" dirty="0" smtClean="0"/>
              <a:t>Identify general access issues of shelter</a:t>
            </a:r>
          </a:p>
          <a:p>
            <a:pPr lvl="1"/>
            <a:r>
              <a:rPr lang="en-US" dirty="0" smtClean="0"/>
              <a:t>Identify Functional and Access Needs of within the shelter (using an assessment form)</a:t>
            </a:r>
          </a:p>
          <a:p>
            <a:r>
              <a:rPr lang="en-US" dirty="0" smtClean="0"/>
              <a:t>Meet with shelter leadership to discuss needs and possible solutions</a:t>
            </a:r>
          </a:p>
          <a:p>
            <a:r>
              <a:rPr lang="en-US" dirty="0" smtClean="0"/>
              <a:t>Assist with facilitating resources into the shelter.</a:t>
            </a:r>
          </a:p>
          <a:p>
            <a:pPr marL="0" indent="0">
              <a:buNone/>
            </a:pPr>
            <a:r>
              <a:rPr lang="en-US" dirty="0" smtClean="0"/>
              <a:t>(when applicable)</a:t>
            </a:r>
          </a:p>
        </p:txBody>
      </p:sp>
    </p:spTree>
    <p:extLst>
      <p:ext uri="{BB962C8B-B14F-4D97-AF65-F5344CB8AC3E}">
        <p14:creationId xmlns:p14="http://schemas.microsoft.com/office/powerpoint/2010/main" val="2031578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Content Placeholder 2"/>
          <p:cNvSpPr>
            <a:spLocks noGrp="1"/>
          </p:cNvSpPr>
          <p:nvPr>
            <p:ph idx="1"/>
          </p:nvPr>
        </p:nvSpPr>
        <p:spPr/>
        <p:txBody>
          <a:bodyPr/>
          <a:lstStyle/>
          <a:p>
            <a:r>
              <a:rPr lang="en-US" dirty="0" smtClean="0"/>
              <a:t>FAST members will participate in exercises and mock shelters</a:t>
            </a:r>
          </a:p>
          <a:p>
            <a:r>
              <a:rPr lang="en-US" dirty="0" smtClean="0"/>
              <a:t>KDPH plans to partner with additional state departments and community organizations to increase FAST membership</a:t>
            </a:r>
          </a:p>
          <a:p>
            <a:r>
              <a:rPr lang="en-US" dirty="0" smtClean="0"/>
              <a:t>Current Medical Reserve Corps (MRC)will have the opportunity to be trained as FAST members</a:t>
            </a:r>
          </a:p>
          <a:p>
            <a:endParaRPr lang="en-US" dirty="0"/>
          </a:p>
        </p:txBody>
      </p:sp>
    </p:spTree>
    <p:extLst>
      <p:ext uri="{BB962C8B-B14F-4D97-AF65-F5344CB8AC3E}">
        <p14:creationId xmlns:p14="http://schemas.microsoft.com/office/powerpoint/2010/main" val="2810210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blic health logo.jpg"/>
          <p:cNvPicPr>
            <a:picLocks noChangeAspect="1"/>
          </p:cNvPicPr>
          <p:nvPr/>
        </p:nvPicPr>
        <p:blipFill>
          <a:blip r:embed="rId3" cstate="print">
            <a:clrChange>
              <a:clrFrom>
                <a:srgbClr val="FFFFFE"/>
              </a:clrFrom>
              <a:clrTo>
                <a:srgbClr val="FFFFFE">
                  <a:alpha val="0"/>
                </a:srgbClr>
              </a:clrTo>
            </a:clrChange>
          </a:blip>
          <a:stretch>
            <a:fillRect/>
          </a:stretch>
        </p:blipFill>
        <p:spPr>
          <a:xfrm>
            <a:off x="2895600" y="4343400"/>
            <a:ext cx="3276600" cy="1621264"/>
          </a:xfrm>
          <a:prstGeom prst="rect">
            <a:avLst/>
          </a:prstGeom>
        </p:spPr>
      </p:pic>
      <p:sp>
        <p:nvSpPr>
          <p:cNvPr id="6" name="Rectangle 3"/>
          <p:cNvSpPr txBox="1">
            <a:spLocks noChangeArrowheads="1"/>
          </p:cNvSpPr>
          <p:nvPr/>
        </p:nvSpPr>
        <p:spPr>
          <a:xfrm>
            <a:off x="0" y="1524000"/>
            <a:ext cx="9144000" cy="2362200"/>
          </a:xfrm>
          <a:prstGeom prst="rect">
            <a:avLst/>
          </a:prstGeom>
        </p:spPr>
        <p:txBody>
          <a:bodyPr>
            <a:normAutofit/>
          </a:bodyPr>
          <a:lstStyle/>
          <a:p>
            <a:pPr algn="ctr">
              <a:spcBef>
                <a:spcPts val="580"/>
              </a:spcBef>
              <a:buClr>
                <a:srgbClr val="0F6FC6"/>
              </a:buClr>
              <a:buSzPct val="85000"/>
              <a:buFont typeface="Times New Roman" pitchFamily="18" charset="0"/>
              <a:buNone/>
              <a:defRPr/>
            </a:pPr>
            <a:r>
              <a:rPr lang="en-US" sz="4400" b="1" dirty="0" smtClean="0">
                <a:solidFill>
                  <a:srgbClr val="000000"/>
                </a:solidFill>
              </a:rPr>
              <a:t>FAN TRAIN Module</a:t>
            </a:r>
          </a:p>
        </p:txBody>
      </p:sp>
    </p:spTree>
    <p:extLst>
      <p:ext uri="{BB962C8B-B14F-4D97-AF65-F5344CB8AC3E}">
        <p14:creationId xmlns:p14="http://schemas.microsoft.com/office/powerpoint/2010/main" val="3601143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 TRAIN Module</a:t>
            </a:r>
            <a:endParaRPr lang="en-US" dirty="0"/>
          </a:p>
        </p:txBody>
      </p:sp>
      <p:sp>
        <p:nvSpPr>
          <p:cNvPr id="3" name="Content Placeholder 2"/>
          <p:cNvSpPr>
            <a:spLocks noGrp="1"/>
          </p:cNvSpPr>
          <p:nvPr>
            <p:ph idx="1"/>
          </p:nvPr>
        </p:nvSpPr>
        <p:spPr/>
        <p:txBody>
          <a:bodyPr/>
          <a:lstStyle/>
          <a:p>
            <a:r>
              <a:rPr lang="en-US" dirty="0" smtClean="0"/>
              <a:t>Defines FAN populations</a:t>
            </a:r>
          </a:p>
          <a:p>
            <a:endParaRPr lang="en-US" dirty="0" smtClean="0"/>
          </a:p>
          <a:p>
            <a:r>
              <a:rPr lang="en-US" dirty="0" smtClean="0"/>
              <a:t>Discusses planning considerations for FAN populations</a:t>
            </a:r>
          </a:p>
          <a:p>
            <a:endParaRPr lang="en-US" dirty="0" smtClean="0"/>
          </a:p>
          <a:p>
            <a:r>
              <a:rPr lang="en-US" dirty="0" smtClean="0"/>
              <a:t>Reviews legal mandates guiding FAN support services</a:t>
            </a:r>
          </a:p>
          <a:p>
            <a:endParaRPr lang="en-US" dirty="0" smtClean="0"/>
          </a:p>
          <a:p>
            <a:r>
              <a:rPr lang="en-US" dirty="0" smtClean="0"/>
              <a:t>Describes the role of the Medical Reserve Corps in addressing FAN populations.</a:t>
            </a:r>
            <a:endParaRPr lang="en-US" dirty="0"/>
          </a:p>
        </p:txBody>
      </p:sp>
    </p:spTree>
    <p:extLst>
      <p:ext uri="{BB962C8B-B14F-4D97-AF65-F5344CB8AC3E}">
        <p14:creationId xmlns:p14="http://schemas.microsoft.com/office/powerpoint/2010/main" val="958954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endParaRPr lang="en-US" dirty="0"/>
          </a:p>
        </p:txBody>
      </p:sp>
      <p:sp>
        <p:nvSpPr>
          <p:cNvPr id="4" name="Subtitle 3"/>
          <p:cNvSpPr>
            <a:spLocks noGrp="1"/>
          </p:cNvSpPr>
          <p:nvPr>
            <p:ph type="subTitle" idx="1"/>
          </p:nvPr>
        </p:nvSpPr>
        <p:spPr/>
        <p:txBody>
          <a:bodyPr>
            <a:normAutofit/>
          </a:bodyPr>
          <a:lstStyle/>
          <a:p>
            <a:pPr algn="ctr"/>
            <a:r>
              <a:rPr lang="en-US" sz="4800" b="1" dirty="0" smtClean="0">
                <a:solidFill>
                  <a:schemeClr val="bg1"/>
                </a:solidFill>
              </a:rPr>
              <a:t>Questions??</a:t>
            </a:r>
            <a:endParaRPr lang="en-US" sz="4800" b="1" dirty="0">
              <a:solidFill>
                <a:schemeClr val="bg1"/>
              </a:solidFill>
            </a:endParaRPr>
          </a:p>
        </p:txBody>
      </p:sp>
    </p:spTree>
    <p:extLst>
      <p:ext uri="{BB962C8B-B14F-4D97-AF65-F5344CB8AC3E}">
        <p14:creationId xmlns:p14="http://schemas.microsoft.com/office/powerpoint/2010/main" val="3163956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buNone/>
            </a:pPr>
            <a:r>
              <a:rPr lang="en-US" dirty="0" smtClean="0"/>
              <a:t>Functional and Access Needs (FAN) Coordinator</a:t>
            </a:r>
          </a:p>
          <a:p>
            <a:pPr marL="0" indent="0">
              <a:buNone/>
            </a:pPr>
            <a:r>
              <a:rPr lang="en-US" dirty="0" smtClean="0"/>
              <a:t>Preparedness Branch</a:t>
            </a:r>
          </a:p>
          <a:p>
            <a:pPr marL="0" indent="0">
              <a:buNone/>
            </a:pPr>
            <a:r>
              <a:rPr lang="en-US" dirty="0" smtClean="0"/>
              <a:t>Department for Public Health, CHFS</a:t>
            </a:r>
          </a:p>
          <a:p>
            <a:pPr marL="0" indent="0">
              <a:buNone/>
            </a:pPr>
            <a:r>
              <a:rPr lang="en-US" dirty="0" smtClean="0"/>
              <a:t>275 E. Main Street HS</a:t>
            </a:r>
            <a:r>
              <a:rPr lang="en-US" sz="3200" dirty="0" smtClean="0"/>
              <a:t>1</a:t>
            </a:r>
            <a:r>
              <a:rPr lang="en-US" dirty="0" smtClean="0"/>
              <a:t>EJ </a:t>
            </a:r>
          </a:p>
          <a:p>
            <a:pPr marL="0" indent="0">
              <a:buNone/>
            </a:pPr>
            <a:r>
              <a:rPr lang="en-US" dirty="0" smtClean="0"/>
              <a:t>Frankfort, KY  40621</a:t>
            </a:r>
          </a:p>
          <a:p>
            <a:pPr marL="0" indent="0">
              <a:buNone/>
            </a:pPr>
            <a:r>
              <a:rPr lang="en-US" dirty="0" smtClean="0"/>
              <a:t>Phone:  502-564-7243 x4049</a:t>
            </a:r>
          </a:p>
          <a:p>
            <a:pPr marL="0" indent="0">
              <a:buNone/>
            </a:pPr>
            <a:r>
              <a:rPr lang="en-US" dirty="0" smtClean="0"/>
              <a:t>Fax:  502-564-4387</a:t>
            </a:r>
            <a:endParaRPr lang="en-US" dirty="0"/>
          </a:p>
        </p:txBody>
      </p:sp>
    </p:spTree>
    <p:extLst>
      <p:ext uri="{BB962C8B-B14F-4D97-AF65-F5344CB8AC3E}">
        <p14:creationId xmlns:p14="http://schemas.microsoft.com/office/powerpoint/2010/main" val="3377572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Defining Access and Functional Needs</a:t>
            </a:r>
            <a:endParaRPr lang="en-US" dirty="0"/>
          </a:p>
        </p:txBody>
      </p:sp>
      <p:sp>
        <p:nvSpPr>
          <p:cNvPr id="3" name="Content Placeholder 2"/>
          <p:cNvSpPr>
            <a:spLocks noGrp="1"/>
          </p:cNvSpPr>
          <p:nvPr>
            <p:ph idx="1"/>
          </p:nvPr>
        </p:nvSpPr>
        <p:spPr/>
        <p:txBody>
          <a:bodyPr/>
          <a:lstStyle/>
          <a:p>
            <a:r>
              <a:rPr lang="en-US" dirty="0" smtClean="0"/>
              <a:t>Populations whose members may have additional needs before, during and after an incident in functional areas, including but now limited to :</a:t>
            </a:r>
          </a:p>
          <a:p>
            <a:pPr lvl="3"/>
            <a:r>
              <a:rPr lang="en-US" sz="2800" dirty="0" smtClean="0">
                <a:solidFill>
                  <a:srgbClr val="FF0000"/>
                </a:solidFill>
              </a:rPr>
              <a:t>C</a:t>
            </a:r>
            <a:r>
              <a:rPr lang="en-US" dirty="0" smtClean="0"/>
              <a:t>ommunication </a:t>
            </a:r>
          </a:p>
          <a:p>
            <a:pPr lvl="3"/>
            <a:r>
              <a:rPr lang="en-US" sz="2800" dirty="0" smtClean="0">
                <a:solidFill>
                  <a:srgbClr val="FF0000"/>
                </a:solidFill>
              </a:rPr>
              <a:t>M</a:t>
            </a:r>
            <a:r>
              <a:rPr lang="en-US" dirty="0" smtClean="0"/>
              <a:t>edical Care </a:t>
            </a:r>
          </a:p>
          <a:p>
            <a:pPr lvl="3"/>
            <a:r>
              <a:rPr lang="en-US" sz="2800" dirty="0" smtClean="0">
                <a:solidFill>
                  <a:srgbClr val="FF0000"/>
                </a:solidFill>
              </a:rPr>
              <a:t>I</a:t>
            </a:r>
            <a:r>
              <a:rPr lang="en-US" dirty="0" smtClean="0"/>
              <a:t>ndependence (maintaining) </a:t>
            </a:r>
          </a:p>
          <a:p>
            <a:pPr lvl="3"/>
            <a:r>
              <a:rPr lang="en-US" sz="2800" dirty="0" smtClean="0">
                <a:solidFill>
                  <a:srgbClr val="FF0000"/>
                </a:solidFill>
              </a:rPr>
              <a:t>S</a:t>
            </a:r>
            <a:r>
              <a:rPr lang="en-US" dirty="0" smtClean="0"/>
              <a:t>upervision </a:t>
            </a:r>
          </a:p>
          <a:p>
            <a:pPr lvl="3"/>
            <a:r>
              <a:rPr lang="en-US" sz="2800" dirty="0" smtClean="0">
                <a:solidFill>
                  <a:srgbClr val="FF0000"/>
                </a:solidFill>
              </a:rPr>
              <a:t>T</a:t>
            </a:r>
            <a:r>
              <a:rPr lang="en-US" dirty="0" smtClean="0"/>
              <a:t>ransportation </a:t>
            </a:r>
            <a:endParaRPr lang="en-US" dirty="0"/>
          </a:p>
        </p:txBody>
      </p:sp>
    </p:spTree>
    <p:extLst>
      <p:ext uri="{BB962C8B-B14F-4D97-AF65-F5344CB8AC3E}">
        <p14:creationId xmlns:p14="http://schemas.microsoft.com/office/powerpoint/2010/main" val="281437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Kentucky Functional Needs Collaborative</a:t>
            </a:r>
            <a:endParaRPr lang="en-US" dirty="0"/>
          </a:p>
        </p:txBody>
      </p:sp>
      <p:sp>
        <p:nvSpPr>
          <p:cNvPr id="3" name="Content Placeholder 2"/>
          <p:cNvSpPr>
            <a:spLocks noGrp="1"/>
          </p:cNvSpPr>
          <p:nvPr>
            <p:ph idx="1"/>
          </p:nvPr>
        </p:nvSpPr>
        <p:spPr/>
        <p:txBody>
          <a:bodyPr/>
          <a:lstStyle/>
          <a:p>
            <a:r>
              <a:rPr lang="en-US" dirty="0" smtClean="0"/>
              <a:t>An </a:t>
            </a:r>
            <a:r>
              <a:rPr lang="en-US" dirty="0"/>
              <a:t>established subcommittee of the Health and Medical Professionals Advisory Committee </a:t>
            </a:r>
            <a:r>
              <a:rPr lang="en-US" dirty="0" smtClean="0"/>
              <a:t>(HMPAC)</a:t>
            </a:r>
          </a:p>
          <a:p>
            <a:r>
              <a:rPr lang="en-US" dirty="0" smtClean="0"/>
              <a:t>Ensures </a:t>
            </a:r>
            <a:r>
              <a:rPr lang="en-US" dirty="0"/>
              <a:t>an effective Public Health emergency </a:t>
            </a:r>
            <a:r>
              <a:rPr lang="en-US" dirty="0" smtClean="0"/>
              <a:t>response for FAN populations</a:t>
            </a:r>
          </a:p>
          <a:p>
            <a:r>
              <a:rPr lang="en-US" dirty="0" smtClean="0"/>
              <a:t>Comprised </a:t>
            </a:r>
            <a:r>
              <a:rPr lang="en-US" dirty="0"/>
              <a:t>of subject matter experts and advocates from state agencies and non-profit organizations </a:t>
            </a:r>
            <a:r>
              <a:rPr lang="en-US" dirty="0" smtClean="0"/>
              <a:t>across </a:t>
            </a:r>
            <a:r>
              <a:rPr lang="en-US" dirty="0"/>
              <a:t>Kentucky.  </a:t>
            </a:r>
            <a:endParaRPr lang="en-US" dirty="0" smtClean="0"/>
          </a:p>
          <a:p>
            <a:r>
              <a:rPr lang="en-US" dirty="0" smtClean="0"/>
              <a:t>Public </a:t>
            </a:r>
            <a:r>
              <a:rPr lang="en-US" dirty="0"/>
              <a:t>Health initiates invitations to those that have interest in FAN populations.</a:t>
            </a:r>
          </a:p>
          <a:p>
            <a:endParaRPr lang="en-US" dirty="0"/>
          </a:p>
        </p:txBody>
      </p:sp>
    </p:spTree>
    <p:extLst>
      <p:ext uri="{BB962C8B-B14F-4D97-AF65-F5344CB8AC3E}">
        <p14:creationId xmlns:p14="http://schemas.microsoft.com/office/powerpoint/2010/main" val="95433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blic health logo.jpg"/>
          <p:cNvPicPr>
            <a:picLocks noChangeAspect="1"/>
          </p:cNvPicPr>
          <p:nvPr/>
        </p:nvPicPr>
        <p:blipFill>
          <a:blip r:embed="rId3" cstate="print">
            <a:clrChange>
              <a:clrFrom>
                <a:srgbClr val="FFFFFE"/>
              </a:clrFrom>
              <a:clrTo>
                <a:srgbClr val="FFFFFE">
                  <a:alpha val="0"/>
                </a:srgbClr>
              </a:clrTo>
            </a:clrChange>
          </a:blip>
          <a:stretch>
            <a:fillRect/>
          </a:stretch>
        </p:blipFill>
        <p:spPr>
          <a:xfrm>
            <a:off x="2895600" y="4343400"/>
            <a:ext cx="3276600" cy="1621264"/>
          </a:xfrm>
          <a:prstGeom prst="rect">
            <a:avLst/>
          </a:prstGeom>
        </p:spPr>
      </p:pic>
      <p:sp>
        <p:nvSpPr>
          <p:cNvPr id="6" name="Rectangle 3"/>
          <p:cNvSpPr txBox="1">
            <a:spLocks noChangeArrowheads="1"/>
          </p:cNvSpPr>
          <p:nvPr/>
        </p:nvSpPr>
        <p:spPr>
          <a:xfrm>
            <a:off x="0" y="1524000"/>
            <a:ext cx="9144000" cy="2362200"/>
          </a:xfrm>
          <a:prstGeom prst="rect">
            <a:avLst/>
          </a:prstGeom>
        </p:spPr>
        <p:txBody>
          <a:bodyPr>
            <a:normAutofit/>
          </a:bodyPr>
          <a:lstStyle/>
          <a:p>
            <a:pPr algn="ctr">
              <a:spcBef>
                <a:spcPts val="580"/>
              </a:spcBef>
              <a:buClr>
                <a:srgbClr val="0F6FC6"/>
              </a:buClr>
              <a:buSzPct val="85000"/>
              <a:buFont typeface="Times New Roman" pitchFamily="18" charset="0"/>
              <a:buNone/>
              <a:defRPr/>
            </a:pPr>
            <a:r>
              <a:rPr lang="en-US" sz="4400" b="1" dirty="0" smtClean="0">
                <a:solidFill>
                  <a:srgbClr val="000000"/>
                </a:solidFill>
              </a:rPr>
              <a:t>The Jurisdictional Functional and Access Needs Risk Assessment </a:t>
            </a:r>
          </a:p>
        </p:txBody>
      </p:sp>
    </p:spTree>
    <p:extLst>
      <p:ext uri="{BB962C8B-B14F-4D97-AF65-F5344CB8AC3E}">
        <p14:creationId xmlns:p14="http://schemas.microsoft.com/office/powerpoint/2010/main" val="3898965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694688"/>
          </a:xfrm>
        </p:spPr>
        <p:txBody>
          <a:bodyPr>
            <a:normAutofit fontScale="90000"/>
          </a:bodyPr>
          <a:lstStyle/>
          <a:p>
            <a:r>
              <a:rPr lang="en-US" dirty="0" smtClean="0"/>
              <a:t>Jurisdictional Functional and Access Needs Population Risk Assessment</a:t>
            </a:r>
            <a:endParaRPr lang="en-US" dirty="0"/>
          </a:p>
        </p:txBody>
      </p:sp>
      <p:sp>
        <p:nvSpPr>
          <p:cNvPr id="3" name="Content Placeholder 2"/>
          <p:cNvSpPr>
            <a:spLocks noGrp="1"/>
          </p:cNvSpPr>
          <p:nvPr>
            <p:ph idx="1"/>
          </p:nvPr>
        </p:nvSpPr>
        <p:spPr>
          <a:xfrm>
            <a:off x="457200" y="2895600"/>
            <a:ext cx="8229600" cy="3581400"/>
          </a:xfrm>
        </p:spPr>
        <p:txBody>
          <a:bodyPr>
            <a:normAutofit fontScale="92500" lnSpcReduction="20000"/>
          </a:bodyPr>
          <a:lstStyle/>
          <a:p>
            <a:r>
              <a:rPr lang="en-US" dirty="0" smtClean="0"/>
              <a:t>CDC Mandate to assess community health</a:t>
            </a:r>
          </a:p>
          <a:p>
            <a:endParaRPr lang="en-US" dirty="0" smtClean="0"/>
          </a:p>
          <a:p>
            <a:r>
              <a:rPr lang="en-US" dirty="0" smtClean="0"/>
              <a:t>Ongoing project</a:t>
            </a:r>
          </a:p>
          <a:p>
            <a:endParaRPr lang="en-US" dirty="0" smtClean="0"/>
          </a:p>
          <a:p>
            <a:r>
              <a:rPr lang="en-US" dirty="0" smtClean="0"/>
              <a:t>5 year plan to map specific FAN populations</a:t>
            </a:r>
          </a:p>
          <a:p>
            <a:endParaRPr lang="en-US" dirty="0"/>
          </a:p>
          <a:p>
            <a:r>
              <a:rPr lang="en-US" dirty="0" smtClean="0"/>
              <a:t>Data is mapped by county and area development district</a:t>
            </a:r>
          </a:p>
          <a:p>
            <a:pPr marL="0" indent="0">
              <a:buNone/>
            </a:pPr>
            <a:endParaRPr lang="en-US" dirty="0" smtClean="0"/>
          </a:p>
          <a:p>
            <a:r>
              <a:rPr lang="en-US" dirty="0" smtClean="0"/>
              <a:t>Goals for year 1 have been met.  </a:t>
            </a:r>
          </a:p>
          <a:p>
            <a:endParaRPr lang="en-US" dirty="0"/>
          </a:p>
        </p:txBody>
      </p:sp>
    </p:spTree>
    <p:extLst>
      <p:ext uri="{BB962C8B-B14F-4D97-AF65-F5344CB8AC3E}">
        <p14:creationId xmlns:p14="http://schemas.microsoft.com/office/powerpoint/2010/main" val="3449354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latin typeface="+mn-lt"/>
              </a:rPr>
              <a:t>FAN Population Data </a:t>
            </a:r>
            <a:endParaRPr lang="en-US" dirty="0">
              <a:latin typeface="+mn-lt"/>
            </a:endParaRPr>
          </a:p>
        </p:txBody>
      </p:sp>
      <p:sp>
        <p:nvSpPr>
          <p:cNvPr id="3" name="Content Placeholder 2"/>
          <p:cNvSpPr>
            <a:spLocks noGrp="1"/>
          </p:cNvSpPr>
          <p:nvPr>
            <p:ph sz="half" idx="1"/>
          </p:nvPr>
        </p:nvSpPr>
        <p:spPr>
          <a:xfrm>
            <a:off x="457200" y="1920085"/>
            <a:ext cx="4038600" cy="3718715"/>
          </a:xfrm>
        </p:spPr>
        <p:txBody>
          <a:bodyPr>
            <a:normAutofit fontScale="92500" lnSpcReduction="10000"/>
          </a:bodyPr>
          <a:lstStyle/>
          <a:p>
            <a:endParaRPr lang="en-US" dirty="0" smtClean="0"/>
          </a:p>
          <a:p>
            <a:r>
              <a:rPr lang="en-US" dirty="0" smtClean="0"/>
              <a:t>Age 2 &amp; Under </a:t>
            </a:r>
            <a:endParaRPr lang="en-US" dirty="0"/>
          </a:p>
          <a:p>
            <a:r>
              <a:rPr lang="en-US" dirty="0"/>
              <a:t>Under Age 5</a:t>
            </a:r>
          </a:p>
          <a:p>
            <a:r>
              <a:rPr lang="en-US" dirty="0"/>
              <a:t>Under Age 18</a:t>
            </a:r>
          </a:p>
          <a:p>
            <a:r>
              <a:rPr lang="en-US" dirty="0" smtClean="0"/>
              <a:t>Age 65 &amp; Over</a:t>
            </a:r>
            <a:endParaRPr lang="en-US" dirty="0"/>
          </a:p>
          <a:p>
            <a:r>
              <a:rPr lang="en-US" dirty="0"/>
              <a:t>Foster Care</a:t>
            </a:r>
          </a:p>
          <a:p>
            <a:r>
              <a:rPr lang="en-US" dirty="0" smtClean="0"/>
              <a:t>Homeless</a:t>
            </a:r>
          </a:p>
          <a:p>
            <a:r>
              <a:rPr lang="en-US" dirty="0" smtClean="0"/>
              <a:t>In Poverty</a:t>
            </a:r>
          </a:p>
          <a:p>
            <a:r>
              <a:rPr lang="en-US" dirty="0" smtClean="0"/>
              <a:t>Lacking transportation</a:t>
            </a:r>
          </a:p>
          <a:p>
            <a:pPr>
              <a:buNone/>
            </a:pPr>
            <a:endParaRPr lang="en-US" dirty="0" smtClean="0"/>
          </a:p>
          <a:p>
            <a:endParaRPr lang="en-US" dirty="0" smtClean="0"/>
          </a:p>
          <a:p>
            <a:pPr marL="0" indent="0">
              <a:buNone/>
            </a:pPr>
            <a:endParaRPr lang="en-US" dirty="0"/>
          </a:p>
        </p:txBody>
      </p:sp>
      <p:sp>
        <p:nvSpPr>
          <p:cNvPr id="5" name="Content Placeholder 4"/>
          <p:cNvSpPr>
            <a:spLocks noGrp="1"/>
          </p:cNvSpPr>
          <p:nvPr>
            <p:ph sz="half" idx="2"/>
          </p:nvPr>
        </p:nvSpPr>
        <p:spPr>
          <a:xfrm>
            <a:off x="4648200" y="1920085"/>
            <a:ext cx="4038600" cy="3871115"/>
          </a:xfrm>
        </p:spPr>
        <p:txBody>
          <a:bodyPr>
            <a:normAutofit fontScale="92500" lnSpcReduction="10000"/>
          </a:bodyPr>
          <a:lstStyle/>
          <a:p>
            <a:endParaRPr lang="en-US" dirty="0" smtClean="0"/>
          </a:p>
          <a:p>
            <a:r>
              <a:rPr lang="en-US" dirty="0" smtClean="0"/>
              <a:t>Receive In Home Care </a:t>
            </a:r>
          </a:p>
          <a:p>
            <a:r>
              <a:rPr lang="en-US" dirty="0" smtClean="0"/>
              <a:t>Receive </a:t>
            </a:r>
            <a:r>
              <a:rPr lang="en-US" dirty="0"/>
              <a:t>Hospice Care</a:t>
            </a:r>
          </a:p>
          <a:p>
            <a:r>
              <a:rPr lang="en-US" dirty="0"/>
              <a:t>Receive Long Term Care</a:t>
            </a:r>
          </a:p>
          <a:p>
            <a:r>
              <a:rPr lang="en-US" dirty="0"/>
              <a:t>Receive </a:t>
            </a:r>
            <a:r>
              <a:rPr lang="en-US" dirty="0" smtClean="0"/>
              <a:t>Dialysis</a:t>
            </a:r>
          </a:p>
          <a:p>
            <a:r>
              <a:rPr lang="en-US" dirty="0" smtClean="0"/>
              <a:t>Incarcerated</a:t>
            </a:r>
          </a:p>
          <a:p>
            <a:r>
              <a:rPr lang="en-US" dirty="0" smtClean="0"/>
              <a:t>Oxygen Dependent</a:t>
            </a:r>
          </a:p>
          <a:p>
            <a:r>
              <a:rPr lang="en-US" dirty="0" smtClean="0"/>
              <a:t>Deaf &amp; Hard of Hearing</a:t>
            </a:r>
          </a:p>
          <a:p>
            <a:r>
              <a:rPr lang="en-US" dirty="0" smtClean="0"/>
              <a:t>Non-English Speaking</a:t>
            </a:r>
          </a:p>
          <a:p>
            <a:endParaRPr lang="en-US" dirty="0" smtClean="0"/>
          </a:p>
          <a:p>
            <a:endParaRPr lang="en-US" dirty="0"/>
          </a:p>
          <a:p>
            <a:pPr>
              <a:buNone/>
            </a:pPr>
            <a:endParaRPr lang="en-US" dirty="0"/>
          </a:p>
        </p:txBody>
      </p:sp>
      <p:sp>
        <p:nvSpPr>
          <p:cNvPr id="2" name="TextBox 1"/>
          <p:cNvSpPr txBox="1"/>
          <p:nvPr/>
        </p:nvSpPr>
        <p:spPr>
          <a:xfrm>
            <a:off x="549166" y="5934670"/>
            <a:ext cx="8035160" cy="646331"/>
          </a:xfrm>
          <a:prstGeom prst="rect">
            <a:avLst/>
          </a:prstGeom>
          <a:noFill/>
        </p:spPr>
        <p:txBody>
          <a:bodyPr wrap="square" rtlCol="0">
            <a:spAutoFit/>
          </a:bodyPr>
          <a:lstStyle/>
          <a:p>
            <a:pPr algn="ctr"/>
            <a:r>
              <a:rPr lang="en-US" dirty="0" smtClean="0">
                <a:solidFill>
                  <a:prstClr val="black"/>
                </a:solidFill>
              </a:rPr>
              <a:t>KDPH </a:t>
            </a:r>
            <a:r>
              <a:rPr lang="en-US" dirty="0">
                <a:solidFill>
                  <a:prstClr val="black"/>
                </a:solidFill>
              </a:rPr>
              <a:t>and its ESF #8 response partners have access to this data in </a:t>
            </a:r>
            <a:r>
              <a:rPr lang="en-US" dirty="0" err="1">
                <a:solidFill>
                  <a:prstClr val="black"/>
                </a:solidFill>
              </a:rPr>
              <a:t>WebEOC</a:t>
            </a:r>
            <a:r>
              <a:rPr lang="en-US" dirty="0">
                <a:solidFill>
                  <a:prstClr val="black"/>
                </a:solidFill>
              </a:rPr>
              <a:t>.</a:t>
            </a:r>
          </a:p>
          <a:p>
            <a:pPr algn="ctr"/>
            <a:endParaRPr lang="en-US" dirty="0">
              <a:solidFill>
                <a:prstClr val="black"/>
              </a:solidFill>
            </a:endParaRPr>
          </a:p>
        </p:txBody>
      </p:sp>
    </p:spTree>
    <p:extLst>
      <p:ext uri="{BB962C8B-B14F-4D97-AF65-F5344CB8AC3E}">
        <p14:creationId xmlns:p14="http://schemas.microsoft.com/office/powerpoint/2010/main" val="2954204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l="750" t="20981" r="50829" b="9655"/>
          <a:stretch>
            <a:fillRect/>
          </a:stretch>
        </p:blipFill>
        <p:spPr bwMode="auto">
          <a:xfrm>
            <a:off x="152400" y="1066800"/>
            <a:ext cx="8839199" cy="5257800"/>
          </a:xfrm>
          <a:prstGeom prst="rect">
            <a:avLst/>
          </a:prstGeom>
          <a:noFill/>
          <a:ln w="9525">
            <a:noFill/>
            <a:miter lim="800000"/>
            <a:headEnd/>
            <a:tailEnd/>
          </a:ln>
        </p:spPr>
      </p:pic>
    </p:spTree>
    <p:extLst>
      <p:ext uri="{BB962C8B-B14F-4D97-AF65-F5344CB8AC3E}">
        <p14:creationId xmlns:p14="http://schemas.microsoft.com/office/powerpoint/2010/main" val="18810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algn="ctr"/>
            <a:r>
              <a:rPr lang="en-US" dirty="0" smtClean="0"/>
              <a:t>5-Year </a:t>
            </a:r>
            <a:r>
              <a:rPr lang="en-US" dirty="0"/>
              <a:t>Plan</a:t>
            </a:r>
          </a:p>
        </p:txBody>
      </p:sp>
      <p:sp>
        <p:nvSpPr>
          <p:cNvPr id="3" name="Content Placeholder 2"/>
          <p:cNvSpPr>
            <a:spLocks noGrp="1"/>
          </p:cNvSpPr>
          <p:nvPr>
            <p:ph idx="1"/>
          </p:nvPr>
        </p:nvSpPr>
        <p:spPr/>
        <p:txBody>
          <a:bodyPr>
            <a:normAutofit fontScale="92500" lnSpcReduction="20000"/>
          </a:bodyPr>
          <a:lstStyle/>
          <a:p>
            <a:pPr>
              <a:buNone/>
            </a:pPr>
            <a:r>
              <a:rPr lang="en-US" sz="2800" dirty="0" smtClean="0"/>
              <a:t>Includes data for additional populations, including:</a:t>
            </a:r>
          </a:p>
          <a:p>
            <a:pPr>
              <a:buNone/>
            </a:pPr>
            <a:endParaRPr lang="en-US" dirty="0" smtClean="0"/>
          </a:p>
          <a:p>
            <a:r>
              <a:rPr lang="en-US" dirty="0" smtClean="0"/>
              <a:t>Wheelchair/cane dependent</a:t>
            </a:r>
          </a:p>
          <a:p>
            <a:r>
              <a:rPr lang="en-US" dirty="0" smtClean="0"/>
              <a:t>Blind &amp; Vision Impaired</a:t>
            </a:r>
          </a:p>
          <a:p>
            <a:r>
              <a:rPr lang="en-US" dirty="0" smtClean="0"/>
              <a:t>Insulin Dependent</a:t>
            </a:r>
          </a:p>
          <a:p>
            <a:r>
              <a:rPr lang="en-US" dirty="0" smtClean="0"/>
              <a:t>Geographically/Culturally Isolated populations</a:t>
            </a:r>
          </a:p>
          <a:p>
            <a:endParaRPr lang="en-US" dirty="0" smtClean="0"/>
          </a:p>
          <a:p>
            <a:r>
              <a:rPr lang="en-US" dirty="0" smtClean="0"/>
              <a:t>TV/Radio stations</a:t>
            </a:r>
          </a:p>
          <a:p>
            <a:r>
              <a:rPr lang="en-US" dirty="0" smtClean="0"/>
              <a:t>Areas with no TV/radio/cell service</a:t>
            </a:r>
          </a:p>
          <a:p>
            <a:r>
              <a:rPr lang="en-US" dirty="0" smtClean="0"/>
              <a:t>Hospital Locations</a:t>
            </a:r>
          </a:p>
          <a:p>
            <a:r>
              <a:rPr lang="en-US" dirty="0" smtClean="0"/>
              <a:t>Health Department Locations</a:t>
            </a:r>
          </a:p>
          <a:p>
            <a:endParaRPr lang="en-US" dirty="0"/>
          </a:p>
          <a:p>
            <a:endParaRPr lang="en-US" dirty="0"/>
          </a:p>
        </p:txBody>
      </p:sp>
    </p:spTree>
    <p:extLst>
      <p:ext uri="{BB962C8B-B14F-4D97-AF65-F5344CB8AC3E}">
        <p14:creationId xmlns:p14="http://schemas.microsoft.com/office/powerpoint/2010/main" val="3064893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3">
      <a:dk1>
        <a:sysClr val="windowText" lastClr="000000"/>
      </a:dk1>
      <a:lt1>
        <a:sysClr val="window" lastClr="FFFFFF"/>
      </a:lt1>
      <a:dk2>
        <a:srgbClr val="FFFFFF"/>
      </a:dk2>
      <a:lt2>
        <a:srgbClr val="000000"/>
      </a:lt2>
      <a:accent1>
        <a:srgbClr val="0F6FC6"/>
      </a:accent1>
      <a:accent2>
        <a:srgbClr val="073763"/>
      </a:accent2>
      <a:accent3>
        <a:srgbClr val="0B5394"/>
      </a:accent3>
      <a:accent4>
        <a:srgbClr val="05686C"/>
      </a:accent4>
      <a:accent5>
        <a:srgbClr val="3ECCB4"/>
      </a:accent5>
      <a:accent6>
        <a:srgbClr val="248D7B"/>
      </a:accent6>
      <a:hlink>
        <a:srgbClr val="0070C0"/>
      </a:hlink>
      <a:folHlink>
        <a:srgbClr val="0070C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Custom 3">
      <a:dk1>
        <a:sysClr val="windowText" lastClr="000000"/>
      </a:dk1>
      <a:lt1>
        <a:sysClr val="window" lastClr="FFFFFF"/>
      </a:lt1>
      <a:dk2>
        <a:srgbClr val="FFFFFF"/>
      </a:dk2>
      <a:lt2>
        <a:srgbClr val="000000"/>
      </a:lt2>
      <a:accent1>
        <a:srgbClr val="0F6FC6"/>
      </a:accent1>
      <a:accent2>
        <a:srgbClr val="073763"/>
      </a:accent2>
      <a:accent3>
        <a:srgbClr val="0B5394"/>
      </a:accent3>
      <a:accent4>
        <a:srgbClr val="05686C"/>
      </a:accent4>
      <a:accent5>
        <a:srgbClr val="3ECCB4"/>
      </a:accent5>
      <a:accent6>
        <a:srgbClr val="248D7B"/>
      </a:accent6>
      <a:hlink>
        <a:srgbClr val="0070C0"/>
      </a:hlink>
      <a:folHlink>
        <a:srgbClr val="0070C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Custom 3">
      <a:dk1>
        <a:sysClr val="windowText" lastClr="000000"/>
      </a:dk1>
      <a:lt1>
        <a:sysClr val="window" lastClr="FFFFFF"/>
      </a:lt1>
      <a:dk2>
        <a:srgbClr val="FFFFFF"/>
      </a:dk2>
      <a:lt2>
        <a:srgbClr val="000000"/>
      </a:lt2>
      <a:accent1>
        <a:srgbClr val="0F6FC6"/>
      </a:accent1>
      <a:accent2>
        <a:srgbClr val="073763"/>
      </a:accent2>
      <a:accent3>
        <a:srgbClr val="0B5394"/>
      </a:accent3>
      <a:accent4>
        <a:srgbClr val="05686C"/>
      </a:accent4>
      <a:accent5>
        <a:srgbClr val="3ECCB4"/>
      </a:accent5>
      <a:accent6>
        <a:srgbClr val="248D7B"/>
      </a:accent6>
      <a:hlink>
        <a:srgbClr val="0070C0"/>
      </a:hlink>
      <a:folHlink>
        <a:srgbClr val="0070C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952A2E6BE3AE4FA9E550A522748C81" ma:contentTypeVersion="1" ma:contentTypeDescription="Create a new document." ma:contentTypeScope="" ma:versionID="26648c2b5344d867b48b819ddb318b59">
  <xsd:schema xmlns:xsd="http://www.w3.org/2001/XMLSchema" xmlns:xs="http://www.w3.org/2001/XMLSchema" xmlns:p="http://schemas.microsoft.com/office/2006/metadata/properties" xmlns:ns1="http://schemas.microsoft.com/sharepoint/v3" targetNamespace="http://schemas.microsoft.com/office/2006/metadata/properties" ma:root="true" ma:fieldsID="26ae8053387f972404f5ef1c4bc0980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8BBEDD-7B39-4788-8B59-8A9420CA8810}"/>
</file>

<file path=customXml/itemProps2.xml><?xml version="1.0" encoding="utf-8"?>
<ds:datastoreItem xmlns:ds="http://schemas.openxmlformats.org/officeDocument/2006/customXml" ds:itemID="{DB128BF8-9915-4776-8224-AAC3604333FD}"/>
</file>

<file path=customXml/itemProps3.xml><?xml version="1.0" encoding="utf-8"?>
<ds:datastoreItem xmlns:ds="http://schemas.openxmlformats.org/officeDocument/2006/customXml" ds:itemID="{5CA7EFAA-81DE-4F7B-9398-E256CE8F811A}"/>
</file>

<file path=docProps/app.xml><?xml version="1.0" encoding="utf-8"?>
<Properties xmlns="http://schemas.openxmlformats.org/officeDocument/2006/extended-properties" xmlns:vt="http://schemas.openxmlformats.org/officeDocument/2006/docPropsVTypes">
  <Template>Flow</Template>
  <TotalTime>1823</TotalTime>
  <Words>1194</Words>
  <Application>Microsoft Office PowerPoint</Application>
  <PresentationFormat>On-screen Show (4:3)</PresentationFormat>
  <Paragraphs>220</Paragraphs>
  <Slides>28</Slides>
  <Notes>11</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Flow</vt:lpstr>
      <vt:lpstr>1_Flow</vt:lpstr>
      <vt:lpstr>2_Flow</vt:lpstr>
      <vt:lpstr>PowerPoint Presentation</vt:lpstr>
      <vt:lpstr>Objectives</vt:lpstr>
      <vt:lpstr>Defining Access and Functional Needs</vt:lpstr>
      <vt:lpstr>Kentucky Functional Needs Collaborative</vt:lpstr>
      <vt:lpstr>PowerPoint Presentation</vt:lpstr>
      <vt:lpstr>Jurisdictional Functional and Access Needs Population Risk Assessment</vt:lpstr>
      <vt:lpstr>FAN Population Data </vt:lpstr>
      <vt:lpstr>PowerPoint Presentation</vt:lpstr>
      <vt:lpstr>5-Year Plan</vt:lpstr>
      <vt:lpstr>Benefits of the Jurisdictional FAN Risk Assessment</vt:lpstr>
      <vt:lpstr>Benefits of the Jurisdictional FAN Risk Assessment</vt:lpstr>
      <vt:lpstr>PowerPoint Presentation</vt:lpstr>
      <vt:lpstr>FAST History</vt:lpstr>
      <vt:lpstr>Key Concept Behind FAST</vt:lpstr>
      <vt:lpstr>FAST Purpose</vt:lpstr>
      <vt:lpstr>FAST Will Not</vt:lpstr>
      <vt:lpstr>Benefits of FAST?</vt:lpstr>
      <vt:lpstr>FAST Members</vt:lpstr>
      <vt:lpstr>FAST Members often have:</vt:lpstr>
      <vt:lpstr>Department for Aging and Independent Living</vt:lpstr>
      <vt:lpstr>Department for Aging and Independent Living</vt:lpstr>
      <vt:lpstr>FAST, DAIL and the AAAILs</vt:lpstr>
      <vt:lpstr>FAST Process</vt:lpstr>
      <vt:lpstr>Next Steps </vt:lpstr>
      <vt:lpstr>PowerPoint Presentation</vt:lpstr>
      <vt:lpstr>FAN TRAIN Module</vt:lpstr>
      <vt:lpstr>PowerPoint Presentation</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Brandon.Hurley@ky.gov;Janie.Cambron@ky.gov</dc:creator>
  <cp:lastModifiedBy>Jo</cp:lastModifiedBy>
  <cp:revision>136</cp:revision>
  <cp:lastPrinted>2013-08-08T21:45:36Z</cp:lastPrinted>
  <dcterms:created xsi:type="dcterms:W3CDTF">2012-03-09T18:35:37Z</dcterms:created>
  <dcterms:modified xsi:type="dcterms:W3CDTF">2013-10-23T11:57:46Z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0x01010023952A2E6BE3AE4FA9E550A522748C81</vt:lpwstr>
  </property>
  <property fmtid="{D5CDD505-2E9C-101B-9397-08002B2CF9AE}" pid="5" name="globalResourceTagsChoiceMulti">
    <vt:lpwstr>2-340. Template</vt:lpwstr>
  </property>
</Properties>
</file>