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1" r:id="rId5"/>
  </p:sldMasterIdLst>
  <p:notesMasterIdLst>
    <p:notesMasterId r:id="rId47"/>
  </p:notesMasterIdLst>
  <p:handoutMasterIdLst>
    <p:handoutMasterId r:id="rId48"/>
  </p:handoutMasterIdLst>
  <p:sldIdLst>
    <p:sldId id="266" r:id="rId6"/>
    <p:sldId id="468" r:id="rId7"/>
    <p:sldId id="438" r:id="rId8"/>
    <p:sldId id="445" r:id="rId9"/>
    <p:sldId id="281" r:id="rId10"/>
    <p:sldId id="353" r:id="rId11"/>
    <p:sldId id="439" r:id="rId12"/>
    <p:sldId id="426" r:id="rId13"/>
    <p:sldId id="447" r:id="rId14"/>
    <p:sldId id="440" r:id="rId15"/>
    <p:sldId id="272" r:id="rId16"/>
    <p:sldId id="441" r:id="rId17"/>
    <p:sldId id="442" r:id="rId18"/>
    <p:sldId id="446" r:id="rId19"/>
    <p:sldId id="443" r:id="rId20"/>
    <p:sldId id="450" r:id="rId21"/>
    <p:sldId id="452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372" r:id="rId30"/>
    <p:sldId id="449" r:id="rId31"/>
    <p:sldId id="332" r:id="rId32"/>
    <p:sldId id="424" r:id="rId33"/>
    <p:sldId id="425" r:id="rId34"/>
    <p:sldId id="351" r:id="rId35"/>
    <p:sldId id="448" r:id="rId36"/>
    <p:sldId id="465" r:id="rId37"/>
    <p:sldId id="463" r:id="rId38"/>
    <p:sldId id="464" r:id="rId39"/>
    <p:sldId id="289" r:id="rId40"/>
    <p:sldId id="462" r:id="rId41"/>
    <p:sldId id="461" r:id="rId42"/>
    <p:sldId id="371" r:id="rId43"/>
    <p:sldId id="467" r:id="rId44"/>
    <p:sldId id="444" r:id="rId45"/>
    <p:sldId id="46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04F"/>
    <a:srgbClr val="4EBE98"/>
    <a:srgbClr val="C9DE8F"/>
    <a:srgbClr val="FFFFFF"/>
    <a:srgbClr val="45AE5C"/>
    <a:srgbClr val="CDA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88184" autoAdjust="0"/>
  </p:normalViewPr>
  <p:slideViewPr>
    <p:cSldViewPr>
      <p:cViewPr>
        <p:scale>
          <a:sx n="112" d="100"/>
          <a:sy n="112" d="100"/>
        </p:scale>
        <p:origin x="-130" y="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4980"/>
          </a:xfrm>
          <a:prstGeom prst="rect">
            <a:avLst/>
          </a:prstGeom>
        </p:spPr>
        <p:txBody>
          <a:bodyPr vert="horz" lIns="91703" tIns="45853" rIns="91703" bIns="458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980"/>
          </a:xfrm>
          <a:prstGeom prst="rect">
            <a:avLst/>
          </a:prstGeom>
        </p:spPr>
        <p:txBody>
          <a:bodyPr vert="horz" lIns="91703" tIns="45853" rIns="91703" bIns="45853" rtlCol="0"/>
          <a:lstStyle>
            <a:lvl1pPr algn="r">
              <a:defRPr sz="1200"/>
            </a:lvl1pPr>
          </a:lstStyle>
          <a:p>
            <a:fld id="{ADE19080-D25B-4B70-88A8-BF6C8A917D9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4"/>
            <a:ext cx="3038475" cy="464980"/>
          </a:xfrm>
          <a:prstGeom prst="rect">
            <a:avLst/>
          </a:prstGeom>
        </p:spPr>
        <p:txBody>
          <a:bodyPr vert="horz" lIns="91703" tIns="45853" rIns="91703" bIns="458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4"/>
            <a:ext cx="3038475" cy="464980"/>
          </a:xfrm>
          <a:prstGeom prst="rect">
            <a:avLst/>
          </a:prstGeom>
        </p:spPr>
        <p:txBody>
          <a:bodyPr vert="horz" lIns="91703" tIns="45853" rIns="91703" bIns="45853" rtlCol="0" anchor="b"/>
          <a:lstStyle>
            <a:lvl1pPr algn="r">
              <a:defRPr sz="1200"/>
            </a:lvl1pPr>
          </a:lstStyle>
          <a:p>
            <a:fld id="{99F348C6-1A08-4763-A89B-AC4B69B34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99" tIns="46549" rIns="93099" bIns="465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099" tIns="46549" rIns="93099" bIns="46549" rtlCol="0"/>
          <a:lstStyle>
            <a:lvl1pPr algn="r">
              <a:defRPr sz="1200"/>
            </a:lvl1pPr>
          </a:lstStyle>
          <a:p>
            <a:fld id="{EC58AA83-B69C-410A-B8EE-743F1B052471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9" tIns="46549" rIns="93099" bIns="465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099" tIns="46549" rIns="93099" bIns="465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099" tIns="46549" rIns="93099" bIns="465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40" cy="464820"/>
          </a:xfrm>
          <a:prstGeom prst="rect">
            <a:avLst/>
          </a:prstGeom>
        </p:spPr>
        <p:txBody>
          <a:bodyPr vert="horz" lIns="93099" tIns="46549" rIns="93099" bIns="46549" rtlCol="0" anchor="b"/>
          <a:lstStyle>
            <a:lvl1pPr algn="r">
              <a:defRPr sz="1200"/>
            </a:lvl1pPr>
          </a:lstStyle>
          <a:p>
            <a:fld id="{93711AC9-5891-4ACF-8D2D-62B15FE07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9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http://www.cdc.gov/zika/pregnancy/index.html (as</a:t>
            </a:r>
            <a:r>
              <a:rPr lang="en-US" baseline="0" dirty="0" smtClean="0"/>
              <a:t> of April 29th when page updated)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2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http://www.cdc.gov/zika/pregnancy/index.html (as</a:t>
            </a:r>
            <a:r>
              <a:rPr lang="en-US" baseline="0" dirty="0" smtClean="0"/>
              <a:t> of April 29th when page updated)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8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http://www.cdc.gov/zika/pregnancy/index.html (as</a:t>
            </a:r>
            <a:r>
              <a:rPr lang="en-US" baseline="0" dirty="0" smtClean="0"/>
              <a:t> of April 29th when page updated)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4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http://www.cdc.gov/ncbddd/birthdefects/microcephaly.html (microcephaly</a:t>
            </a:r>
            <a:r>
              <a:rPr lang="en-US" baseline="0" dirty="0" smtClean="0"/>
              <a:t> - as of April 7 2016 page update)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7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http://www.cdc.gov/zika/pregnancy/question-answers.html (as of April 29</a:t>
            </a:r>
            <a:r>
              <a:rPr lang="en-US" baseline="30000" dirty="0" smtClean="0"/>
              <a:t>th</a:t>
            </a:r>
            <a:r>
              <a:rPr lang="en-US" dirty="0" smtClean="0"/>
              <a:t> – updated page)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5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http://www.cdc.gov/zika/pregnancy/question-answers.html (as of</a:t>
            </a:r>
            <a:r>
              <a:rPr lang="en-US" baseline="0" dirty="0" smtClean="0"/>
              <a:t> page update on April 19</a:t>
            </a:r>
            <a:r>
              <a:rPr lang="en-US" baseline="30000" dirty="0" smtClean="0"/>
              <a:t>th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13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en-US" dirty="0"/>
              <a:t>CDC will test patients (both males and females, pregnant and non-pregnant) who are symptomatic and have traveled to affected countries within the past two weeks.  Please use the same guidelines for symptoms listed in the MMWR article to determine whether a patient meets the criteria for symptoms – i.e. 2 out of 4 of the symptoms described. – Personal communication with CDC, 2FEB2016)</a:t>
            </a:r>
          </a:p>
          <a:p>
            <a:pPr defTabSz="914307">
              <a:defRPr/>
            </a:pPr>
            <a:endParaRPr lang="en-US" dirty="0"/>
          </a:p>
          <a:p>
            <a:pPr defTabSz="91430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77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6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Larvicides – target larvae in the breeding habitat before they can mature into adult mosquitoes and disperse – applied directly to the water</a:t>
            </a:r>
          </a:p>
          <a:p>
            <a:r>
              <a:rPr lang="en-US" dirty="0" smtClean="0"/>
              <a:t>Adultides</a:t>
            </a:r>
            <a:r>
              <a:rPr lang="en-US" baseline="0" dirty="0" smtClean="0"/>
              <a:t> – sprayed and dispense aerosol droplets that stay aloft and kill flying mosquitoes on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41">
              <a:defRPr/>
            </a:pPr>
            <a:r>
              <a:rPr lang="en-US" dirty="0" smtClean="0"/>
              <a:t>Approximate known distribution of </a:t>
            </a:r>
            <a:r>
              <a:rPr lang="en-US" dirty="0" err="1" smtClean="0"/>
              <a:t>Zika</a:t>
            </a:r>
            <a:r>
              <a:rPr lang="en-US" dirty="0" smtClean="0"/>
              <a:t> virus, 1947–2007. </a:t>
            </a:r>
          </a:p>
          <a:p>
            <a:pPr defTabSz="917141">
              <a:defRPr/>
            </a:pPr>
            <a:r>
              <a:rPr lang="en-US" dirty="0" smtClean="0"/>
              <a:t>Red circle represents Yap Island. Yellow indicates human serologic evidence; red indicates virus isolated from humans; green represents mosquito isolates.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6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Larvicides – target larvae in the breeding habitat before they can mature into adult mosquitoes and disperse – applied directly to the water</a:t>
            </a:r>
          </a:p>
          <a:p>
            <a:r>
              <a:rPr lang="en-US" dirty="0" smtClean="0"/>
              <a:t>Adultides</a:t>
            </a:r>
            <a:r>
              <a:rPr lang="en-US" baseline="0" dirty="0" smtClean="0"/>
              <a:t> – sprayed and dispense aerosol droplets that stay aloft and kill flying mosquitoes on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6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9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http://www.cdc.gov/zika/geo/active-countries.html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JANUARY</a:t>
            </a:r>
          </a:p>
          <a:p>
            <a:pPr lvl="1"/>
            <a:r>
              <a:rPr lang="en-US" dirty="0" smtClean="0"/>
              <a:t>Became nationally notifiable condition</a:t>
            </a:r>
          </a:p>
          <a:p>
            <a:pPr lvl="1"/>
            <a:r>
              <a:rPr lang="en-US" dirty="0" smtClean="0"/>
              <a:t>Imported transmission to the U.S.</a:t>
            </a:r>
          </a:p>
          <a:p>
            <a:r>
              <a:rPr lang="en-US" dirty="0" smtClean="0"/>
              <a:t>  FEBRUARY</a:t>
            </a:r>
          </a:p>
          <a:p>
            <a:pPr lvl="1"/>
            <a:r>
              <a:rPr lang="en-US" dirty="0" smtClean="0"/>
              <a:t>WHO declared public health emergency of international concern</a:t>
            </a:r>
          </a:p>
          <a:p>
            <a:pPr lvl="1"/>
            <a:r>
              <a:rPr lang="en-US" dirty="0" smtClean="0"/>
              <a:t>Sexual transmission in TX</a:t>
            </a:r>
          </a:p>
          <a:p>
            <a:r>
              <a:rPr lang="en-US" dirty="0" smtClean="0"/>
              <a:t>  MARCH</a:t>
            </a:r>
          </a:p>
          <a:p>
            <a:pPr lvl="1"/>
            <a:r>
              <a:rPr lang="en-US" dirty="0" smtClean="0"/>
              <a:t>First case of </a:t>
            </a:r>
            <a:r>
              <a:rPr lang="en-US" dirty="0" err="1" smtClean="0"/>
              <a:t>Zika</a:t>
            </a:r>
            <a:r>
              <a:rPr lang="en-US" dirty="0" smtClean="0"/>
              <a:t> in KY</a:t>
            </a:r>
          </a:p>
          <a:p>
            <a:r>
              <a:rPr lang="en-US" dirty="0" smtClean="0"/>
              <a:t>April</a:t>
            </a:r>
          </a:p>
          <a:p>
            <a:pPr lvl="1"/>
            <a:r>
              <a:rPr lang="en-US" dirty="0" smtClean="0"/>
              <a:t>All cases in U.S. remain travel-associated</a:t>
            </a:r>
          </a:p>
          <a:p>
            <a:pPr lvl="1"/>
            <a:r>
              <a:rPr lang="en-US" dirty="0" smtClean="0"/>
              <a:t>CDC concludes </a:t>
            </a:r>
            <a:r>
              <a:rPr lang="en-US" dirty="0" err="1" smtClean="0"/>
              <a:t>Zika</a:t>
            </a:r>
            <a:r>
              <a:rPr lang="en-US" dirty="0" smtClean="0"/>
              <a:t> causes microcephaly and other birth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2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7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http://www.cdc.gov/zika/pregnancy/question-answers.html (as of page update April 19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, 2016)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0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http://www.cdc.gov/zika/pregnancy/index.html (as</a:t>
            </a:r>
            <a:r>
              <a:rPr lang="en-US" baseline="0" dirty="0" smtClean="0"/>
              <a:t> of April 29th when page updated)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1828800"/>
          </a:xfrm>
          <a:ln>
            <a:noFill/>
          </a:ln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657787"/>
            <a:ext cx="2209799" cy="10934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3647778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49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5798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32012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1120100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38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B5F9-44D9-415A-ADE2-5104D1A8B8F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CCBC-7BA6-4899-9BFC-3FA38F3C7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B5F9-44D9-415A-ADE2-5104D1A8B8F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CCBC-7BA6-4899-9BFC-3FA38F3C77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330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8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9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3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44211" y="0"/>
            <a:ext cx="4609314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1AB5F9-44D9-415A-ADE2-5104D1A8B8FF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37CCBC-7BA6-4899-9BFC-3FA38F3C7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193119" y="-7144"/>
            <a:ext cx="2982111" cy="3119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D304F">
                  <a:shade val="30000"/>
                  <a:satMod val="115000"/>
                </a:srgbClr>
              </a:gs>
              <a:gs pos="50000">
                <a:srgbClr val="1D304F">
                  <a:shade val="67500"/>
                  <a:satMod val="115000"/>
                </a:srgbClr>
              </a:gs>
              <a:gs pos="100000">
                <a:srgbClr val="1D304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188976"/>
            <a:ext cx="9448800" cy="725424"/>
            <a:chOff x="113157" y="142322"/>
            <a:chExt cx="9183276" cy="72542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113157" y="218894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 rot="21435692">
                <a:off x="133383" y="218522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123072" y="142322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72" r:id="rId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1D304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3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edes_albopictus" TargetMode="External"/><Relationship Id="rId2" Type="http://schemas.openxmlformats.org/officeDocument/2006/relationships/hyperlink" Target="https://en.wikipedia.org/wiki/Aedes_aegypt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q.yaffee@ky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851648" cy="4343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Zika Virus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100" b="0" dirty="0" smtClean="0">
                <a:effectLst/>
              </a:rPr>
              <a:t>KOIN/KFNC ITV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0" dirty="0" smtClean="0"/>
              <a:t>November 1, 2016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854696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Anna Yaffee, MD, MPH</a:t>
            </a:r>
          </a:p>
          <a:p>
            <a:r>
              <a:rPr lang="en-US" sz="2800" b="1" dirty="0" smtClean="0"/>
              <a:t>Epidemic Intelligence Service Officer</a:t>
            </a:r>
          </a:p>
          <a:p>
            <a:r>
              <a:rPr lang="en-US" sz="2800" b="1" dirty="0" smtClean="0"/>
              <a:t>Kentucky Department for Public Health</a:t>
            </a:r>
          </a:p>
        </p:txBody>
      </p:sp>
    </p:spTree>
    <p:extLst>
      <p:ext uri="{BB962C8B-B14F-4D97-AF65-F5344CB8AC3E}">
        <p14:creationId xmlns:p14="http://schemas.microsoft.com/office/powerpoint/2010/main" val="4239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ZIKV Transmission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Photo credit: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en.wikipedia.org/wiki/Aedes_aegypti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en.wikipedia.org/wiki/Aedes_albopictus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7638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Arthropod-borne</a:t>
            </a:r>
          </a:p>
          <a:p>
            <a:r>
              <a:rPr lang="en-US" i="1" dirty="0" err="1" smtClean="0">
                <a:latin typeface="+mj-lt"/>
              </a:rPr>
              <a:t>Aedes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aegypti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 main vector</a:t>
            </a:r>
          </a:p>
          <a:p>
            <a:pPr lvl="1"/>
            <a:r>
              <a:rPr lang="en-US" dirty="0" smtClean="0">
                <a:latin typeface="+mj-lt"/>
              </a:rPr>
              <a:t>Rare in KY (1 in 5000 mosquitoes)</a:t>
            </a:r>
          </a:p>
          <a:p>
            <a:r>
              <a:rPr lang="en-US" i="1" dirty="0" err="1" smtClean="0">
                <a:latin typeface="+mj-lt"/>
              </a:rPr>
              <a:t>Aedes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albopictus</a:t>
            </a:r>
            <a:r>
              <a:rPr lang="en-US" i="1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 alternate vector</a:t>
            </a:r>
          </a:p>
          <a:p>
            <a:pPr lvl="1"/>
            <a:r>
              <a:rPr lang="en-US" dirty="0" smtClean="0">
                <a:latin typeface="+mj-lt"/>
              </a:rPr>
              <a:t>Common in KY</a:t>
            </a:r>
          </a:p>
          <a:p>
            <a:pPr lvl="1"/>
            <a:r>
              <a:rPr lang="en-US" dirty="0" smtClean="0">
                <a:latin typeface="+mj-lt"/>
              </a:rPr>
              <a:t>Less efficient transmission, unknown if transmission could be sustained in the US until mosquito season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8" y="4154932"/>
            <a:ext cx="2813262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84" y="4143375"/>
            <a:ext cx="2781716" cy="18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206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73" y="10668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Mosquito Range in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876800"/>
            <a:ext cx="198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Aedes</a:t>
            </a: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aegypti</a:t>
            </a:r>
            <a:endParaRPr lang="en-US" sz="2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919132"/>
            <a:ext cx="229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/>
                </a:solidFill>
              </a:rPr>
              <a:t>Aedes</a:t>
            </a:r>
            <a:r>
              <a:rPr lang="en-US" sz="2000" b="1" i="1" dirty="0" smtClean="0">
                <a:solidFill>
                  <a:schemeClr val="accent5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/>
                </a:solidFill>
              </a:rPr>
              <a:t>albopictus</a:t>
            </a:r>
            <a:endParaRPr lang="en-US" sz="2000" b="1" i="1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199"/>
            <a:ext cx="4471969" cy="2895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06" y="2023532"/>
            <a:ext cx="44719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ZIKV Transmission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Photo credit: </a:t>
            </a:r>
            <a:r>
              <a:rPr lang="en-US" dirty="0"/>
              <a:t>http://</a:t>
            </a:r>
            <a:r>
              <a:rPr lang="en-US" dirty="0" smtClean="0"/>
              <a:t>emergency.cdc.gov/coca/ppt/2016/01_26_16_zika.pdf</a:t>
            </a:r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 rotWithShape="1">
          <a:blip r:embed="rId3"/>
          <a:srcRect l="1088" t="33079" r="68693" b="16363"/>
          <a:stretch/>
        </p:blipFill>
        <p:spPr bwMode="auto">
          <a:xfrm>
            <a:off x="272845" y="1417638"/>
            <a:ext cx="8598310" cy="4653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526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Other Methods of ZIKV Transmission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Mother to Child:</a:t>
            </a:r>
          </a:p>
          <a:p>
            <a:pPr lvl="1"/>
            <a:r>
              <a:rPr lang="en-US" dirty="0" smtClean="0"/>
              <a:t>During birth, or during fetal development</a:t>
            </a:r>
          </a:p>
          <a:p>
            <a:pPr lvl="1"/>
            <a:r>
              <a:rPr lang="en-US" dirty="0" smtClean="0"/>
              <a:t>?Breastfeeding – currently no reported cases</a:t>
            </a:r>
            <a:endParaRPr lang="en-US" dirty="0"/>
          </a:p>
          <a:p>
            <a:r>
              <a:rPr lang="en-US" dirty="0" smtClean="0"/>
              <a:t>Sexual Transmission: </a:t>
            </a:r>
          </a:p>
          <a:p>
            <a:pPr lvl="1"/>
            <a:r>
              <a:rPr lang="en-US" dirty="0" smtClean="0"/>
              <a:t>Infected persons can spread through intercourse to partners</a:t>
            </a:r>
          </a:p>
          <a:p>
            <a:pPr lvl="1"/>
            <a:r>
              <a:rPr lang="en-US" dirty="0" smtClean="0"/>
              <a:t>Virus remains in semen longer than blood</a:t>
            </a:r>
            <a:endParaRPr lang="en-US" dirty="0"/>
          </a:p>
          <a:p>
            <a:r>
              <a:rPr lang="en-US" dirty="0" smtClean="0"/>
              <a:t>Blood Transfusion:</a:t>
            </a:r>
          </a:p>
          <a:p>
            <a:pPr lvl="1"/>
            <a:r>
              <a:rPr lang="en-US" dirty="0" smtClean="0"/>
              <a:t>Reported in Brazil, under investigation</a:t>
            </a:r>
          </a:p>
          <a:p>
            <a:pPr lvl="1"/>
            <a:r>
              <a:rPr lang="en-US" dirty="0" smtClean="0"/>
              <a:t>No cases confirmed in U.S. </a:t>
            </a:r>
          </a:p>
          <a:p>
            <a:pPr lvl="1"/>
            <a:r>
              <a:rPr lang="en-US" dirty="0" smtClean="0"/>
              <a:t>2.8% blood donors positive during French Polynesia outbreak 2013-2014</a:t>
            </a:r>
          </a:p>
          <a:p>
            <a:r>
              <a:rPr lang="en-US" dirty="0" smtClean="0"/>
              <a:t>?Infected Secretions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http://www.cdc.gov/zika/transmission/index.html</a:t>
            </a:r>
          </a:p>
        </p:txBody>
      </p:sp>
    </p:spTree>
    <p:extLst>
      <p:ext uri="{BB962C8B-B14F-4D97-AF65-F5344CB8AC3E}">
        <p14:creationId xmlns:p14="http://schemas.microsoft.com/office/powerpoint/2010/main" val="1044086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677400" cy="955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362200"/>
            <a:ext cx="8763000" cy="838200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>
            <a:lvl1pPr algn="l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2800" b="1" kern="1200" baseline="0">
                <a:ln>
                  <a:noFill/>
                </a:ln>
                <a:solidFill>
                  <a:srgbClr val="1D304F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ZIKV CLINICAL EFFECTS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67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ZIKV Clinical Syndrome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asymptomatic</a:t>
            </a:r>
          </a:p>
          <a:p>
            <a:r>
              <a:rPr lang="en-US" dirty="0" smtClean="0"/>
              <a:t>Incubation period few days to weeks</a:t>
            </a:r>
          </a:p>
          <a:p>
            <a:r>
              <a:rPr lang="en-US" dirty="0" smtClean="0"/>
              <a:t>Self-limited mild illness</a:t>
            </a:r>
          </a:p>
          <a:p>
            <a:pPr lvl="1"/>
            <a:r>
              <a:rPr lang="en-US" dirty="0" smtClean="0"/>
              <a:t>Maculopapular rash, fever, arthralgia, conjunctivitis</a:t>
            </a:r>
          </a:p>
          <a:p>
            <a:r>
              <a:rPr lang="en-US" dirty="0" smtClean="0"/>
              <a:t>Rare neurologic complications</a:t>
            </a:r>
          </a:p>
          <a:p>
            <a:pPr lvl="1"/>
            <a:r>
              <a:rPr lang="en-US" dirty="0" err="1" smtClean="0"/>
              <a:t>Guillain-Barré</a:t>
            </a:r>
            <a:r>
              <a:rPr lang="en-US" dirty="0" smtClean="0"/>
              <a:t> syndrome (GBS)</a:t>
            </a:r>
          </a:p>
          <a:p>
            <a:pPr lvl="1"/>
            <a:r>
              <a:rPr lang="en-US" dirty="0" smtClean="0"/>
              <a:t>Microcephaly</a:t>
            </a:r>
          </a:p>
          <a:p>
            <a:r>
              <a:rPr lang="en-US" dirty="0" smtClean="0"/>
              <a:t>Supportive care</a:t>
            </a:r>
          </a:p>
          <a:p>
            <a:r>
              <a:rPr lang="en-US" dirty="0" smtClean="0"/>
              <a:t>Immunity?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http://www.cdc.gov/zika/symptoms/index.html</a:t>
            </a:r>
          </a:p>
        </p:txBody>
      </p:sp>
    </p:spTree>
    <p:extLst>
      <p:ext uri="{BB962C8B-B14F-4D97-AF65-F5344CB8AC3E}">
        <p14:creationId xmlns:p14="http://schemas.microsoft.com/office/powerpoint/2010/main" val="277542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ZIKV and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Pregnant women can be infected with Zika </a:t>
            </a:r>
            <a:r>
              <a:rPr lang="en-US" sz="2800" b="1" dirty="0" smtClean="0"/>
              <a:t>virus </a:t>
            </a:r>
            <a:endParaRPr lang="en-US" sz="2800" dirty="0"/>
          </a:p>
          <a:p>
            <a:pPr lvl="1"/>
            <a:r>
              <a:rPr lang="en-US" sz="2800" dirty="0" smtClean="0"/>
              <a:t>Through </a:t>
            </a:r>
            <a:r>
              <a:rPr lang="en-US" sz="2800" dirty="0"/>
              <a:t>the bite of an infected </a:t>
            </a:r>
            <a:r>
              <a:rPr lang="en-US" sz="2800" dirty="0" smtClean="0"/>
              <a:t>mosquito </a:t>
            </a:r>
            <a:r>
              <a:rPr lang="en-US" sz="2800" dirty="0"/>
              <a:t> </a:t>
            </a:r>
            <a:endParaRPr lang="en-US" sz="2800" dirty="0" smtClean="0"/>
          </a:p>
          <a:p>
            <a:pPr lvl="1"/>
            <a:r>
              <a:rPr lang="en-US" sz="2800" dirty="0" smtClean="0"/>
              <a:t>Can </a:t>
            </a:r>
            <a:r>
              <a:rPr lang="en-US" sz="2800" dirty="0"/>
              <a:t>be spread by </a:t>
            </a:r>
            <a:r>
              <a:rPr lang="en-US" sz="2800" dirty="0" smtClean="0"/>
              <a:t>sexual acts</a:t>
            </a:r>
          </a:p>
          <a:p>
            <a:r>
              <a:rPr lang="en-US" sz="2800" b="1" dirty="0" smtClean="0"/>
              <a:t>A </a:t>
            </a:r>
            <a:r>
              <a:rPr lang="en-US" sz="2800" b="1" dirty="0"/>
              <a:t>pregnant woman can pass Zika virus to her </a:t>
            </a:r>
            <a:r>
              <a:rPr lang="en-US" sz="2800" b="1" dirty="0" smtClean="0"/>
              <a:t>fetus</a:t>
            </a:r>
            <a:endParaRPr lang="en-US" sz="2800" dirty="0"/>
          </a:p>
          <a:p>
            <a:pPr lvl="1"/>
            <a:r>
              <a:rPr lang="en-US" sz="2800" dirty="0" smtClean="0"/>
              <a:t>Can </a:t>
            </a:r>
            <a:r>
              <a:rPr lang="en-US" sz="2800" dirty="0"/>
              <a:t>be passed </a:t>
            </a:r>
            <a:r>
              <a:rPr lang="en-US" sz="2800" dirty="0" smtClean="0"/>
              <a:t>during </a:t>
            </a:r>
            <a:r>
              <a:rPr lang="en-US" sz="2800" dirty="0"/>
              <a:t>pregnancy or at </a:t>
            </a:r>
            <a:r>
              <a:rPr lang="en-US" sz="2800" dirty="0" smtClean="0"/>
              <a:t>delivery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Adverse Fetal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Associated with adverse pregnancy and birth outcomes</a:t>
            </a:r>
          </a:p>
          <a:p>
            <a:r>
              <a:rPr lang="en-US" sz="2800" dirty="0" smtClean="0"/>
              <a:t>Infection passed to fetus during pregnancy can cause:</a:t>
            </a:r>
          </a:p>
          <a:p>
            <a:pPr lvl="2"/>
            <a:r>
              <a:rPr lang="en-US" dirty="0" smtClean="0"/>
              <a:t>Microcephaly</a:t>
            </a:r>
          </a:p>
          <a:p>
            <a:pPr lvl="2"/>
            <a:r>
              <a:rPr lang="en-US" dirty="0" smtClean="0"/>
              <a:t>Other </a:t>
            </a:r>
            <a:r>
              <a:rPr lang="en-US" dirty="0"/>
              <a:t>severe brain </a:t>
            </a:r>
            <a:r>
              <a:rPr lang="en-US" dirty="0" smtClean="0"/>
              <a:t>defects</a:t>
            </a:r>
          </a:p>
          <a:p>
            <a:pPr lvl="2"/>
            <a:r>
              <a:rPr lang="en-US" dirty="0" smtClean="0"/>
              <a:t>Defects </a:t>
            </a:r>
            <a:r>
              <a:rPr lang="en-US" dirty="0"/>
              <a:t>of the </a:t>
            </a:r>
            <a:r>
              <a:rPr lang="en-US" dirty="0" smtClean="0"/>
              <a:t>eye</a:t>
            </a:r>
          </a:p>
          <a:p>
            <a:pPr lvl="2"/>
            <a:r>
              <a:rPr lang="en-US" dirty="0" smtClean="0"/>
              <a:t>Hearing deficits</a:t>
            </a:r>
          </a:p>
          <a:p>
            <a:pPr lvl="2"/>
            <a:r>
              <a:rPr lang="en-US" dirty="0" smtClean="0"/>
              <a:t>Impaired growth</a:t>
            </a:r>
          </a:p>
          <a:p>
            <a:pPr marL="667512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34" y="990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rmAutofit/>
          </a:bodyPr>
          <a:lstStyle/>
          <a:p>
            <a:r>
              <a:rPr lang="en-US" sz="2800" dirty="0"/>
              <a:t>Birth defect – baby’s head is smaller when compared to babies of the same sex and age</a:t>
            </a:r>
          </a:p>
          <a:p>
            <a:r>
              <a:rPr lang="en-US" sz="2800" dirty="0" smtClean="0"/>
              <a:t>Not common</a:t>
            </a:r>
          </a:p>
          <a:p>
            <a:pPr lvl="1"/>
            <a:r>
              <a:rPr lang="en-US" sz="2800" dirty="0" smtClean="0"/>
              <a:t>State birth defects tracking registry estimated  2-12 babies per every 10,000 live births (2006-2010)</a:t>
            </a:r>
          </a:p>
          <a:p>
            <a:r>
              <a:rPr lang="en-US" sz="2800" dirty="0" smtClean="0"/>
              <a:t>Can be isolated or in combination with other defects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5"/>
          <a:stretch/>
        </p:blipFill>
        <p:spPr>
          <a:xfrm>
            <a:off x="0" y="4834467"/>
            <a:ext cx="2643588" cy="202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1" b="37879"/>
          <a:stretch/>
        </p:blipFill>
        <p:spPr>
          <a:xfrm>
            <a:off x="3276600" y="4781996"/>
            <a:ext cx="2591076" cy="207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4"/>
          <a:stretch/>
        </p:blipFill>
        <p:spPr>
          <a:xfrm>
            <a:off x="6477000" y="4781996"/>
            <a:ext cx="2514600" cy="20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Causes of 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Microcephaly can be caused by:</a:t>
            </a:r>
          </a:p>
          <a:p>
            <a:pPr lvl="1"/>
            <a:r>
              <a:rPr lang="en-US" sz="2800" dirty="0" smtClean="0"/>
              <a:t>Infections (Zika</a:t>
            </a:r>
            <a:r>
              <a:rPr lang="en-US" sz="2800" dirty="0"/>
              <a:t>, </a:t>
            </a:r>
            <a:r>
              <a:rPr lang="en-US" sz="2800" dirty="0" smtClean="0"/>
              <a:t>rubella</a:t>
            </a:r>
            <a:r>
              <a:rPr lang="en-US" sz="2800" dirty="0"/>
              <a:t>, </a:t>
            </a:r>
            <a:r>
              <a:rPr lang="en-US" sz="2800" dirty="0" smtClean="0"/>
              <a:t>cytomegalovirus</a:t>
            </a:r>
            <a:r>
              <a:rPr lang="en-US" sz="2800" dirty="0"/>
              <a:t>, or </a:t>
            </a:r>
            <a:r>
              <a:rPr lang="en-US" sz="2800" dirty="0" smtClean="0"/>
              <a:t>toxoplasmosis) during pregnancy</a:t>
            </a:r>
          </a:p>
          <a:p>
            <a:pPr lvl="1"/>
            <a:r>
              <a:rPr lang="en-US" sz="2800" dirty="0" smtClean="0"/>
              <a:t>Exposure to toxins (drugs or alcohol) during pregnancy</a:t>
            </a:r>
          </a:p>
          <a:p>
            <a:pPr lvl="1"/>
            <a:r>
              <a:rPr lang="en-US" sz="2800" dirty="0" smtClean="0"/>
              <a:t>Interruption of blood supply to baby’s brain during development</a:t>
            </a:r>
          </a:p>
          <a:p>
            <a:pPr lvl="1"/>
            <a:r>
              <a:rPr lang="en-US" sz="2800" dirty="0" smtClean="0"/>
              <a:t>Lack of nutrients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4"/>
          <a:stretch/>
        </p:blipFill>
        <p:spPr>
          <a:xfrm>
            <a:off x="6629400" y="4792067"/>
            <a:ext cx="2514600" cy="20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Outline: Zika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Transmission</a:t>
            </a:r>
          </a:p>
          <a:p>
            <a:r>
              <a:rPr lang="en-US" dirty="0" smtClean="0"/>
              <a:t>Clinical Effects</a:t>
            </a:r>
          </a:p>
          <a:p>
            <a:r>
              <a:rPr lang="en-US" dirty="0" smtClean="0"/>
              <a:t>Testing and Reporting</a:t>
            </a:r>
          </a:p>
          <a:p>
            <a:r>
              <a:rPr lang="en-US" dirty="0" smtClean="0"/>
              <a:t>Prevention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63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Diagnosis of 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pregnancy</a:t>
            </a:r>
          </a:p>
          <a:p>
            <a:pPr lvl="2"/>
            <a:r>
              <a:rPr lang="en-US" dirty="0" smtClean="0"/>
              <a:t>Ultrasound late second trimester or early third </a:t>
            </a:r>
          </a:p>
          <a:p>
            <a:r>
              <a:rPr lang="en-US" sz="2800" dirty="0" smtClean="0"/>
              <a:t>After birth</a:t>
            </a:r>
          </a:p>
          <a:p>
            <a:pPr lvl="2"/>
            <a:r>
              <a:rPr lang="en-US" dirty="0" smtClean="0"/>
              <a:t>Anthropometric measurements of neonate</a:t>
            </a:r>
          </a:p>
          <a:p>
            <a:pPr lvl="2"/>
            <a:r>
              <a:rPr lang="en-US" dirty="0" smtClean="0"/>
              <a:t>Head circumference should be re-measured </a:t>
            </a:r>
            <a:br>
              <a:rPr lang="en-US" dirty="0" smtClean="0"/>
            </a:br>
            <a:r>
              <a:rPr lang="en-US" dirty="0" smtClean="0"/>
              <a:t>24 hours after delivery</a:t>
            </a:r>
          </a:p>
          <a:p>
            <a:pPr lvl="2"/>
            <a:r>
              <a:rPr lang="en-US" dirty="0" smtClean="0"/>
              <a:t>MRI of baby’s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4"/>
          <a:stretch/>
        </p:blipFill>
        <p:spPr>
          <a:xfrm>
            <a:off x="6918032" y="5029200"/>
            <a:ext cx="22259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Treatment of Microcephal</a:t>
            </a:r>
            <a:r>
              <a:rPr lang="en-US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846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treatment</a:t>
            </a:r>
          </a:p>
          <a:p>
            <a:r>
              <a:rPr lang="en-US" sz="2400" dirty="0" smtClean="0"/>
              <a:t>Lifelong condition</a:t>
            </a:r>
          </a:p>
          <a:p>
            <a:r>
              <a:rPr lang="en-US" sz="2400" dirty="0" smtClean="0"/>
              <a:t>Mild microcephaly</a:t>
            </a:r>
          </a:p>
          <a:p>
            <a:pPr lvl="1"/>
            <a:r>
              <a:rPr lang="en-US" sz="2400" dirty="0" smtClean="0"/>
              <a:t>Need monitoring for developmental delays</a:t>
            </a:r>
          </a:p>
          <a:p>
            <a:pPr lvl="2"/>
            <a:r>
              <a:rPr lang="en-US" sz="2400" dirty="0" smtClean="0"/>
              <a:t>Routine check-ups</a:t>
            </a:r>
          </a:p>
          <a:p>
            <a:r>
              <a:rPr lang="en-US" sz="2400" dirty="0" smtClean="0"/>
              <a:t>Severe microcephaly</a:t>
            </a:r>
          </a:p>
          <a:p>
            <a:pPr lvl="1"/>
            <a:r>
              <a:rPr lang="en-US" sz="2400" dirty="0" smtClean="0"/>
              <a:t>Need care and treatment focused on other health problems</a:t>
            </a:r>
          </a:p>
          <a:p>
            <a:pPr lvl="1"/>
            <a:r>
              <a:rPr lang="en-US" sz="2400" dirty="0" smtClean="0"/>
              <a:t>Speech, occupational, and physical therapies needed</a:t>
            </a:r>
          </a:p>
          <a:p>
            <a:pPr lvl="1"/>
            <a:r>
              <a:rPr lang="en-US" sz="2400" dirty="0" smtClean="0"/>
              <a:t>Medications to treat seizures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9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838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Remaining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77012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If </a:t>
            </a:r>
            <a:r>
              <a:rPr lang="en-US" sz="3400" b="1" dirty="0"/>
              <a:t>a pregnant woman is exposed</a:t>
            </a:r>
            <a:r>
              <a:rPr lang="en-US" sz="3400" dirty="0"/>
              <a:t> </a:t>
            </a:r>
          </a:p>
          <a:p>
            <a:pPr lvl="1"/>
            <a:r>
              <a:rPr lang="en-US" sz="3400" dirty="0" smtClean="0"/>
              <a:t>How </a:t>
            </a:r>
            <a:r>
              <a:rPr lang="en-US" sz="3400" dirty="0"/>
              <a:t>likely she is to get </a:t>
            </a:r>
            <a:r>
              <a:rPr lang="en-US" sz="3400" dirty="0" smtClean="0"/>
              <a:t>Zika?</a:t>
            </a:r>
            <a:endParaRPr lang="en-US" sz="3400" dirty="0"/>
          </a:p>
          <a:p>
            <a:r>
              <a:rPr lang="en-US" sz="3400" b="1" dirty="0"/>
              <a:t>If a pregnant woman is infected</a:t>
            </a:r>
            <a:r>
              <a:rPr lang="en-US" sz="3400" dirty="0"/>
              <a:t> </a:t>
            </a:r>
          </a:p>
          <a:p>
            <a:pPr lvl="1"/>
            <a:r>
              <a:rPr lang="en-US" sz="3400" dirty="0" smtClean="0"/>
              <a:t>How </a:t>
            </a:r>
            <a:r>
              <a:rPr lang="en-US" sz="3400" dirty="0"/>
              <a:t>the virus will </a:t>
            </a:r>
            <a:r>
              <a:rPr lang="en-US" sz="3400" dirty="0" smtClean="0"/>
              <a:t>affect her </a:t>
            </a:r>
            <a:r>
              <a:rPr lang="en-US" sz="3400" dirty="0"/>
              <a:t>or her </a:t>
            </a:r>
            <a:r>
              <a:rPr lang="en-US" sz="3400" dirty="0" smtClean="0"/>
              <a:t>pregnancy?</a:t>
            </a:r>
            <a:endParaRPr lang="en-US" sz="3400" dirty="0"/>
          </a:p>
          <a:p>
            <a:pPr lvl="1"/>
            <a:r>
              <a:rPr lang="en-US" sz="3400" dirty="0" smtClean="0"/>
              <a:t>How likely </a:t>
            </a:r>
            <a:r>
              <a:rPr lang="en-US" sz="3400" dirty="0"/>
              <a:t>it is that Zika will pass to her </a:t>
            </a:r>
            <a:r>
              <a:rPr lang="en-US" sz="3400" dirty="0" smtClean="0"/>
              <a:t>fetus?</a:t>
            </a:r>
            <a:endParaRPr lang="en-US" sz="3400" dirty="0"/>
          </a:p>
          <a:p>
            <a:pPr lvl="1"/>
            <a:r>
              <a:rPr lang="en-US" sz="3400" dirty="0" smtClean="0"/>
              <a:t>If the </a:t>
            </a:r>
            <a:r>
              <a:rPr lang="en-US" sz="3400" dirty="0"/>
              <a:t>fetus is infected, </a:t>
            </a:r>
            <a:r>
              <a:rPr lang="en-US" sz="3400" dirty="0" smtClean="0"/>
              <a:t>will the fetus develop </a:t>
            </a:r>
            <a:r>
              <a:rPr lang="en-US" sz="3400" dirty="0"/>
              <a:t>birth </a:t>
            </a:r>
            <a:r>
              <a:rPr lang="en-US" sz="3400" dirty="0" smtClean="0"/>
              <a:t>defects?</a:t>
            </a:r>
            <a:endParaRPr lang="en-US" sz="3400" dirty="0"/>
          </a:p>
          <a:p>
            <a:pPr lvl="1"/>
            <a:r>
              <a:rPr lang="en-US" sz="3400" dirty="0" smtClean="0"/>
              <a:t>At what point in pregnancy does </a:t>
            </a:r>
            <a:r>
              <a:rPr lang="en-US" sz="3400" dirty="0"/>
              <a:t>the infection </a:t>
            </a:r>
            <a:r>
              <a:rPr lang="en-US" sz="3400" dirty="0" smtClean="0"/>
              <a:t>cause </a:t>
            </a:r>
            <a:r>
              <a:rPr lang="en-US" sz="3400" dirty="0"/>
              <a:t>harm to the </a:t>
            </a:r>
            <a:r>
              <a:rPr lang="en-US" sz="3400" dirty="0" smtClean="0"/>
              <a:t>fetus?</a:t>
            </a:r>
          </a:p>
          <a:p>
            <a:pPr lvl="1"/>
            <a:r>
              <a:rPr lang="en-US" sz="3400" dirty="0" smtClean="0"/>
              <a:t>Will the baby have </a:t>
            </a:r>
            <a:r>
              <a:rPr lang="en-US" sz="3400" dirty="0"/>
              <a:t>birth </a:t>
            </a:r>
            <a:r>
              <a:rPr lang="en-US" sz="3400" dirty="0" smtClean="0"/>
              <a:t>defects? </a:t>
            </a:r>
            <a:r>
              <a:rPr lang="en-US" sz="3400" dirty="0"/>
              <a:t> </a:t>
            </a:r>
          </a:p>
          <a:p>
            <a:pPr lvl="1"/>
            <a:r>
              <a:rPr lang="en-US" sz="3400" dirty="0" smtClean="0"/>
              <a:t>Does </a:t>
            </a:r>
            <a:r>
              <a:rPr lang="en-US" sz="3400" dirty="0"/>
              <a:t>sexual transmission of Zika virus </a:t>
            </a:r>
            <a:r>
              <a:rPr lang="en-US" sz="3400" dirty="0" smtClean="0"/>
              <a:t>pose </a:t>
            </a:r>
            <a:r>
              <a:rPr lang="en-US" sz="3400" dirty="0"/>
              <a:t>a different risk of birth defects than mosquito-borne </a:t>
            </a:r>
            <a:r>
              <a:rPr lang="en-US" sz="3400" dirty="0" smtClean="0"/>
              <a:t>transmission?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Zika and Future Pregnancies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</a:t>
            </a:r>
            <a:r>
              <a:rPr lang="en-US" dirty="0"/>
              <a:t>on the available evidence, </a:t>
            </a:r>
            <a:r>
              <a:rPr lang="en-US" dirty="0" err="1" smtClean="0"/>
              <a:t>Zika</a:t>
            </a:r>
            <a:r>
              <a:rPr lang="en-US" dirty="0" smtClean="0"/>
              <a:t> is not expected to pose </a:t>
            </a:r>
            <a:r>
              <a:rPr lang="en-US" dirty="0"/>
              <a:t>a risk for birth defects in future pregnancies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U.S. Zika Pregnancy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CDC established US Zika Pregnancy Registry</a:t>
            </a:r>
          </a:p>
          <a:p>
            <a:pPr lvl="1"/>
            <a:r>
              <a:rPr lang="en-US" dirty="0"/>
              <a:t>Collaborating with state health departments</a:t>
            </a:r>
          </a:p>
          <a:p>
            <a:pPr lvl="2"/>
            <a:r>
              <a:rPr lang="en-US" sz="3100" dirty="0"/>
              <a:t>To collect information about Zika virus infection</a:t>
            </a:r>
          </a:p>
          <a:p>
            <a:pPr lvl="3"/>
            <a:r>
              <a:rPr lang="en-US" sz="3100" dirty="0"/>
              <a:t>During pregnancy</a:t>
            </a:r>
          </a:p>
          <a:p>
            <a:pPr lvl="3"/>
            <a:r>
              <a:rPr lang="en-US" sz="3100" dirty="0"/>
              <a:t>Congenital Zika virus </a:t>
            </a:r>
            <a:r>
              <a:rPr lang="en-US" sz="3100" dirty="0" smtClean="0"/>
              <a:t>infection</a:t>
            </a:r>
          </a:p>
          <a:p>
            <a:pPr lvl="3"/>
            <a:endParaRPr lang="en-US" sz="3100" dirty="0"/>
          </a:p>
          <a:p>
            <a:pPr marL="274320" lvl="3" indent="-274320">
              <a:buSzPct val="95000"/>
            </a:pPr>
            <a:r>
              <a:rPr lang="en-US" sz="3100" dirty="0" smtClean="0"/>
              <a:t>Each </a:t>
            </a:r>
            <a:r>
              <a:rPr lang="en-US" sz="3100" dirty="0"/>
              <a:t>data point collected as part of the Registry adds to what we know about </a:t>
            </a:r>
            <a:r>
              <a:rPr lang="en-US" sz="3100" dirty="0" smtClean="0"/>
              <a:t>Zika</a:t>
            </a:r>
          </a:p>
          <a:p>
            <a:pPr lvl="2"/>
            <a:r>
              <a:rPr lang="en-US" sz="3100" dirty="0"/>
              <a:t>Helps guide messages for the public</a:t>
            </a:r>
          </a:p>
          <a:p>
            <a:pPr lvl="2"/>
            <a:r>
              <a:rPr lang="en-US" sz="3100" dirty="0"/>
              <a:t>Updates to clinical guidance</a:t>
            </a:r>
          </a:p>
          <a:p>
            <a:pPr lvl="2"/>
            <a:r>
              <a:rPr lang="en-US" sz="3100" dirty="0"/>
              <a:t>Updates to prevention </a:t>
            </a:r>
            <a:r>
              <a:rPr lang="en-US" sz="3100" dirty="0" smtClean="0"/>
              <a:t>efforts</a:t>
            </a:r>
            <a:endParaRPr lang="en-US" sz="31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9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Role of Healthcare </a:t>
            </a:r>
            <a:r>
              <a:rPr lang="en-US" dirty="0"/>
              <a:t>P</a:t>
            </a:r>
            <a:r>
              <a:rPr lang="en-US" dirty="0" smtClean="0"/>
              <a:t>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Know your resources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Order </a:t>
            </a:r>
            <a:r>
              <a:rPr lang="en-US" sz="2800" dirty="0"/>
              <a:t>appropriate </a:t>
            </a:r>
            <a:r>
              <a:rPr lang="en-US" sz="2800" dirty="0" smtClean="0"/>
              <a:t>tests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Report </a:t>
            </a:r>
            <a:r>
              <a:rPr lang="en-US" sz="2800" dirty="0"/>
              <a:t>all cases of Zika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Educate your patients!</a:t>
            </a:r>
          </a:p>
          <a:p>
            <a:pPr marL="393192" lvl="1" indent="0">
              <a:spcBef>
                <a:spcPts val="12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24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677400" cy="955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362200"/>
            <a:ext cx="8763000" cy="838200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>
            <a:lvl1pPr algn="l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2800" b="1" kern="1200" baseline="0">
                <a:ln>
                  <a:noFill/>
                </a:ln>
                <a:solidFill>
                  <a:srgbClr val="1D304F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ZIKV TESTING AND REPORTING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671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Recommendations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657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History of travel to Zika-affected area </a:t>
            </a:r>
            <a:r>
              <a:rPr lang="en-US" sz="3000" u="sng" dirty="0" smtClean="0"/>
              <a:t>AND</a:t>
            </a:r>
            <a:r>
              <a:rPr lang="en-US" sz="3000" dirty="0" smtClean="0"/>
              <a:t>:</a:t>
            </a:r>
          </a:p>
          <a:p>
            <a:pPr lvl="1"/>
            <a:r>
              <a:rPr lang="en-US" sz="3000" dirty="0" smtClean="0"/>
              <a:t>Symptomatic within two weeks of travel</a:t>
            </a:r>
          </a:p>
          <a:p>
            <a:pPr lvl="1"/>
            <a:r>
              <a:rPr lang="en-US" sz="3000" dirty="0" smtClean="0"/>
              <a:t>Travel during pregnancy or 8 weeks before conception</a:t>
            </a:r>
          </a:p>
          <a:p>
            <a:pPr lvl="1"/>
            <a:r>
              <a:rPr lang="en-US" sz="3000" dirty="0" smtClean="0"/>
              <a:t>Infants born to female with positive or inconclusive test for Zika virus</a:t>
            </a:r>
          </a:p>
          <a:p>
            <a:r>
              <a:rPr lang="en-US" sz="3000" dirty="0" smtClean="0"/>
              <a:t>History of exposure to Zika such as unprotected sex with </a:t>
            </a:r>
            <a:r>
              <a:rPr lang="en-US" sz="3000" dirty="0" err="1" smtClean="0"/>
              <a:t>Zika</a:t>
            </a:r>
            <a:r>
              <a:rPr lang="en-US" sz="3000" dirty="0" smtClean="0"/>
              <a:t> positive patient </a:t>
            </a:r>
            <a:r>
              <a:rPr lang="en-US" sz="3000" u="sng" dirty="0" smtClean="0"/>
              <a:t>AND</a:t>
            </a:r>
            <a:r>
              <a:rPr lang="en-US" sz="3000" dirty="0" smtClean="0"/>
              <a:t> symptomatic or pregnant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953000"/>
            <a:ext cx="4876800" cy="1808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48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Zika 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Current testing at DLS:</a:t>
            </a:r>
          </a:p>
          <a:p>
            <a:pPr lvl="1"/>
            <a:r>
              <a:rPr lang="en-US" sz="2800" dirty="0" smtClean="0"/>
              <a:t>If patient is symptomatic or has had symptoms within 14 days</a:t>
            </a:r>
          </a:p>
          <a:p>
            <a:pPr lvl="3"/>
            <a:r>
              <a:rPr lang="en-US" dirty="0" smtClean="0"/>
              <a:t>RT-PCR on urine and blood </a:t>
            </a:r>
          </a:p>
          <a:p>
            <a:pPr lvl="1"/>
            <a:r>
              <a:rPr lang="en-US" sz="2800" dirty="0" smtClean="0"/>
              <a:t>If patient has never been symptomatic but had possible exposure 2-12 weeks prior to testing</a:t>
            </a:r>
          </a:p>
          <a:p>
            <a:pPr lvl="3"/>
            <a:r>
              <a:rPr lang="en-US" dirty="0" smtClean="0"/>
              <a:t>IgM on blood</a:t>
            </a:r>
          </a:p>
          <a:p>
            <a:r>
              <a:rPr lang="en-US" sz="2800" dirty="0" smtClean="0"/>
              <a:t>Current testing at CDC:</a:t>
            </a:r>
          </a:p>
          <a:p>
            <a:pPr lvl="1"/>
            <a:r>
              <a:rPr lang="en-US" sz="2800" dirty="0" smtClean="0"/>
              <a:t>PRNT</a:t>
            </a:r>
          </a:p>
          <a:p>
            <a:r>
              <a:rPr lang="en-US" sz="2800" dirty="0" smtClean="0"/>
              <a:t>Current testing at commercial labs:</a:t>
            </a:r>
          </a:p>
          <a:p>
            <a:pPr lvl="1"/>
            <a:r>
              <a:rPr lang="en-US" sz="2800" dirty="0" smtClean="0"/>
              <a:t>RT-PCR on urine and blood; IgM on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Zika Lab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PCR only accurate within 14 days of symptom onset</a:t>
            </a:r>
          </a:p>
          <a:p>
            <a:r>
              <a:rPr lang="en-US" dirty="0" smtClean="0"/>
              <a:t>IgM </a:t>
            </a:r>
            <a:r>
              <a:rPr lang="en-US" dirty="0"/>
              <a:t>antibodies expected 2-12 weeks after virus exposure</a:t>
            </a:r>
          </a:p>
          <a:p>
            <a:pPr lvl="1"/>
            <a:r>
              <a:rPr lang="en-US" dirty="0"/>
              <a:t>Negative </a:t>
            </a:r>
            <a:r>
              <a:rPr lang="en-US" dirty="0" smtClean="0"/>
              <a:t>IgM </a:t>
            </a:r>
            <a:r>
              <a:rPr lang="en-US" i="1" dirty="0"/>
              <a:t>suggests</a:t>
            </a:r>
            <a:r>
              <a:rPr lang="en-US" dirty="0"/>
              <a:t> a recent infection did not occur but not definitive</a:t>
            </a:r>
          </a:p>
          <a:p>
            <a:r>
              <a:rPr lang="en-US" dirty="0" smtClean="0"/>
              <a:t>All </a:t>
            </a:r>
            <a:r>
              <a:rPr lang="en-US" dirty="0"/>
              <a:t>results should be clinically/epidemiologically correlated due to risk of IgM false positives</a:t>
            </a:r>
          </a:p>
          <a:p>
            <a:pPr lvl="1"/>
            <a:r>
              <a:rPr lang="en-US" dirty="0"/>
              <a:t>Closely related </a:t>
            </a:r>
            <a:r>
              <a:rPr lang="en-US" dirty="0" err="1"/>
              <a:t>flaviviruses</a:t>
            </a:r>
            <a:r>
              <a:rPr lang="en-US" dirty="0"/>
              <a:t> (dengue, chikungunya, yellow fever/vaccine, Japanese encephalitis/vaccine) </a:t>
            </a:r>
          </a:p>
          <a:p>
            <a:pPr lvl="1"/>
            <a:r>
              <a:rPr lang="en-US" dirty="0"/>
              <a:t>Risk of false positive – difficulty in counseling regarding pregnancy; detection of ZIKV does not indicate definite harm</a:t>
            </a:r>
          </a:p>
        </p:txBody>
      </p:sp>
    </p:spTree>
    <p:extLst>
      <p:ext uri="{BB962C8B-B14F-4D97-AF65-F5344CB8AC3E}">
        <p14:creationId xmlns:p14="http://schemas.microsoft.com/office/powerpoint/2010/main" val="22924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Zika</a:t>
            </a:r>
            <a:r>
              <a:rPr lang="en-US" sz="4400" dirty="0" smtClean="0"/>
              <a:t> Virus (ZIKV)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/>
          <a:lstStyle/>
          <a:p>
            <a:r>
              <a:rPr lang="en-US" dirty="0" err="1"/>
              <a:t>Flavivirus</a:t>
            </a:r>
            <a:r>
              <a:rPr lang="en-US" dirty="0"/>
              <a:t> first discovered in 1947 in </a:t>
            </a:r>
            <a:r>
              <a:rPr lang="en-US" dirty="0" err="1"/>
              <a:t>Zika</a:t>
            </a:r>
            <a:r>
              <a:rPr lang="en-US" dirty="0"/>
              <a:t> forest, Uganda</a:t>
            </a:r>
          </a:p>
          <a:p>
            <a:r>
              <a:rPr lang="en-US" dirty="0"/>
              <a:t>First human cases noted in 1952</a:t>
            </a:r>
          </a:p>
          <a:p>
            <a:r>
              <a:rPr lang="en-US" dirty="0"/>
              <a:t>In 2015, first confirmed </a:t>
            </a:r>
            <a:r>
              <a:rPr lang="en-US" dirty="0" err="1"/>
              <a:t>Zika</a:t>
            </a:r>
            <a:r>
              <a:rPr lang="en-US" dirty="0"/>
              <a:t> virus infection in Brazil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172200"/>
            <a:ext cx="8229600" cy="381000"/>
          </a:xfrm>
        </p:spPr>
        <p:txBody>
          <a:bodyPr/>
          <a:lstStyle/>
          <a:p>
            <a:r>
              <a:rPr lang="en-US" dirty="0"/>
              <a:t>https://en.wikipedia.org/wiki/Zika_virus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06" y="3157391"/>
            <a:ext cx="2862409" cy="286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672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Report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38912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dirty="0" smtClean="0"/>
              <a:t>Priority notification within one business day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Call local health department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Submit EPID200 form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KDPH will initiate investigation and prevention efforts, report to CDC via </a:t>
            </a:r>
            <a:r>
              <a:rPr lang="en-US" dirty="0" err="1" smtClean="0"/>
              <a:t>ArboNET</a:t>
            </a:r>
            <a:r>
              <a:rPr lang="en-US" dirty="0" smtClean="0"/>
              <a:t> and U.S. Zika Pregnancy Registry</a:t>
            </a:r>
          </a:p>
          <a:p>
            <a:pPr marL="393192" lvl="1" indent="0"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-228600"/>
            <a:ext cx="9677400" cy="955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362200"/>
            <a:ext cx="8763000" cy="838200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>
            <a:lvl1pPr algn="l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2800" b="1" kern="1200" baseline="0">
                <a:ln>
                  <a:noFill/>
                </a:ln>
                <a:solidFill>
                  <a:srgbClr val="1D304F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ZIKV PREVENTION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4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Mosquito Prevention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contact between humans and mosquitos</a:t>
            </a:r>
          </a:p>
          <a:p>
            <a:r>
              <a:rPr lang="en-US" dirty="0" smtClean="0"/>
              <a:t>Remove mosquito breeding sites</a:t>
            </a:r>
          </a:p>
          <a:p>
            <a:r>
              <a:rPr lang="en-US" dirty="0" smtClean="0"/>
              <a:t>Especially important to protect exposed persons for three weeks after travel/exposure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Protect Yourself and Others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876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aspects of protection:</a:t>
            </a:r>
          </a:p>
          <a:p>
            <a:pPr lvl="1"/>
            <a:r>
              <a:rPr lang="en-US" dirty="0" smtClean="0"/>
              <a:t>Long sleeves and pants</a:t>
            </a:r>
          </a:p>
          <a:p>
            <a:pPr lvl="1"/>
            <a:r>
              <a:rPr lang="en-US" dirty="0" smtClean="0"/>
              <a:t>Openings to home sealed</a:t>
            </a:r>
          </a:p>
          <a:p>
            <a:pPr lvl="1"/>
            <a:r>
              <a:rPr lang="en-US" dirty="0" smtClean="0"/>
              <a:t>EPA-registered insect repellent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61390" cy="3803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68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Environmental Protection Agency </a:t>
            </a:r>
            <a:r>
              <a:rPr lang="en-US" dirty="0" smtClean="0"/>
              <a:t>Registered Insect Repellent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20555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Mosquitos in Your Backyard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8067"/>
            <a:ext cx="8778240" cy="48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/>
              <a:t>Mosquitos in Your Backyard</a:t>
            </a:r>
            <a:endParaRPr lang="en-US" sz="4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2229"/>
            <a:ext cx="5562600" cy="49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/>
              <a:t>Prevent Mosquitoes Before They Bite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4348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aspects for prevention include:</a:t>
            </a:r>
          </a:p>
          <a:p>
            <a:pPr lvl="1"/>
            <a:r>
              <a:rPr lang="en-US" dirty="0" smtClean="0"/>
              <a:t>Identify and eliminate potential breeding sites in your community</a:t>
            </a:r>
          </a:p>
          <a:p>
            <a:pPr lvl="1"/>
            <a:r>
              <a:rPr lang="en-US" dirty="0"/>
              <a:t>Educate public on the need to reduce breeding </a:t>
            </a:r>
            <a:r>
              <a:rPr lang="en-US" dirty="0" smtClean="0"/>
              <a:t>sites around their home</a:t>
            </a:r>
            <a:endParaRPr lang="en-US" dirty="0"/>
          </a:p>
          <a:p>
            <a:pPr lvl="1"/>
            <a:r>
              <a:rPr lang="en-US" dirty="0" smtClean="0"/>
              <a:t>Explore the use of larvicides and adulticides when needed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92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lleyM.Wood\AppData\Local\Microsoft\Windows\Temporary Internet Files\Content.Outlook\KMVJQ0MW\Tshirt FTB log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0247" r="17886" b="22099"/>
          <a:stretch/>
        </p:blipFill>
        <p:spPr bwMode="auto">
          <a:xfrm>
            <a:off x="1904999" y="838200"/>
            <a:ext cx="522072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Sexual Transmission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travelers should wear condoms after departure from </a:t>
            </a:r>
            <a:r>
              <a:rPr lang="en-US" dirty="0" err="1" smtClean="0"/>
              <a:t>Zika</a:t>
            </a:r>
            <a:r>
              <a:rPr lang="en-US" dirty="0" smtClean="0"/>
              <a:t>-affected area</a:t>
            </a:r>
          </a:p>
          <a:p>
            <a:pPr lvl="1"/>
            <a:r>
              <a:rPr lang="en-US" dirty="0" smtClean="0"/>
              <a:t>Females: 8 weeks</a:t>
            </a:r>
          </a:p>
          <a:p>
            <a:pPr lvl="1"/>
            <a:r>
              <a:rPr lang="en-US" dirty="0" smtClean="0"/>
              <a:t>Males: 6 months</a:t>
            </a:r>
          </a:p>
          <a:p>
            <a:pPr lvl="1"/>
            <a:r>
              <a:rPr lang="en-US" dirty="0" smtClean="0"/>
              <a:t>For the duration of pregnancy/partner’s pregnancy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677400" cy="955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362200"/>
            <a:ext cx="8763000" cy="838200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>
            <a:lvl1pPr algn="l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2800" b="1" kern="1200" baseline="0">
                <a:ln>
                  <a:noFill/>
                </a:ln>
                <a:solidFill>
                  <a:srgbClr val="1D304F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ZIKV EPIDEMIOLOGY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903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85800"/>
            <a:ext cx="10668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Education can Prevent </a:t>
            </a:r>
            <a:r>
              <a:rPr lang="en-US" sz="3600" dirty="0"/>
              <a:t>L</a:t>
            </a:r>
            <a:r>
              <a:rPr lang="en-US" sz="3600" dirty="0" smtClean="0"/>
              <a:t>ocal Transmission!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724400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all travelers to </a:t>
            </a:r>
            <a:r>
              <a:rPr lang="en-US" sz="2000" b="1" dirty="0"/>
              <a:t>use mosquito repellent during travel and for three weeks after return from travel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dirty="0"/>
              <a:t> </a:t>
            </a:r>
            <a:r>
              <a:rPr lang="en-US" sz="2000" b="1" dirty="0" smtClean="0"/>
              <a:t>travelers </a:t>
            </a:r>
            <a:r>
              <a:rPr lang="en-US" sz="2000" b="1" dirty="0"/>
              <a:t>to wear condoms </a:t>
            </a:r>
            <a:r>
              <a:rPr lang="en-US" sz="2000" dirty="0"/>
              <a:t>after departure from Zika-affected </a:t>
            </a:r>
            <a:r>
              <a:rPr lang="en-US" sz="2000" dirty="0" smtClean="0"/>
              <a:t>area.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b="1" dirty="0"/>
              <a:t> pregnant women to postpone travel </a:t>
            </a:r>
            <a:r>
              <a:rPr lang="en-US" sz="2000" dirty="0"/>
              <a:t>to any area with active </a:t>
            </a:r>
            <a:r>
              <a:rPr lang="en-US" sz="2000" dirty="0" err="1"/>
              <a:t>Zika</a:t>
            </a:r>
            <a:r>
              <a:rPr lang="en-US" sz="2000" dirty="0"/>
              <a:t> virus transmission.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healthcare providers to contact their local or state health department about testing patients with compatible travel history and symptoms for </a:t>
            </a:r>
            <a:r>
              <a:rPr lang="en-US" sz="2000" dirty="0" err="1"/>
              <a:t>Zika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dirty="0"/>
              <a:t> </a:t>
            </a:r>
            <a:r>
              <a:rPr lang="en-US" sz="2000" b="1" dirty="0"/>
              <a:t>prevention and control measures</a:t>
            </a:r>
            <a:r>
              <a:rPr lang="en-US" sz="2000" dirty="0"/>
              <a:t>:  Removal and modification of mosquito breeding sites and reducing contact between mosquitoes and people.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Educate</a:t>
            </a:r>
            <a:r>
              <a:rPr lang="en-US" sz="2000" dirty="0"/>
              <a:t> couples planning to conceive to postpone </a:t>
            </a:r>
            <a:r>
              <a:rPr lang="en-US" sz="2000" dirty="0" smtClean="0"/>
              <a:t>after </a:t>
            </a:r>
            <a:r>
              <a:rPr lang="en-US" sz="2000" dirty="0"/>
              <a:t>travel to a Zika-affected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05000"/>
            <a:ext cx="4495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b="1" dirty="0" smtClean="0">
                <a:latin typeface="Calibri" pitchFamily="34" charset="0"/>
              </a:rPr>
              <a:t>Anna Q. Yaffee, MD, MPH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LCDR, U.S. Public Health Service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CDC Epidemic Intelligence Service Officer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Kentucky Department for Public Health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3"/>
              </a:rPr>
              <a:t>annaq.yaffee@ky.gov</a:t>
            </a:r>
            <a:r>
              <a:rPr lang="en-US" sz="18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Telephone: 502-564-3418 x4316 </a:t>
            </a:r>
          </a:p>
          <a:p>
            <a:pPr marL="0" indent="0">
              <a:buFont typeface="Wingdings 2"/>
              <a:buNone/>
            </a:pPr>
            <a:endParaRPr lang="en-US" sz="1800" dirty="0"/>
          </a:p>
          <a:p>
            <a:pPr marL="0" indent="0">
              <a:buFont typeface="Wingdings 2"/>
              <a:buNone/>
            </a:pPr>
            <a:r>
              <a:rPr lang="en-US" sz="1800" b="1" dirty="0" smtClean="0"/>
              <a:t>KDPH Zika Surveillance Team: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Katie Myatt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Sandy Kelly</a:t>
            </a:r>
          </a:p>
          <a:p>
            <a:pPr marL="0" indent="0">
              <a:buFont typeface="Wingdings 2"/>
              <a:buNone/>
            </a:pPr>
            <a:r>
              <a:rPr lang="en-US" sz="1800" dirty="0" smtClean="0"/>
              <a:t>Anna Yaffee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1905000"/>
            <a:ext cx="336076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Geographic distribution ZIKV 1947-2007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705600" cy="3911600"/>
          </a:xfrm>
        </p:spPr>
      </p:pic>
      <p:sp>
        <p:nvSpPr>
          <p:cNvPr id="6" name="Rectangle 5"/>
          <p:cNvSpPr/>
          <p:nvPr/>
        </p:nvSpPr>
        <p:spPr>
          <a:xfrm>
            <a:off x="1981200" y="6477000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http://www.ncbi.nlm.nih.gov/pmc/articles/PMC2819875/</a:t>
            </a:r>
          </a:p>
        </p:txBody>
      </p:sp>
    </p:spTree>
    <p:extLst>
      <p:ext uri="{BB962C8B-B14F-4D97-AF65-F5344CB8AC3E}">
        <p14:creationId xmlns:p14="http://schemas.microsoft.com/office/powerpoint/2010/main" val="41736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90" y="8382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Areas with Active ZIKV Transmission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1515"/>
            <a:ext cx="88582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ZIKV Cases in United States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57400"/>
            <a:ext cx="89058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Zika in Kentucky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   As of 31 OCTOBER 2016:</a:t>
            </a:r>
          </a:p>
          <a:p>
            <a:pPr lvl="2"/>
            <a:r>
              <a:rPr lang="en-US" sz="2400" dirty="0" smtClean="0"/>
              <a:t>29 confirmed cases</a:t>
            </a:r>
          </a:p>
          <a:p>
            <a:pPr lvl="2"/>
            <a:r>
              <a:rPr lang="en-US" sz="2400" dirty="0" smtClean="0"/>
              <a:t>All cases are travel-associated</a:t>
            </a:r>
          </a:p>
          <a:p>
            <a:pPr lvl="2"/>
            <a:r>
              <a:rPr lang="en-US" sz="2400" dirty="0" smtClean="0"/>
              <a:t>No cases of local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19749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677400" cy="955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362200"/>
            <a:ext cx="8763000" cy="838200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>
            <a:lvl1pPr algn="l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sz="2800" b="1" kern="1200" baseline="0">
                <a:ln>
                  <a:noFill/>
                </a:ln>
                <a:solidFill>
                  <a:srgbClr val="1D304F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ZIKV TRANSMISSION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4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D3E84222749ACDFBCB2857CFD2F" ma:contentTypeVersion="2" ma:contentTypeDescription="Create a new document." ma:contentTypeScope="" ma:versionID="915e35dc5d593b740694f8ec04b799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28BF8-9915-4776-8224-AAC3604333FD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540a4017-22d9-44e0-b6ab-03a3cfc71131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BBEDD-7B39-4788-8B59-8A9420CA88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ECAA0-D30D-4BB2-9344-D6691407D0A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32211</TotalTime>
  <Words>1501</Words>
  <Application>Microsoft Office PowerPoint</Application>
  <PresentationFormat>On-screen Show (4:3)</PresentationFormat>
  <Paragraphs>258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Flow</vt:lpstr>
      <vt:lpstr>NCHHSTP_PPT_dark(</vt:lpstr>
      <vt:lpstr> Zika Virus    KOIN/KFNC ITV November 1, 2016 </vt:lpstr>
      <vt:lpstr>Outline: Zika Virus</vt:lpstr>
      <vt:lpstr>Zika Virus (ZIKV)</vt:lpstr>
      <vt:lpstr>PowerPoint Presentation</vt:lpstr>
      <vt:lpstr>Geographic distribution ZIKV 1947-2007</vt:lpstr>
      <vt:lpstr>Areas with Active ZIKV Transmission</vt:lpstr>
      <vt:lpstr>ZIKV Cases in United States</vt:lpstr>
      <vt:lpstr>Zika in Kentucky</vt:lpstr>
      <vt:lpstr>PowerPoint Presentation</vt:lpstr>
      <vt:lpstr>ZIKV Transmission</vt:lpstr>
      <vt:lpstr>Mosquito Range in US</vt:lpstr>
      <vt:lpstr>ZIKV Transmission</vt:lpstr>
      <vt:lpstr>Other Methods of ZIKV Transmission</vt:lpstr>
      <vt:lpstr>PowerPoint Presentation</vt:lpstr>
      <vt:lpstr>ZIKV Clinical Syndrome</vt:lpstr>
      <vt:lpstr>ZIKV and Pregnancy</vt:lpstr>
      <vt:lpstr>Adverse Fetal Outcomes</vt:lpstr>
      <vt:lpstr>Microcephaly</vt:lpstr>
      <vt:lpstr>Causes of Microcephaly</vt:lpstr>
      <vt:lpstr>Diagnosis of Microcephaly</vt:lpstr>
      <vt:lpstr>Treatment of Microcephaly</vt:lpstr>
      <vt:lpstr>Remaining Questions…</vt:lpstr>
      <vt:lpstr>Zika and Future Pregnancies</vt:lpstr>
      <vt:lpstr>U.S. Zika Pregnancy Registry</vt:lpstr>
      <vt:lpstr>Role of Healthcare Professionals</vt:lpstr>
      <vt:lpstr>PowerPoint Presentation</vt:lpstr>
      <vt:lpstr>Recommendations for Testing</vt:lpstr>
      <vt:lpstr>Zika Testing Process</vt:lpstr>
      <vt:lpstr>Zika Lab Interpretation</vt:lpstr>
      <vt:lpstr>Report case</vt:lpstr>
      <vt:lpstr>PowerPoint Presentation</vt:lpstr>
      <vt:lpstr>Mosquito Prevention and Control</vt:lpstr>
      <vt:lpstr>Protect Yourself and Others</vt:lpstr>
      <vt:lpstr>Environmental Protection Agency Registered Insect Repellent  </vt:lpstr>
      <vt:lpstr>Mosquitos in Your Backyard</vt:lpstr>
      <vt:lpstr>Mosquitos in Your Backyard</vt:lpstr>
      <vt:lpstr>Prevent Mosquitoes Before They Bite</vt:lpstr>
      <vt:lpstr>PowerPoint Presentation</vt:lpstr>
      <vt:lpstr>Prevention of Sexual Transmission </vt:lpstr>
      <vt:lpstr>Education can Prevent Local Transmission!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Brandon.Hurley@ky.gov;ShelleyM.Wood@ky.gov</dc:creator>
  <cp:lastModifiedBy>barbaraj.fox</cp:lastModifiedBy>
  <cp:revision>377</cp:revision>
  <cp:lastPrinted>2016-07-19T14:30:56Z</cp:lastPrinted>
  <dcterms:created xsi:type="dcterms:W3CDTF">2012-03-09T18:35:37Z</dcterms:created>
  <dcterms:modified xsi:type="dcterms:W3CDTF">2016-10-31T13:14:00Z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0x0101008D01DD3E84222749ACDFBCB2857CFD2F</vt:lpwstr>
  </property>
  <property fmtid="{D5CDD505-2E9C-101B-9397-08002B2CF9AE}" pid="4" name="Order">
    <vt:r8>9200</vt:r8>
  </property>
</Properties>
</file>