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1.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37.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4.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55.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53.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42.xml" ContentType="application/vnd.openxmlformats-officedocument.presentationml.notesSlide+xml"/>
  <Override PartName="/ppt/notesSlides/notesSlide32.xml" ContentType="application/vnd.openxmlformats-officedocument.presentationml.notesSlide+xml"/>
  <Override PartName="/ppt/notesSlides/notesSlide56.xml" ContentType="application/vnd.openxmlformats-officedocument.presentationml.notesSlide+xml"/>
  <Override PartName="/ppt/notesSlides/notesSlide60.xml" ContentType="application/vnd.openxmlformats-officedocument.presentationml.notesSlide+xml"/>
  <Override PartName="/ppt/notesSlides/notesSlide57.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notesSlides/notesSlide59.xml" ContentType="application/vnd.openxmlformats-officedocument.presentationml.notesSlide+xml"/>
  <Override PartName="/ppt/notesSlides/notesSlide51.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8.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62.xml" ContentType="application/vnd.openxmlformats-officedocument.presentationml.notesSlide+xml"/>
  <Override PartName="/ppt/notesSlides/notesSlide49.xml" ContentType="application/vnd.openxmlformats-officedocument.presentationml.notesSlide+xml"/>
  <Override PartName="/ppt/notesSlides/notesSlide64.xml" ContentType="application/vnd.openxmlformats-officedocument.presentationml.notesSlide+xml"/>
  <Override PartName="/ppt/notesSlides/notesSlide66.xml" ContentType="application/vnd.openxmlformats-officedocument.presentationml.notesSlide+xml"/>
  <Override PartName="/ppt/notesSlides/notesSlide44.xml" ContentType="application/vnd.openxmlformats-officedocument.presentationml.notesSlide+xml"/>
  <Override PartName="/ppt/notesSlides/notesSlide67.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63.xml" ContentType="application/vnd.openxmlformats-officedocument.presentationml.notesSlide+xml"/>
  <Override PartName="/ppt/notesSlides/notesSlide46.xml" ContentType="application/vnd.openxmlformats-officedocument.presentationml.notesSlide+xml"/>
  <Override PartName="/ppt/notesSlides/notesSlide65.xml" ContentType="application/vnd.openxmlformats-officedocument.presentationml.notesSlide+xml"/>
  <Override PartName="/ppt/charts/chart1.xml" ContentType="application/vnd.openxmlformats-officedocument.drawingml.chart+xml"/>
  <Override PartName="/ppt/handoutMasters/handoutMaster1.xml" ContentType="application/vnd.openxmlformats-officedocument.presentationml.handoutMaster+xml"/>
  <Override PartName="/ppt/charts/style1.xml" ContentType="application/vnd.ms-office.chartstyle+xml"/>
  <Override PartName="/ppt/theme/theme1.xml" ContentType="application/vnd.openxmlformats-officedocument.theme+xml"/>
  <Override PartName="/ppt/notesMasters/notesMaster1.xml" ContentType="application/vnd.openxmlformats-officedocument.presentationml.notesMaster+xml"/>
  <Override PartName="/ppt/charts/colors1.xml" ContentType="application/vnd.ms-office.chartcolorstyl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5"/>
  </p:notesMasterIdLst>
  <p:handoutMasterIdLst>
    <p:handoutMasterId r:id="rId76"/>
  </p:handoutMasterIdLst>
  <p:sldIdLst>
    <p:sldId id="257" r:id="rId2"/>
    <p:sldId id="258" r:id="rId3"/>
    <p:sldId id="301" r:id="rId4"/>
    <p:sldId id="259" r:id="rId5"/>
    <p:sldId id="260" r:id="rId6"/>
    <p:sldId id="317" r:id="rId7"/>
    <p:sldId id="261" r:id="rId8"/>
    <p:sldId id="262" r:id="rId9"/>
    <p:sldId id="263" r:id="rId10"/>
    <p:sldId id="306" r:id="rId11"/>
    <p:sldId id="264" r:id="rId12"/>
    <p:sldId id="265" r:id="rId13"/>
    <p:sldId id="320" r:id="rId14"/>
    <p:sldId id="347" r:id="rId15"/>
    <p:sldId id="332" r:id="rId16"/>
    <p:sldId id="321" r:id="rId17"/>
    <p:sldId id="325" r:id="rId18"/>
    <p:sldId id="326" r:id="rId19"/>
    <p:sldId id="328" r:id="rId20"/>
    <p:sldId id="333" r:id="rId21"/>
    <p:sldId id="324" r:id="rId22"/>
    <p:sldId id="329" r:id="rId23"/>
    <p:sldId id="334" r:id="rId24"/>
    <p:sldId id="327" r:id="rId25"/>
    <p:sldId id="330" r:id="rId26"/>
    <p:sldId id="323" r:id="rId27"/>
    <p:sldId id="311" r:id="rId28"/>
    <p:sldId id="331" r:id="rId29"/>
    <p:sldId id="344" r:id="rId30"/>
    <p:sldId id="345" r:id="rId31"/>
    <p:sldId id="346" r:id="rId32"/>
    <p:sldId id="297" r:id="rId33"/>
    <p:sldId id="266" r:id="rId34"/>
    <p:sldId id="267" r:id="rId35"/>
    <p:sldId id="309" r:id="rId36"/>
    <p:sldId id="268" r:id="rId37"/>
    <p:sldId id="269" r:id="rId38"/>
    <p:sldId id="270" r:id="rId39"/>
    <p:sldId id="287" r:id="rId40"/>
    <p:sldId id="288" r:id="rId41"/>
    <p:sldId id="289" r:id="rId42"/>
    <p:sldId id="282" r:id="rId43"/>
    <p:sldId id="286" r:id="rId44"/>
    <p:sldId id="308" r:id="rId45"/>
    <p:sldId id="302" r:id="rId46"/>
    <p:sldId id="271" r:id="rId47"/>
    <p:sldId id="335" r:id="rId48"/>
    <p:sldId id="284" r:id="rId49"/>
    <p:sldId id="303" r:id="rId50"/>
    <p:sldId id="312" r:id="rId51"/>
    <p:sldId id="339" r:id="rId52"/>
    <p:sldId id="304" r:id="rId53"/>
    <p:sldId id="340" r:id="rId54"/>
    <p:sldId id="341" r:id="rId55"/>
    <p:sldId id="305" r:id="rId56"/>
    <p:sldId id="318" r:id="rId57"/>
    <p:sldId id="272" r:id="rId58"/>
    <p:sldId id="273" r:id="rId59"/>
    <p:sldId id="314" r:id="rId60"/>
    <p:sldId id="274" r:id="rId61"/>
    <p:sldId id="275" r:id="rId62"/>
    <p:sldId id="276" r:id="rId63"/>
    <p:sldId id="277" r:id="rId64"/>
    <p:sldId id="315" r:id="rId65"/>
    <p:sldId id="298" r:id="rId66"/>
    <p:sldId id="279" r:id="rId67"/>
    <p:sldId id="310" r:id="rId68"/>
    <p:sldId id="342" r:id="rId69"/>
    <p:sldId id="343" r:id="rId70"/>
    <p:sldId id="300" r:id="rId71"/>
    <p:sldId id="280" r:id="rId72"/>
    <p:sldId id="307" r:id="rId73"/>
    <p:sldId id="281" r:id="rId7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80389" autoAdjust="0"/>
  </p:normalViewPr>
  <p:slideViewPr>
    <p:cSldViewPr snapToGrid="0">
      <p:cViewPr varScale="1">
        <p:scale>
          <a:sx n="70" d="100"/>
          <a:sy n="70" d="100"/>
        </p:scale>
        <p:origin x="1032" y="62"/>
      </p:cViewPr>
      <p:guideLst/>
    </p:cSldViewPr>
  </p:slideViewPr>
  <p:notesTextViewPr>
    <p:cViewPr>
      <p:scale>
        <a:sx n="1" d="1"/>
        <a:sy n="1" d="1"/>
      </p:scale>
      <p:origin x="0" y="0"/>
    </p:cViewPr>
  </p:notesTextViewPr>
  <p:sorterViewPr>
    <p:cViewPr>
      <p:scale>
        <a:sx n="100" d="100"/>
        <a:sy n="100" d="100"/>
      </p:scale>
      <p:origin x="0" y="-190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Total Cases: 5274</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0B-4737-A6B2-AC145ABB80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0B-4737-A6B2-AC145ABB80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0B-4737-A6B2-AC145ABB805B}"/>
              </c:ext>
            </c:extLst>
          </c:dPt>
          <c:cat>
            <c:strRef>
              <c:f>Sheet1!$A$2:$A$4</c:f>
              <c:strCache>
                <c:ptCount val="3"/>
                <c:pt idx="0">
                  <c:v>Travel-related, 4973, 94%</c:v>
                </c:pt>
                <c:pt idx="1">
                  <c:v>Local Transmission, 224, 4%</c:v>
                </c:pt>
                <c:pt idx="2">
                  <c:v>Other*, 77, 1.5%</c:v>
                </c:pt>
              </c:strCache>
            </c:strRef>
          </c:cat>
          <c:val>
            <c:numRef>
              <c:f>Sheet1!$B$2:$B$4</c:f>
              <c:numCache>
                <c:formatCode>0%</c:formatCode>
                <c:ptCount val="3"/>
                <c:pt idx="0">
                  <c:v>0.94</c:v>
                </c:pt>
                <c:pt idx="1">
                  <c:v>0.04</c:v>
                </c:pt>
                <c:pt idx="2" formatCode="0.00%">
                  <c:v>1.4999999999999999E-2</c:v>
                </c:pt>
              </c:numCache>
            </c:numRef>
          </c:val>
          <c:extLst>
            <c:ext xmlns:c16="http://schemas.microsoft.com/office/drawing/2014/chart" uri="{C3380CC4-5D6E-409C-BE32-E72D297353CC}">
              <c16:uniqueId val="{00000000-25BD-4037-BB23-92C2C509733B}"/>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5.4654617036506814E-2"/>
          <c:y val="0.91645165901223669"/>
          <c:w val="0.88311490893183808"/>
          <c:h val="6.46059574044957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B17EE44-98F9-423B-822A-A296CE17F619}" type="datetimeFigureOut">
              <a:rPr lang="en-US" smtClean="0"/>
              <a:t>5/12/2017</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7948572-1B6C-46FD-A1EB-1CBAB082CFBA}" type="slidenum">
              <a:rPr lang="en-US" smtClean="0"/>
              <a:t>‹#›</a:t>
            </a:fld>
            <a:endParaRPr lang="en-US"/>
          </a:p>
        </p:txBody>
      </p:sp>
    </p:spTree>
    <p:extLst>
      <p:ext uri="{BB962C8B-B14F-4D97-AF65-F5344CB8AC3E}">
        <p14:creationId xmlns:p14="http://schemas.microsoft.com/office/powerpoint/2010/main" val="557981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D9B5FAA-9F85-4B4B-8BFF-D93E912E0EB6}" type="datetimeFigureOut">
              <a:rPr lang="en-US" smtClean="0"/>
              <a:t>5/12/2017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071E4FE-606C-4EBE-8D3B-ADA77BA25D26}" type="slidenum">
              <a:rPr lang="en-US" smtClean="0"/>
              <a:t>‹#›</a:t>
            </a:fld>
            <a:endParaRPr lang="en-US"/>
          </a:p>
        </p:txBody>
      </p:sp>
    </p:spTree>
    <p:extLst>
      <p:ext uri="{BB962C8B-B14F-4D97-AF65-F5344CB8AC3E}">
        <p14:creationId xmlns:p14="http://schemas.microsoft.com/office/powerpoint/2010/main" val="910466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1</a:t>
            </a:fld>
            <a:endParaRPr lang="en-US" altLang="en-US" dirty="0"/>
          </a:p>
        </p:txBody>
      </p:sp>
    </p:spTree>
    <p:extLst>
      <p:ext uri="{BB962C8B-B14F-4D97-AF65-F5344CB8AC3E}">
        <p14:creationId xmlns:p14="http://schemas.microsoft.com/office/powerpoint/2010/main" val="937209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10</a:t>
            </a:fld>
            <a:endParaRPr lang="en-US"/>
          </a:p>
        </p:txBody>
      </p:sp>
    </p:spTree>
    <p:extLst>
      <p:ext uri="{BB962C8B-B14F-4D97-AF65-F5344CB8AC3E}">
        <p14:creationId xmlns:p14="http://schemas.microsoft.com/office/powerpoint/2010/main" val="342698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Coordinates Zika Testing and Approval </a:t>
            </a:r>
          </a:p>
          <a:p>
            <a:pPr lvl="1"/>
            <a:r>
              <a:rPr lang="en-US" dirty="0" smtClean="0"/>
              <a:t>KDPH’s Reportable Disease Section works with local health departments to ensure approval for Zika testing is granted for individuals meeting testing criteria</a:t>
            </a:r>
            <a:endParaRPr lang="en-US" sz="1500" dirty="0"/>
          </a:p>
          <a:p>
            <a:r>
              <a:rPr lang="en-US" b="1" dirty="0" smtClean="0"/>
              <a:t>Ensures Data Collection and Reporting to the CDC</a:t>
            </a:r>
          </a:p>
          <a:p>
            <a:pPr lvl="1"/>
            <a:r>
              <a:rPr lang="en-US" dirty="0" smtClean="0"/>
              <a:t>The KDPH Reportable Disease Section works with healthcare providers to ensure completion of the Maternal History form. </a:t>
            </a:r>
          </a:p>
          <a:p>
            <a:pPr lvl="1"/>
            <a:r>
              <a:rPr lang="en-US" dirty="0" smtClean="0"/>
              <a:t>The KBSR Infant Zika Nurse Coordinator works with birthing hospitals and the infant’s Primary Care Provider (PCP) to ensure completion of the Neonate Assessment Form and the Infant Follow-up forms </a:t>
            </a:r>
            <a:endParaRPr lang="en-US" b="1" dirty="0" smtClean="0"/>
          </a:p>
          <a:p>
            <a:r>
              <a:rPr lang="en-US" b="1" dirty="0" smtClean="0"/>
              <a:t>Provides Support to Healthcare Providers and Birthing Hospitals</a:t>
            </a:r>
          </a:p>
          <a:p>
            <a:pPr lvl="1"/>
            <a:r>
              <a:rPr lang="en-US" dirty="0" smtClean="0"/>
              <a:t>KDPH Reportable Diseases and Maternal and Child Health staff collaborate to provide guidance and support for healthcare providers and birthing hospitals prior to and at the time of delivery. </a:t>
            </a:r>
            <a:endParaRPr lang="en-US" sz="1500" b="1" dirty="0"/>
          </a:p>
          <a:p>
            <a:r>
              <a:rPr lang="en-US" b="1" dirty="0" smtClean="0"/>
              <a:t>Ensures Referral to Specialty and Early Intervention Services for Infants</a:t>
            </a:r>
          </a:p>
          <a:p>
            <a:pPr lvl="1"/>
            <a:r>
              <a:rPr lang="en-US" sz="1200" dirty="0" smtClean="0"/>
              <a:t>The KBSR Infant Zika Nurse Coordinator:</a:t>
            </a:r>
          </a:p>
          <a:p>
            <a:pPr lvl="2"/>
            <a:r>
              <a:rPr lang="en-US" sz="1200" dirty="0"/>
              <a:t>Collaborates with the infant’s PCP to ensure appropriate clinical evaluation of the infant</a:t>
            </a:r>
          </a:p>
          <a:p>
            <a:pPr lvl="2"/>
            <a:r>
              <a:rPr lang="en-US" sz="1200" dirty="0"/>
              <a:t>Makes referrals to the Commission for Children with Special Health Care Needs (CCSHCN) for neurology and other specialty services</a:t>
            </a:r>
          </a:p>
          <a:p>
            <a:pPr lvl="2"/>
            <a:r>
              <a:rPr lang="en-US" sz="1200" dirty="0"/>
              <a:t>Makes referrals to Early Intervention Services (First Steps) to assess for developmental delays    </a:t>
            </a:r>
          </a:p>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11</a:t>
            </a:fld>
            <a:endParaRPr lang="en-US" altLang="en-US" dirty="0"/>
          </a:p>
        </p:txBody>
      </p:sp>
    </p:spTree>
    <p:extLst>
      <p:ext uri="{BB962C8B-B14F-4D97-AF65-F5344CB8AC3E}">
        <p14:creationId xmlns:p14="http://schemas.microsoft.com/office/powerpoint/2010/main" val="215243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A limited number of situations call for confirmatory testing at CDC </a:t>
            </a:r>
          </a:p>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12</a:t>
            </a:fld>
            <a:endParaRPr lang="en-US" altLang="en-US" dirty="0"/>
          </a:p>
        </p:txBody>
      </p:sp>
    </p:spTree>
    <p:extLst>
      <p:ext uri="{BB962C8B-B14F-4D97-AF65-F5344CB8AC3E}">
        <p14:creationId xmlns:p14="http://schemas.microsoft.com/office/powerpoint/2010/main" val="3837798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Mothers in the registry, infant is born: Must</a:t>
            </a:r>
            <a:r>
              <a:rPr lang="en-US" baseline="0" dirty="0" smtClean="0"/>
              <a:t> perform comprehensive physical exam, NB hearing screen and head ultrasound and Zika virus lab testing</a:t>
            </a:r>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13</a:t>
            </a:fld>
            <a:endParaRPr lang="en-US"/>
          </a:p>
        </p:txBody>
      </p:sp>
    </p:spTree>
    <p:extLst>
      <p:ext uri="{BB962C8B-B14F-4D97-AF65-F5344CB8AC3E}">
        <p14:creationId xmlns:p14="http://schemas.microsoft.com/office/powerpoint/2010/main" val="1640508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15</a:t>
            </a:fld>
            <a:endParaRPr lang="en-US"/>
          </a:p>
        </p:txBody>
      </p:sp>
    </p:spTree>
    <p:extLst>
      <p:ext uri="{BB962C8B-B14F-4D97-AF65-F5344CB8AC3E}">
        <p14:creationId xmlns:p14="http://schemas.microsoft.com/office/powerpoint/2010/main" val="345968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17</a:t>
            </a:fld>
            <a:endParaRPr lang="en-US"/>
          </a:p>
        </p:txBody>
      </p:sp>
    </p:spTree>
    <p:extLst>
      <p:ext uri="{BB962C8B-B14F-4D97-AF65-F5344CB8AC3E}">
        <p14:creationId xmlns:p14="http://schemas.microsoft.com/office/powerpoint/2010/main" val="1118153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19</a:t>
            </a:fld>
            <a:endParaRPr lang="en-US"/>
          </a:p>
        </p:txBody>
      </p:sp>
    </p:spTree>
    <p:extLst>
      <p:ext uri="{BB962C8B-B14F-4D97-AF65-F5344CB8AC3E}">
        <p14:creationId xmlns:p14="http://schemas.microsoft.com/office/powerpoint/2010/main" val="4067950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20</a:t>
            </a:fld>
            <a:endParaRPr lang="en-US"/>
          </a:p>
        </p:txBody>
      </p:sp>
    </p:spTree>
    <p:extLst>
      <p:ext uri="{BB962C8B-B14F-4D97-AF65-F5344CB8AC3E}">
        <p14:creationId xmlns:p14="http://schemas.microsoft.com/office/powerpoint/2010/main" val="3600314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22</a:t>
            </a:fld>
            <a:endParaRPr lang="en-US"/>
          </a:p>
        </p:txBody>
      </p:sp>
    </p:spTree>
    <p:extLst>
      <p:ext uri="{BB962C8B-B14F-4D97-AF65-F5344CB8AC3E}">
        <p14:creationId xmlns:p14="http://schemas.microsoft.com/office/powerpoint/2010/main" val="1973865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23</a:t>
            </a:fld>
            <a:endParaRPr lang="en-US"/>
          </a:p>
        </p:txBody>
      </p:sp>
    </p:spTree>
    <p:extLst>
      <p:ext uri="{BB962C8B-B14F-4D97-AF65-F5344CB8AC3E}">
        <p14:creationId xmlns:p14="http://schemas.microsoft.com/office/powerpoint/2010/main" val="295165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2</a:t>
            </a:fld>
            <a:endParaRPr lang="en-US" altLang="en-US" dirty="0"/>
          </a:p>
        </p:txBody>
      </p:sp>
    </p:spTree>
    <p:extLst>
      <p:ext uri="{BB962C8B-B14F-4D97-AF65-F5344CB8AC3E}">
        <p14:creationId xmlns:p14="http://schemas.microsoft.com/office/powerpoint/2010/main" val="2958707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8255" indent="-291636" eaLnBrk="0" hangingPunct="0">
              <a:defRPr sz="2400">
                <a:solidFill>
                  <a:schemeClr val="tx1"/>
                </a:solidFill>
                <a:latin typeface="Times New Roman" pitchFamily="18" charset="0"/>
              </a:defRPr>
            </a:lvl2pPr>
            <a:lvl3pPr marL="1166546" indent="-233309" eaLnBrk="0" hangingPunct="0">
              <a:defRPr sz="2400">
                <a:solidFill>
                  <a:schemeClr val="tx1"/>
                </a:solidFill>
                <a:latin typeface="Times New Roman" pitchFamily="18" charset="0"/>
              </a:defRPr>
            </a:lvl3pPr>
            <a:lvl4pPr marL="1633164" indent="-233309" eaLnBrk="0" hangingPunct="0">
              <a:defRPr sz="2400">
                <a:solidFill>
                  <a:schemeClr val="tx1"/>
                </a:solidFill>
                <a:latin typeface="Times New Roman" pitchFamily="18" charset="0"/>
              </a:defRPr>
            </a:lvl4pPr>
            <a:lvl5pPr marL="2099782" indent="-233309" eaLnBrk="0" hangingPunct="0">
              <a:defRPr sz="2400">
                <a:solidFill>
                  <a:schemeClr val="tx1"/>
                </a:solidFill>
                <a:latin typeface="Times New Roman" pitchFamily="18" charset="0"/>
              </a:defRPr>
            </a:lvl5pPr>
            <a:lvl6pPr marL="2566401" indent="-233309" eaLnBrk="0" fontAlgn="base" hangingPunct="0">
              <a:spcBef>
                <a:spcPct val="0"/>
              </a:spcBef>
              <a:spcAft>
                <a:spcPct val="0"/>
              </a:spcAft>
              <a:defRPr sz="2400">
                <a:solidFill>
                  <a:schemeClr val="tx1"/>
                </a:solidFill>
                <a:latin typeface="Times New Roman" pitchFamily="18" charset="0"/>
              </a:defRPr>
            </a:lvl6pPr>
            <a:lvl7pPr marL="3033019" indent="-233309" eaLnBrk="0" fontAlgn="base" hangingPunct="0">
              <a:spcBef>
                <a:spcPct val="0"/>
              </a:spcBef>
              <a:spcAft>
                <a:spcPct val="0"/>
              </a:spcAft>
              <a:defRPr sz="2400">
                <a:solidFill>
                  <a:schemeClr val="tx1"/>
                </a:solidFill>
                <a:latin typeface="Times New Roman" pitchFamily="18" charset="0"/>
              </a:defRPr>
            </a:lvl7pPr>
            <a:lvl8pPr marL="3499637" indent="-233309" eaLnBrk="0" fontAlgn="base" hangingPunct="0">
              <a:spcBef>
                <a:spcPct val="0"/>
              </a:spcBef>
              <a:spcAft>
                <a:spcPct val="0"/>
              </a:spcAft>
              <a:defRPr sz="2400">
                <a:solidFill>
                  <a:schemeClr val="tx1"/>
                </a:solidFill>
                <a:latin typeface="Times New Roman" pitchFamily="18" charset="0"/>
              </a:defRPr>
            </a:lvl8pPr>
            <a:lvl9pPr marL="3966256" indent="-233309" eaLnBrk="0" fontAlgn="base" hangingPunct="0">
              <a:spcBef>
                <a:spcPct val="0"/>
              </a:spcBef>
              <a:spcAft>
                <a:spcPct val="0"/>
              </a:spcAft>
              <a:defRPr sz="2400">
                <a:solidFill>
                  <a:schemeClr val="tx1"/>
                </a:solidFill>
                <a:latin typeface="Times New Roman" pitchFamily="18" charset="0"/>
              </a:defRPr>
            </a:lvl9pPr>
          </a:lstStyle>
          <a:p>
            <a:pPr eaLnBrk="1" hangingPunct="1"/>
            <a:fld id="{1B92ED23-C6B7-4039-964D-7C0B6D9A9547}" type="slidenum">
              <a:rPr lang="en-US" sz="1200"/>
              <a:pPr eaLnBrk="1" hangingPunct="1"/>
              <a:t>26</a:t>
            </a:fld>
            <a:endParaRPr lang="en-US" sz="1200"/>
          </a:p>
        </p:txBody>
      </p:sp>
    </p:spTree>
    <p:extLst>
      <p:ext uri="{BB962C8B-B14F-4D97-AF65-F5344CB8AC3E}">
        <p14:creationId xmlns:p14="http://schemas.microsoft.com/office/powerpoint/2010/main" val="2226593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27</a:t>
            </a:fld>
            <a:endParaRPr lang="en-US"/>
          </a:p>
        </p:txBody>
      </p:sp>
    </p:spTree>
    <p:extLst>
      <p:ext uri="{BB962C8B-B14F-4D97-AF65-F5344CB8AC3E}">
        <p14:creationId xmlns:p14="http://schemas.microsoft.com/office/powerpoint/2010/main" val="4049059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28</a:t>
            </a:fld>
            <a:endParaRPr lang="en-US"/>
          </a:p>
        </p:txBody>
      </p:sp>
    </p:spTree>
    <p:extLst>
      <p:ext uri="{BB962C8B-B14F-4D97-AF65-F5344CB8AC3E}">
        <p14:creationId xmlns:p14="http://schemas.microsoft.com/office/powerpoint/2010/main" val="311507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29</a:t>
            </a:fld>
            <a:endParaRPr lang="en-US"/>
          </a:p>
        </p:txBody>
      </p:sp>
    </p:spTree>
    <p:extLst>
      <p:ext uri="{BB962C8B-B14F-4D97-AF65-F5344CB8AC3E}">
        <p14:creationId xmlns:p14="http://schemas.microsoft.com/office/powerpoint/2010/main" val="4048083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The Joint Committee on Infant Hearing (JCIH) was established in 1969 and brought together representatives from audiology, otolaryngology, pediatrics, and nursing. </a:t>
            </a:r>
          </a:p>
          <a:p>
            <a:pPr marL="628650" lvl="1" indent="-171450">
              <a:buFont typeface="Arial" panose="020B0604020202020204" pitchFamily="34" charset="0"/>
              <a:buChar char="•"/>
            </a:pPr>
            <a:r>
              <a:rPr lang="en-US" sz="1100" kern="1200" dirty="0" smtClean="0">
                <a:solidFill>
                  <a:schemeClr val="tx1"/>
                </a:solidFill>
                <a:effectLst/>
                <a:latin typeface="+mn-lt"/>
                <a:ea typeface="+mn-ea"/>
                <a:cs typeface="+mn-cs"/>
              </a:rPr>
              <a:t>Originally it was formed by the American Speech Language Hearing Association (ASHA), the American Academy of Ophthalmology and Otolaryngology (AAOO) and the American Academy of Pediatrics (AAP).</a:t>
            </a:r>
          </a:p>
          <a:p>
            <a:pPr marL="628650" lvl="1" indent="-171450">
              <a:buFont typeface="Arial" panose="020B0604020202020204" pitchFamily="34" charset="0"/>
              <a:buChar char="•"/>
            </a:pPr>
            <a:r>
              <a:rPr lang="en-US" sz="1100" kern="1200" dirty="0" smtClean="0">
                <a:solidFill>
                  <a:schemeClr val="tx1"/>
                </a:solidFill>
                <a:effectLst/>
                <a:latin typeface="+mn-lt"/>
                <a:ea typeface="+mn-ea"/>
                <a:cs typeface="+mn-cs"/>
              </a:rPr>
              <a:t>The goal was to make recommendations concerning newborn hearing screening and early identification of children with, or at-risk for hearing changes.</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The JCIH also outlined the</a:t>
            </a:r>
            <a:r>
              <a:rPr lang="en-US" sz="1100" kern="1200" baseline="0" dirty="0" smtClean="0">
                <a:solidFill>
                  <a:schemeClr val="tx1"/>
                </a:solidFill>
                <a:effectLst/>
                <a:latin typeface="+mn-lt"/>
                <a:ea typeface="+mn-ea"/>
                <a:cs typeface="+mn-cs"/>
              </a:rPr>
              <a:t> following </a:t>
            </a:r>
            <a:r>
              <a:rPr lang="en-US" sz="1100" kern="1200" dirty="0" smtClean="0">
                <a:solidFill>
                  <a:schemeClr val="tx1"/>
                </a:solidFill>
                <a:effectLst/>
                <a:latin typeface="+mn-lt"/>
                <a:ea typeface="+mn-ea"/>
                <a:cs typeface="+mn-cs"/>
              </a:rPr>
              <a:t>three major components of EHDI programs: </a:t>
            </a:r>
          </a:p>
          <a:p>
            <a:pPr marL="628650" lvl="1" indent="-171450">
              <a:buFont typeface="Arial" panose="020B0604020202020204" pitchFamily="34" charset="0"/>
              <a:buChar char="•"/>
            </a:pPr>
            <a:r>
              <a:rPr lang="en-US" sz="1100" kern="1200" dirty="0" smtClean="0">
                <a:solidFill>
                  <a:schemeClr val="tx1"/>
                </a:solidFill>
                <a:effectLst/>
                <a:latin typeface="+mn-lt"/>
                <a:ea typeface="+mn-ea"/>
                <a:cs typeface="+mn-cs"/>
              </a:rPr>
              <a:t>Birth admission screening</a:t>
            </a:r>
          </a:p>
          <a:p>
            <a:pPr marL="628650" lvl="1" indent="-171450">
              <a:buFont typeface="Arial" panose="020B0604020202020204" pitchFamily="34" charset="0"/>
              <a:buChar char="•"/>
            </a:pPr>
            <a:r>
              <a:rPr lang="en-US" sz="1100" kern="1200" dirty="0" smtClean="0">
                <a:solidFill>
                  <a:schemeClr val="tx1"/>
                </a:solidFill>
                <a:effectLst/>
                <a:latin typeface="+mn-lt"/>
                <a:ea typeface="+mn-ea"/>
                <a:cs typeface="+mn-cs"/>
              </a:rPr>
              <a:t>Follow-up screening and diagnostics</a:t>
            </a:r>
          </a:p>
          <a:p>
            <a:pPr marL="628650" lvl="1" indent="-171450">
              <a:buFont typeface="Arial" panose="020B0604020202020204" pitchFamily="34" charset="0"/>
              <a:buChar char="•"/>
            </a:pPr>
            <a:r>
              <a:rPr lang="en-US" sz="1100" kern="1200" dirty="0" smtClean="0">
                <a:solidFill>
                  <a:schemeClr val="tx1"/>
                </a:solidFill>
                <a:effectLst/>
                <a:latin typeface="+mn-lt"/>
                <a:ea typeface="+mn-ea"/>
                <a:cs typeface="+mn-cs"/>
              </a:rPr>
              <a:t>Early intervention</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There have been multiple position statements released by the JCIH and the most recent in 2007 outlined the following items:</a:t>
            </a:r>
          </a:p>
          <a:p>
            <a:pPr marL="628650" lvl="1" indent="-171450">
              <a:buFont typeface="Arial" panose="020B0604020202020204" pitchFamily="34" charset="0"/>
              <a:buChar char="•"/>
            </a:pPr>
            <a:r>
              <a:rPr lang="en-US" sz="1100" kern="1200" dirty="0" smtClean="0">
                <a:solidFill>
                  <a:schemeClr val="tx1"/>
                </a:solidFill>
                <a:effectLst/>
                <a:latin typeface="+mn-lt"/>
                <a:ea typeface="+mn-ea"/>
                <a:cs typeface="+mn-cs"/>
              </a:rPr>
              <a:t>Goals of universal newborn screening</a:t>
            </a:r>
          </a:p>
          <a:p>
            <a:pPr marL="628650" lvl="1" indent="-171450">
              <a:buFont typeface="Arial" panose="020B0604020202020204" pitchFamily="34" charset="0"/>
              <a:buChar char="•"/>
            </a:pPr>
            <a:r>
              <a:rPr lang="en-US" sz="1100" kern="1200" dirty="0" smtClean="0">
                <a:solidFill>
                  <a:schemeClr val="tx1"/>
                </a:solidFill>
                <a:effectLst/>
                <a:latin typeface="+mn-lt"/>
                <a:ea typeface="+mn-ea"/>
                <a:cs typeface="+mn-cs"/>
              </a:rPr>
              <a:t>Diagnosis of all children with hearing changes by 3 months of age, and early intervention before 6 months of age</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The 2007 JCIH position statement also outlines that the EHDI system be centered on the medical home and should provide the child and family access to high-quality intervention technology and interdisciplinary intervention programs.</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Information systems should be designed to interface with electronic health records and should be used to measure outcomes and report the effectiveness of EHDI services at the community, state, and federal levels. </a:t>
            </a:r>
          </a:p>
          <a:p>
            <a:pPr defTabSz="916503">
              <a:defRPr/>
            </a:pPr>
            <a:endParaRPr lang="en-US"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DRAFT EHDI 101 PPT </a:t>
            </a:r>
            <a:endParaRPr lang="en-US"/>
          </a:p>
        </p:txBody>
      </p:sp>
    </p:spTree>
    <p:extLst>
      <p:ext uri="{BB962C8B-B14F-4D97-AF65-F5344CB8AC3E}">
        <p14:creationId xmlns:p14="http://schemas.microsoft.com/office/powerpoint/2010/main" val="3236430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99.8% screened excluding deaths and refusals</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Only 2/3 of the babies receiving EI get it before 6 months</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smtClean="0"/>
              <a:t>DRAFT EHDI 101 PPT </a:t>
            </a:r>
            <a:endParaRPr lang="en-US"/>
          </a:p>
        </p:txBody>
      </p:sp>
    </p:spTree>
    <p:extLst>
      <p:ext uri="{BB962C8B-B14F-4D97-AF65-F5344CB8AC3E}">
        <p14:creationId xmlns:p14="http://schemas.microsoft.com/office/powerpoint/2010/main" val="44083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32</a:t>
            </a:fld>
            <a:endParaRPr lang="en-US"/>
          </a:p>
        </p:txBody>
      </p:sp>
    </p:spTree>
    <p:extLst>
      <p:ext uri="{BB962C8B-B14F-4D97-AF65-F5344CB8AC3E}">
        <p14:creationId xmlns:p14="http://schemas.microsoft.com/office/powerpoint/2010/main" val="4100049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33</a:t>
            </a:fld>
            <a:endParaRPr lang="en-US"/>
          </a:p>
        </p:txBody>
      </p:sp>
    </p:spTree>
    <p:extLst>
      <p:ext uri="{BB962C8B-B14F-4D97-AF65-F5344CB8AC3E}">
        <p14:creationId xmlns:p14="http://schemas.microsoft.com/office/powerpoint/2010/main" val="3063230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4DCCF16C-C9FF-473B-9CAF-351FE58BD86D}" type="slidenum">
              <a:rPr lang="en-US" altLang="en-US">
                <a:solidFill>
                  <a:prstClr val="black"/>
                </a:solidFill>
                <a:latin typeface="Comic Sans MS" panose="030F0702030302020204" pitchFamily="66" charset="0"/>
              </a:rPr>
              <a:pPr defTabSz="933237" eaLnBrk="0" fontAlgn="base" hangingPunct="0">
                <a:spcBef>
                  <a:spcPct val="0"/>
                </a:spcBef>
                <a:spcAft>
                  <a:spcPct val="0"/>
                </a:spcAft>
                <a:defRPr/>
              </a:pPr>
              <a:t>34</a:t>
            </a:fld>
            <a:endParaRPr lang="en-US" altLang="en-US"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793027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35</a:t>
            </a:fld>
            <a:endParaRPr lang="en-US"/>
          </a:p>
        </p:txBody>
      </p:sp>
    </p:spTree>
    <p:extLst>
      <p:ext uri="{BB962C8B-B14F-4D97-AF65-F5344CB8AC3E}">
        <p14:creationId xmlns:p14="http://schemas.microsoft.com/office/powerpoint/2010/main" val="186736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3</a:t>
            </a:fld>
            <a:endParaRPr lang="en-US"/>
          </a:p>
        </p:txBody>
      </p:sp>
    </p:spTree>
    <p:extLst>
      <p:ext uri="{BB962C8B-B14F-4D97-AF65-F5344CB8AC3E}">
        <p14:creationId xmlns:p14="http://schemas.microsoft.com/office/powerpoint/2010/main" val="1066185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36</a:t>
            </a:fld>
            <a:endParaRPr lang="en-US" altLang="en-US" dirty="0"/>
          </a:p>
        </p:txBody>
      </p:sp>
    </p:spTree>
    <p:extLst>
      <p:ext uri="{BB962C8B-B14F-4D97-AF65-F5344CB8AC3E}">
        <p14:creationId xmlns:p14="http://schemas.microsoft.com/office/powerpoint/2010/main" val="3433949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37</a:t>
            </a:fld>
            <a:endParaRPr lang="en-US"/>
          </a:p>
        </p:txBody>
      </p:sp>
    </p:spTree>
    <p:extLst>
      <p:ext uri="{BB962C8B-B14F-4D97-AF65-F5344CB8AC3E}">
        <p14:creationId xmlns:p14="http://schemas.microsoft.com/office/powerpoint/2010/main" val="3914156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err="1" smtClean="0"/>
              <a:t>Villar</a:t>
            </a:r>
            <a:r>
              <a:rPr lang="en-US" dirty="0" smtClean="0"/>
              <a:t> J, Giuliani F, </a:t>
            </a:r>
            <a:r>
              <a:rPr lang="en-US" dirty="0" err="1" smtClean="0"/>
              <a:t>Bhutta</a:t>
            </a:r>
            <a:r>
              <a:rPr lang="en-US" dirty="0" smtClean="0"/>
              <a:t> ZA, et al. Postnatal growth standards for preterm infants: the preterm postnatal follow-up study of the INTERGROWTH-21st Project. </a:t>
            </a:r>
            <a:r>
              <a:rPr lang="en-US" i="1" dirty="0" smtClean="0"/>
              <a:t>Lancet Glob Health </a:t>
            </a:r>
            <a:r>
              <a:rPr lang="en-US" dirty="0" smtClean="0"/>
              <a:t>2015;3:e681-691. Charts available </a:t>
            </a:r>
            <a:r>
              <a:rPr lang="en-US" dirty="0" err="1" smtClean="0"/>
              <a:t>at:https</a:t>
            </a:r>
            <a:r>
              <a:rPr lang="en-US" dirty="0" smtClean="0"/>
              <a:t>://intergrowth21.tghn.org/articles/new-intergrowth-21st-international-postnatal-growth-standards-charts-available/</a:t>
            </a:r>
          </a:p>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38</a:t>
            </a:fld>
            <a:endParaRPr lang="en-US"/>
          </a:p>
        </p:txBody>
      </p:sp>
    </p:spTree>
    <p:extLst>
      <p:ext uri="{BB962C8B-B14F-4D97-AF65-F5344CB8AC3E}">
        <p14:creationId xmlns:p14="http://schemas.microsoft.com/office/powerpoint/2010/main" val="4069953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39</a:t>
            </a:fld>
            <a:endParaRPr lang="en-US"/>
          </a:p>
        </p:txBody>
      </p:sp>
    </p:spTree>
    <p:extLst>
      <p:ext uri="{BB962C8B-B14F-4D97-AF65-F5344CB8AC3E}">
        <p14:creationId xmlns:p14="http://schemas.microsoft.com/office/powerpoint/2010/main" val="4221309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40</a:t>
            </a:fld>
            <a:endParaRPr lang="en-US"/>
          </a:p>
        </p:txBody>
      </p:sp>
    </p:spTree>
    <p:extLst>
      <p:ext uri="{BB962C8B-B14F-4D97-AF65-F5344CB8AC3E}">
        <p14:creationId xmlns:p14="http://schemas.microsoft.com/office/powerpoint/2010/main" val="1829029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41</a:t>
            </a:fld>
            <a:endParaRPr lang="en-US"/>
          </a:p>
        </p:txBody>
      </p:sp>
    </p:spTree>
    <p:extLst>
      <p:ext uri="{BB962C8B-B14F-4D97-AF65-F5344CB8AC3E}">
        <p14:creationId xmlns:p14="http://schemas.microsoft.com/office/powerpoint/2010/main" val="833843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42</a:t>
            </a:fld>
            <a:endParaRPr lang="en-US"/>
          </a:p>
        </p:txBody>
      </p:sp>
    </p:spTree>
    <p:extLst>
      <p:ext uri="{BB962C8B-B14F-4D97-AF65-F5344CB8AC3E}">
        <p14:creationId xmlns:p14="http://schemas.microsoft.com/office/powerpoint/2010/main" val="3137009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43</a:t>
            </a:fld>
            <a:endParaRPr lang="en-US"/>
          </a:p>
        </p:txBody>
      </p:sp>
    </p:spTree>
    <p:extLst>
      <p:ext uri="{BB962C8B-B14F-4D97-AF65-F5344CB8AC3E}">
        <p14:creationId xmlns:p14="http://schemas.microsoft.com/office/powerpoint/2010/main" val="4742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44</a:t>
            </a:fld>
            <a:endParaRPr lang="en-US"/>
          </a:p>
        </p:txBody>
      </p:sp>
    </p:spTree>
    <p:extLst>
      <p:ext uri="{BB962C8B-B14F-4D97-AF65-F5344CB8AC3E}">
        <p14:creationId xmlns:p14="http://schemas.microsoft.com/office/powerpoint/2010/main" val="689970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45</a:t>
            </a:fld>
            <a:endParaRPr lang="en-US"/>
          </a:p>
        </p:txBody>
      </p:sp>
    </p:spTree>
    <p:extLst>
      <p:ext uri="{BB962C8B-B14F-4D97-AF65-F5344CB8AC3E}">
        <p14:creationId xmlns:p14="http://schemas.microsoft.com/office/powerpoint/2010/main" val="293253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4</a:t>
            </a:fld>
            <a:endParaRPr lang="en-US" altLang="en-US" dirty="0"/>
          </a:p>
        </p:txBody>
      </p:sp>
    </p:spTree>
    <p:extLst>
      <p:ext uri="{BB962C8B-B14F-4D97-AF65-F5344CB8AC3E}">
        <p14:creationId xmlns:p14="http://schemas.microsoft.com/office/powerpoint/2010/main" val="3146182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46</a:t>
            </a:fld>
            <a:endParaRPr lang="en-US" altLang="en-US" dirty="0"/>
          </a:p>
        </p:txBody>
      </p:sp>
    </p:spTree>
    <p:extLst>
      <p:ext uri="{BB962C8B-B14F-4D97-AF65-F5344CB8AC3E}">
        <p14:creationId xmlns:p14="http://schemas.microsoft.com/office/powerpoint/2010/main" val="3638267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47</a:t>
            </a:fld>
            <a:endParaRPr lang="en-US" altLang="en-US" dirty="0"/>
          </a:p>
        </p:txBody>
      </p:sp>
    </p:spTree>
    <p:extLst>
      <p:ext uri="{BB962C8B-B14F-4D97-AF65-F5344CB8AC3E}">
        <p14:creationId xmlns:p14="http://schemas.microsoft.com/office/powerpoint/2010/main" val="3828996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48</a:t>
            </a:fld>
            <a:endParaRPr lang="en-US"/>
          </a:p>
        </p:txBody>
      </p:sp>
    </p:spTree>
    <p:extLst>
      <p:ext uri="{BB962C8B-B14F-4D97-AF65-F5344CB8AC3E}">
        <p14:creationId xmlns:p14="http://schemas.microsoft.com/office/powerpoint/2010/main" val="3690807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49</a:t>
            </a:fld>
            <a:endParaRPr lang="en-US"/>
          </a:p>
        </p:txBody>
      </p:sp>
    </p:spTree>
    <p:extLst>
      <p:ext uri="{BB962C8B-B14F-4D97-AF65-F5344CB8AC3E}">
        <p14:creationId xmlns:p14="http://schemas.microsoft.com/office/powerpoint/2010/main" val="866955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50</a:t>
            </a:fld>
            <a:endParaRPr lang="en-US" altLang="en-US" dirty="0"/>
          </a:p>
        </p:txBody>
      </p:sp>
    </p:spTree>
    <p:extLst>
      <p:ext uri="{BB962C8B-B14F-4D97-AF65-F5344CB8AC3E}">
        <p14:creationId xmlns:p14="http://schemas.microsoft.com/office/powerpoint/2010/main" val="9023684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51</a:t>
            </a:fld>
            <a:endParaRPr lang="en-US" altLang="en-US" dirty="0"/>
          </a:p>
        </p:txBody>
      </p:sp>
    </p:spTree>
    <p:extLst>
      <p:ext uri="{BB962C8B-B14F-4D97-AF65-F5344CB8AC3E}">
        <p14:creationId xmlns:p14="http://schemas.microsoft.com/office/powerpoint/2010/main" val="3307355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52</a:t>
            </a:fld>
            <a:endParaRPr lang="en-US"/>
          </a:p>
        </p:txBody>
      </p:sp>
    </p:spTree>
    <p:extLst>
      <p:ext uri="{BB962C8B-B14F-4D97-AF65-F5344CB8AC3E}">
        <p14:creationId xmlns:p14="http://schemas.microsoft.com/office/powerpoint/2010/main" val="27071174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53</a:t>
            </a:fld>
            <a:endParaRPr lang="en-US" altLang="en-US" dirty="0"/>
          </a:p>
        </p:txBody>
      </p:sp>
    </p:spTree>
    <p:extLst>
      <p:ext uri="{BB962C8B-B14F-4D97-AF65-F5344CB8AC3E}">
        <p14:creationId xmlns:p14="http://schemas.microsoft.com/office/powerpoint/2010/main" val="1186906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54</a:t>
            </a:fld>
            <a:endParaRPr lang="en-US" altLang="en-US" dirty="0"/>
          </a:p>
        </p:txBody>
      </p:sp>
    </p:spTree>
    <p:extLst>
      <p:ext uri="{BB962C8B-B14F-4D97-AF65-F5344CB8AC3E}">
        <p14:creationId xmlns:p14="http://schemas.microsoft.com/office/powerpoint/2010/main" val="1223506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Consequences of CNS dysfunction</a:t>
            </a:r>
          </a:p>
          <a:p>
            <a:r>
              <a:rPr lang="en-US" dirty="0" smtClean="0"/>
              <a:t>Sensory neural</a:t>
            </a:r>
            <a:r>
              <a:rPr lang="en-US" baseline="0" dirty="0" smtClean="0"/>
              <a:t> hearing loss</a:t>
            </a:r>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55</a:t>
            </a:fld>
            <a:endParaRPr lang="en-US"/>
          </a:p>
        </p:txBody>
      </p:sp>
    </p:spTree>
    <p:extLst>
      <p:ext uri="{BB962C8B-B14F-4D97-AF65-F5344CB8AC3E}">
        <p14:creationId xmlns:p14="http://schemas.microsoft.com/office/powerpoint/2010/main" val="37137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a:t>
            </a:r>
            <a:r>
              <a:rPr lang="en-US" dirty="0"/>
              <a:t>has funded 45 jurisdictions in the US to establish or enhance Zika-related birth defects surveillance systems that monitor brain abnormalities, including microcephaly, and central nervous system defects, to better understand Zika exposure during pregnancy and adverse outcomes. </a:t>
            </a:r>
            <a:br>
              <a:rPr lang="en-US" dirty="0"/>
            </a:br>
            <a:endParaRPr lang="en-US" dirty="0"/>
          </a:p>
          <a:p>
            <a:r>
              <a:rPr lang="en-US" dirty="0" smtClean="0"/>
              <a:t>USZPR casts a wider net than </a:t>
            </a:r>
            <a:r>
              <a:rPr lang="en-US" dirty="0" err="1" smtClean="0"/>
              <a:t>ArboNET</a:t>
            </a:r>
            <a:r>
              <a:rPr lang="en-US" dirty="0" smtClean="0"/>
              <a:t> and National Notifiable Diseases Surveillance System as it pertains to Zika, because the registry includes symptomatic and asymptomatic pregnant women with positive, equivocal, or inconclusive Zika test results with or without symptoms. It also includes all infants born to these women, not only those with identified congenital infection, and they will be followed for 1 year.</a:t>
            </a:r>
          </a:p>
          <a:p>
            <a:endParaRPr lang="en-US" dirty="0" smtClean="0"/>
          </a:p>
          <a:p>
            <a:pPr defTabSz="933237" eaLnBrk="0" fontAlgn="base" hangingPunct="0">
              <a:spcBef>
                <a:spcPct val="30000"/>
              </a:spcBef>
              <a:spcAft>
                <a:spcPct val="0"/>
              </a:spcAft>
              <a:defRPr/>
            </a:pPr>
            <a:r>
              <a:rPr lang="en-US" dirty="0"/>
              <a:t>Pregnant women with any lab evidence of possible Zika virus infection should be reported to the US Zika Pregnancy Registry.  </a:t>
            </a:r>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5</a:t>
            </a:fld>
            <a:endParaRPr lang="en-US" altLang="en-US" dirty="0"/>
          </a:p>
        </p:txBody>
      </p:sp>
    </p:spTree>
    <p:extLst>
      <p:ext uri="{BB962C8B-B14F-4D97-AF65-F5344CB8AC3E}">
        <p14:creationId xmlns:p14="http://schemas.microsoft.com/office/powerpoint/2010/main" val="33232058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56</a:t>
            </a:fld>
            <a:endParaRPr lang="en-US"/>
          </a:p>
        </p:txBody>
      </p:sp>
    </p:spTree>
    <p:extLst>
      <p:ext uri="{BB962C8B-B14F-4D97-AF65-F5344CB8AC3E}">
        <p14:creationId xmlns:p14="http://schemas.microsoft.com/office/powerpoint/2010/main" val="62329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57</a:t>
            </a:fld>
            <a:endParaRPr lang="en-US"/>
          </a:p>
        </p:txBody>
      </p:sp>
    </p:spTree>
    <p:extLst>
      <p:ext uri="{BB962C8B-B14F-4D97-AF65-F5344CB8AC3E}">
        <p14:creationId xmlns:p14="http://schemas.microsoft.com/office/powerpoint/2010/main" val="13173336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58</a:t>
            </a:fld>
            <a:endParaRPr lang="en-US"/>
          </a:p>
        </p:txBody>
      </p:sp>
    </p:spTree>
    <p:extLst>
      <p:ext uri="{BB962C8B-B14F-4D97-AF65-F5344CB8AC3E}">
        <p14:creationId xmlns:p14="http://schemas.microsoft.com/office/powerpoint/2010/main" val="2560446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59</a:t>
            </a:fld>
            <a:endParaRPr lang="en-US"/>
          </a:p>
        </p:txBody>
      </p:sp>
    </p:spTree>
    <p:extLst>
      <p:ext uri="{BB962C8B-B14F-4D97-AF65-F5344CB8AC3E}">
        <p14:creationId xmlns:p14="http://schemas.microsoft.com/office/powerpoint/2010/main" val="14539761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60</a:t>
            </a:fld>
            <a:endParaRPr lang="en-US"/>
          </a:p>
        </p:txBody>
      </p:sp>
    </p:spTree>
    <p:extLst>
      <p:ext uri="{BB962C8B-B14F-4D97-AF65-F5344CB8AC3E}">
        <p14:creationId xmlns:p14="http://schemas.microsoft.com/office/powerpoint/2010/main" val="6101956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overlap between the USZPR and ZBDS are those infants</a:t>
            </a:r>
            <a:r>
              <a:rPr lang="en-US" baseline="0" dirty="0" smtClean="0"/>
              <a:t> born to mother’s with </a:t>
            </a:r>
            <a:r>
              <a:rPr lang="en-US" baseline="0" dirty="0" err="1" smtClean="0"/>
              <a:t>Zika</a:t>
            </a:r>
            <a:r>
              <a:rPr lang="en-US" baseline="0" dirty="0" smtClean="0"/>
              <a:t> virus infection that also have </a:t>
            </a:r>
            <a:r>
              <a:rPr lang="en-US" baseline="0" dirty="0" err="1" smtClean="0"/>
              <a:t>Zika</a:t>
            </a:r>
            <a:r>
              <a:rPr lang="en-US" baseline="0" dirty="0" smtClean="0"/>
              <a:t>-related congenital anomalies. </a:t>
            </a:r>
          </a:p>
          <a:p>
            <a:endParaRPr lang="en-US" baseline="0" dirty="0" smtClean="0"/>
          </a:p>
          <a:p>
            <a:r>
              <a:rPr lang="en-US" baseline="0" dirty="0" smtClean="0"/>
              <a:t>Note: The Maternal Health History Form and Neonate Assessment Form are completed for both. However, the Infant Follow-up Form is only completed for those infants in the USZPR. </a:t>
            </a:r>
          </a:p>
          <a:p>
            <a:endParaRPr lang="en-US" baseline="0" dirty="0" smtClean="0"/>
          </a:p>
          <a:p>
            <a:r>
              <a:rPr lang="en-US" baseline="0" dirty="0" smtClean="0"/>
              <a:t>Infants included in the USZPR who appear normal at birth but is found to have an anomaly at a later follow-up visit would be retrospectively included in the ZBDS. </a:t>
            </a:r>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61</a:t>
            </a:fld>
            <a:endParaRPr lang="en-US" altLang="en-US" dirty="0"/>
          </a:p>
        </p:txBody>
      </p:sp>
    </p:spTree>
    <p:extLst>
      <p:ext uri="{BB962C8B-B14F-4D97-AF65-F5344CB8AC3E}">
        <p14:creationId xmlns:p14="http://schemas.microsoft.com/office/powerpoint/2010/main" val="9379872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4DCCF16C-C9FF-473B-9CAF-351FE58BD86D}" type="slidenum">
              <a:rPr lang="en-US" altLang="en-US">
                <a:solidFill>
                  <a:prstClr val="black"/>
                </a:solidFill>
                <a:latin typeface="Comic Sans MS" panose="030F0702030302020204" pitchFamily="66" charset="0"/>
              </a:rPr>
              <a:pPr defTabSz="933237" eaLnBrk="0" fontAlgn="base" hangingPunct="0">
                <a:spcBef>
                  <a:spcPct val="0"/>
                </a:spcBef>
                <a:spcAft>
                  <a:spcPct val="0"/>
                </a:spcAft>
                <a:defRPr/>
              </a:pPr>
              <a:t>62</a:t>
            </a:fld>
            <a:endParaRPr lang="en-US" altLang="en-US"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24451397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manages the collection of data through </a:t>
            </a:r>
            <a:r>
              <a:rPr lang="en-US" dirty="0" err="1" smtClean="0"/>
              <a:t>ArboNET</a:t>
            </a:r>
            <a:r>
              <a:rPr lang="en-US" dirty="0" smtClean="0"/>
              <a:t> in collaboration with state and territorial health departments. </a:t>
            </a:r>
            <a:r>
              <a:rPr lang="en-US" dirty="0" err="1" smtClean="0"/>
              <a:t>ArboNET</a:t>
            </a:r>
            <a:r>
              <a:rPr lang="en-US" dirty="0" smtClean="0"/>
              <a:t> is a national </a:t>
            </a:r>
            <a:r>
              <a:rPr lang="en-US" dirty="0" err="1" smtClean="0"/>
              <a:t>arboviral</a:t>
            </a:r>
            <a:r>
              <a:rPr lang="en-US" dirty="0" smtClean="0"/>
              <a:t> surveillance system that collects information on laboratory-confirmed Zika virus disease cases reported from US states and territories.</a:t>
            </a:r>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4DCCF16C-C9FF-473B-9CAF-351FE58BD86D}" type="slidenum">
              <a:rPr lang="en-US" altLang="en-US">
                <a:solidFill>
                  <a:prstClr val="black"/>
                </a:solidFill>
                <a:latin typeface="Comic Sans MS" panose="030F0702030302020204" pitchFamily="66" charset="0"/>
              </a:rPr>
              <a:pPr defTabSz="933237" eaLnBrk="0" fontAlgn="base" hangingPunct="0">
                <a:spcBef>
                  <a:spcPct val="0"/>
                </a:spcBef>
                <a:spcAft>
                  <a:spcPct val="0"/>
                </a:spcAft>
                <a:defRPr/>
              </a:pPr>
              <a:t>63</a:t>
            </a:fld>
            <a:endParaRPr lang="en-US" altLang="en-US"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27507144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64</a:t>
            </a:fld>
            <a:endParaRPr lang="en-US"/>
          </a:p>
        </p:txBody>
      </p:sp>
    </p:spTree>
    <p:extLst>
      <p:ext uri="{BB962C8B-B14F-4D97-AF65-F5344CB8AC3E}">
        <p14:creationId xmlns:p14="http://schemas.microsoft.com/office/powerpoint/2010/main" val="23538170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65</a:t>
            </a:fld>
            <a:endParaRPr lang="en-US"/>
          </a:p>
        </p:txBody>
      </p:sp>
    </p:spTree>
    <p:extLst>
      <p:ext uri="{BB962C8B-B14F-4D97-AF65-F5344CB8AC3E}">
        <p14:creationId xmlns:p14="http://schemas.microsoft.com/office/powerpoint/2010/main" val="422948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CDC manages the collection of data through </a:t>
            </a:r>
            <a:r>
              <a:rPr lang="en-US" dirty="0" err="1" smtClean="0"/>
              <a:t>ArboNET</a:t>
            </a:r>
            <a:r>
              <a:rPr lang="en-US" dirty="0" smtClean="0"/>
              <a:t> in collaboration with state and territorial health departments. </a:t>
            </a:r>
            <a:r>
              <a:rPr lang="en-US" dirty="0" err="1" smtClean="0"/>
              <a:t>ArboNET</a:t>
            </a:r>
            <a:r>
              <a:rPr lang="en-US" dirty="0" smtClean="0"/>
              <a:t> is a national </a:t>
            </a:r>
            <a:r>
              <a:rPr lang="en-US" dirty="0" err="1" smtClean="0"/>
              <a:t>arboviral</a:t>
            </a:r>
            <a:r>
              <a:rPr lang="en-US" dirty="0" smtClean="0"/>
              <a:t> surveillance system that collects information on laboratory-confirmed Zika virus disease cases reported from US states and territories.</a:t>
            </a:r>
          </a:p>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6</a:t>
            </a:fld>
            <a:endParaRPr lang="en-US"/>
          </a:p>
        </p:txBody>
      </p:sp>
    </p:spTree>
    <p:extLst>
      <p:ext uri="{BB962C8B-B14F-4D97-AF65-F5344CB8AC3E}">
        <p14:creationId xmlns:p14="http://schemas.microsoft.com/office/powerpoint/2010/main" val="41329734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accessed on 3/30/17, updated on 4/25/17 for pregnancy counts</a:t>
            </a:r>
            <a:endParaRPr lang="en-US" dirty="0"/>
          </a:p>
          <a:p>
            <a:endParaRPr lang="en-US" dirty="0" smtClean="0"/>
          </a:p>
          <a:p>
            <a:r>
              <a:rPr lang="en-US" dirty="0" smtClean="0"/>
              <a:t>Based </a:t>
            </a:r>
            <a:r>
              <a:rPr lang="en-US" dirty="0"/>
              <a:t>on risk models from the current outbreak in Brazil, the estimated risk of microcephaly was 1-13% when the Zika infection occurred in the first trimester of pregnancy. </a:t>
            </a:r>
            <a:endParaRPr lang="en-US" dirty="0" smtClean="0"/>
          </a:p>
          <a:p>
            <a:r>
              <a:rPr lang="en-US" dirty="0" smtClean="0"/>
              <a:t>	</a:t>
            </a:r>
          </a:p>
          <a:p>
            <a:r>
              <a:rPr lang="en-US" dirty="0" smtClean="0"/>
              <a:t>A report from the US Zika Pregnancy Registry found that about 6% of women with laboratory evidence of possible recent Zika virus infection had birth defects potentially related to Zika virus. </a:t>
            </a:r>
          </a:p>
          <a:p>
            <a:r>
              <a:rPr lang="en-US" dirty="0" smtClean="0"/>
              <a:t>• The proportion of pregnancies with birth defects was similar (around 6%) among pregnant women who experienced symptoms and pregnant women who were asymptomatic. </a:t>
            </a:r>
          </a:p>
          <a:p>
            <a:r>
              <a:rPr lang="en-US" dirty="0" smtClean="0"/>
              <a:t>• This emphasizes the importance of screening pregnant women for Zika risk and testing them when indicated, because asymptomatic women are just as likely to have babies with birth defects.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66</a:t>
            </a:fld>
            <a:endParaRPr lang="en-US" altLang="en-US" dirty="0"/>
          </a:p>
        </p:txBody>
      </p:sp>
    </p:spTree>
    <p:extLst>
      <p:ext uri="{BB962C8B-B14F-4D97-AF65-F5344CB8AC3E}">
        <p14:creationId xmlns:p14="http://schemas.microsoft.com/office/powerpoint/2010/main" val="10478048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67</a:t>
            </a:fld>
            <a:endParaRPr lang="en-US"/>
          </a:p>
        </p:txBody>
      </p:sp>
    </p:spTree>
    <p:extLst>
      <p:ext uri="{BB962C8B-B14F-4D97-AF65-F5344CB8AC3E}">
        <p14:creationId xmlns:p14="http://schemas.microsoft.com/office/powerpoint/2010/main" val="15972888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68</a:t>
            </a:fld>
            <a:endParaRPr lang="en-US"/>
          </a:p>
        </p:txBody>
      </p:sp>
    </p:spTree>
    <p:extLst>
      <p:ext uri="{BB962C8B-B14F-4D97-AF65-F5344CB8AC3E}">
        <p14:creationId xmlns:p14="http://schemas.microsoft.com/office/powerpoint/2010/main" val="14487578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1E4FE-606C-4EBE-8D3B-ADA77BA25D26}" type="slidenum">
              <a:rPr lang="en-US" smtClean="0"/>
              <a:t>69</a:t>
            </a:fld>
            <a:endParaRPr lang="en-US"/>
          </a:p>
        </p:txBody>
      </p:sp>
    </p:spTree>
    <p:extLst>
      <p:ext uri="{BB962C8B-B14F-4D97-AF65-F5344CB8AC3E}">
        <p14:creationId xmlns:p14="http://schemas.microsoft.com/office/powerpoint/2010/main" val="6669510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70</a:t>
            </a:fld>
            <a:endParaRPr lang="en-US"/>
          </a:p>
        </p:txBody>
      </p:sp>
    </p:spTree>
    <p:extLst>
      <p:ext uri="{BB962C8B-B14F-4D97-AF65-F5344CB8AC3E}">
        <p14:creationId xmlns:p14="http://schemas.microsoft.com/office/powerpoint/2010/main" val="521869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71</a:t>
            </a:fld>
            <a:endParaRPr lang="en-US" altLang="en-US" dirty="0"/>
          </a:p>
        </p:txBody>
      </p:sp>
    </p:spTree>
    <p:extLst>
      <p:ext uri="{BB962C8B-B14F-4D97-AF65-F5344CB8AC3E}">
        <p14:creationId xmlns:p14="http://schemas.microsoft.com/office/powerpoint/2010/main" val="10156175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1E4FE-606C-4EBE-8D3B-ADA77BA25D26}" type="slidenum">
              <a:rPr lang="en-US" smtClean="0"/>
              <a:t>72</a:t>
            </a:fld>
            <a:endParaRPr lang="en-US"/>
          </a:p>
        </p:txBody>
      </p:sp>
    </p:spTree>
    <p:extLst>
      <p:ext uri="{BB962C8B-B14F-4D97-AF65-F5344CB8AC3E}">
        <p14:creationId xmlns:p14="http://schemas.microsoft.com/office/powerpoint/2010/main" val="15410063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73</a:t>
            </a:fld>
            <a:endParaRPr lang="en-US" altLang="en-US" dirty="0"/>
          </a:p>
        </p:txBody>
      </p:sp>
    </p:spTree>
    <p:extLst>
      <p:ext uri="{BB962C8B-B14F-4D97-AF65-F5344CB8AC3E}">
        <p14:creationId xmlns:p14="http://schemas.microsoft.com/office/powerpoint/2010/main" val="400985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7</a:t>
            </a:fld>
            <a:endParaRPr lang="en-US" altLang="en-US" dirty="0"/>
          </a:p>
        </p:txBody>
      </p:sp>
    </p:spTree>
    <p:extLst>
      <p:ext uri="{BB962C8B-B14F-4D97-AF65-F5344CB8AC3E}">
        <p14:creationId xmlns:p14="http://schemas.microsoft.com/office/powerpoint/2010/main" val="64438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Infant:</a:t>
            </a:r>
          </a:p>
          <a:p>
            <a:r>
              <a:rPr lang="en-US" dirty="0"/>
              <a:t>Demographics – DOB, sex, and gestational age; </a:t>
            </a:r>
          </a:p>
          <a:p>
            <a:r>
              <a:rPr lang="en-US" dirty="0"/>
              <a:t>Physical Examination – birth head circumference, weight, length, presence of microcephaly at birth, etc.</a:t>
            </a:r>
          </a:p>
          <a:p>
            <a:r>
              <a:rPr lang="en-US" dirty="0"/>
              <a:t>Imaging and Diagnostics completed before hospital discharge – hearing screen, retinal exam, and imaging results</a:t>
            </a:r>
          </a:p>
          <a:p>
            <a:r>
              <a:rPr lang="en-US" dirty="0"/>
              <a:t>Postnatal Infection and Cytogenetic Testing Results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DCCF16C-C9FF-473B-9CAF-351FE58BD86D}" type="slidenum">
              <a:rPr lang="en-US" altLang="en-US" smtClean="0"/>
              <a:pPr>
                <a:defRPr/>
              </a:pPr>
              <a:t>8</a:t>
            </a:fld>
            <a:endParaRPr lang="en-US" altLang="en-US" dirty="0"/>
          </a:p>
        </p:txBody>
      </p:sp>
    </p:spTree>
    <p:extLst>
      <p:ext uri="{BB962C8B-B14F-4D97-AF65-F5344CB8AC3E}">
        <p14:creationId xmlns:p14="http://schemas.microsoft.com/office/powerpoint/2010/main" val="105539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is the role of healthcare providers? Well healthcare providers can participate in the registry by assisting with the collection of data on these pregnant women and their infants by completing the 3 USZPR surveillance tools that were just discussed. </a:t>
            </a:r>
          </a:p>
          <a:p>
            <a:endParaRPr lang="en-US" baseline="0" dirty="0" smtClean="0"/>
          </a:p>
          <a:p>
            <a:r>
              <a:rPr lang="en-US" baseline="0" dirty="0" smtClean="0"/>
              <a:t>In addition, healthcare providers should report any </a:t>
            </a:r>
            <a:r>
              <a:rPr lang="en-US" baseline="0" dirty="0" err="1" smtClean="0"/>
              <a:t>zika</a:t>
            </a:r>
            <a:r>
              <a:rPr lang="en-US" baseline="0" dirty="0" smtClean="0"/>
              <a:t>-related adverse events such as a spontaneous abortion of termination to Kentucky’s Birth Surveillance Registry Infant </a:t>
            </a:r>
            <a:r>
              <a:rPr lang="en-US" baseline="0" dirty="0" err="1" smtClean="0"/>
              <a:t>Zika</a:t>
            </a:r>
            <a:r>
              <a:rPr lang="en-US" baseline="0" dirty="0" smtClean="0"/>
              <a:t> Nurse Coordinator at the number provided.</a:t>
            </a:r>
          </a:p>
          <a:p>
            <a:endParaRPr lang="en-US" baseline="0" dirty="0" smtClean="0"/>
          </a:p>
          <a:p>
            <a:r>
              <a:rPr lang="en-US" baseline="0" dirty="0" smtClean="0"/>
              <a:t>And furthermore healthcare providers can participate in the registry by reporting any suspected new </a:t>
            </a:r>
            <a:r>
              <a:rPr lang="en-US" baseline="0" dirty="0" err="1" smtClean="0"/>
              <a:t>Zika</a:t>
            </a:r>
            <a:r>
              <a:rPr lang="en-US" baseline="0" dirty="0" smtClean="0"/>
              <a:t> cases to Kentucky’s Department for Public Health’s Reportable disease section at the number provided. </a:t>
            </a:r>
            <a:endParaRPr lang="en-US" dirty="0"/>
          </a:p>
        </p:txBody>
      </p:sp>
      <p:sp>
        <p:nvSpPr>
          <p:cNvPr id="4" name="Slide Number Placeholder 3"/>
          <p:cNvSpPr>
            <a:spLocks noGrp="1"/>
          </p:cNvSpPr>
          <p:nvPr>
            <p:ph type="sldNum" sz="quarter" idx="10"/>
          </p:nvPr>
        </p:nvSpPr>
        <p:spPr/>
        <p:txBody>
          <a:bodyPr/>
          <a:lstStyle/>
          <a:p>
            <a:pPr defTabSz="933237">
              <a:defRPr/>
            </a:pPr>
            <a:fld id="{93711AC9-5891-4ACF-8D2D-62B15FE07609}" type="slidenum">
              <a:rPr lang="en-US">
                <a:solidFill>
                  <a:prstClr val="black"/>
                </a:solidFill>
                <a:latin typeface="Calibri"/>
              </a:rPr>
              <a:pPr defTabSz="933237">
                <a:defRPr/>
              </a:pPr>
              <a:t>9</a:t>
            </a:fld>
            <a:endParaRPr lang="en-US" dirty="0">
              <a:solidFill>
                <a:prstClr val="black"/>
              </a:solidFill>
              <a:latin typeface="Calibri"/>
            </a:endParaRPr>
          </a:p>
        </p:txBody>
      </p:sp>
    </p:spTree>
    <p:extLst>
      <p:ext uri="{BB962C8B-B14F-4D97-AF65-F5344CB8AC3E}">
        <p14:creationId xmlns:p14="http://schemas.microsoft.com/office/powerpoint/2010/main" val="263972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FCD5D0-8CA0-45DB-91D3-98C8E8648F7F}"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600A7-0A3C-4BA6-8DFE-E7F30FFB94B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24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CD5D0-8CA0-45DB-91D3-98C8E8648F7F}"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600A7-0A3C-4BA6-8DFE-E7F30FFB94BB}" type="slidenum">
              <a:rPr lang="en-US" smtClean="0"/>
              <a:t>‹#›</a:t>
            </a:fld>
            <a:endParaRPr lang="en-US"/>
          </a:p>
        </p:txBody>
      </p:sp>
    </p:spTree>
    <p:extLst>
      <p:ext uri="{BB962C8B-B14F-4D97-AF65-F5344CB8AC3E}">
        <p14:creationId xmlns:p14="http://schemas.microsoft.com/office/powerpoint/2010/main" val="359361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CD5D0-8CA0-45DB-91D3-98C8E8648F7F}"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600A7-0A3C-4BA6-8DFE-E7F30FFB94BB}" type="slidenum">
              <a:rPr lang="en-US" smtClean="0"/>
              <a:t>‹#›</a:t>
            </a:fld>
            <a:endParaRPr lang="en-US"/>
          </a:p>
        </p:txBody>
      </p:sp>
    </p:spTree>
    <p:extLst>
      <p:ext uri="{BB962C8B-B14F-4D97-AF65-F5344CB8AC3E}">
        <p14:creationId xmlns:p14="http://schemas.microsoft.com/office/powerpoint/2010/main" val="1091297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76400"/>
            <a:ext cx="10363200" cy="4419600"/>
          </a:xfrm>
        </p:spPr>
        <p:txBody>
          <a:bodyPr>
            <a:normAutofit/>
          </a:bodyPr>
          <a:lstStyle/>
          <a:p>
            <a:pPr lvl="0"/>
            <a:r>
              <a:rPr lang="en-US" noProof="0" dirty="0" smtClean="0"/>
              <a:t>Click icon to add table</a:t>
            </a:r>
          </a:p>
        </p:txBody>
      </p:sp>
      <p:sp>
        <p:nvSpPr>
          <p:cNvPr id="7" name="Title 1"/>
          <p:cNvSpPr>
            <a:spLocks noGrp="1"/>
          </p:cNvSpPr>
          <p:nvPr>
            <p:ph type="title"/>
          </p:nvPr>
        </p:nvSpPr>
        <p:spPr>
          <a:xfrm>
            <a:off x="609600" y="762000"/>
            <a:ext cx="10972800" cy="838200"/>
          </a:xfrm>
        </p:spPr>
        <p:txBody>
          <a:bodyPr anchor="t"/>
          <a:lstStyle>
            <a:lvl1pPr>
              <a:defRPr sz="44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80727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CD5D0-8CA0-45DB-91D3-98C8E8648F7F}"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600A7-0A3C-4BA6-8DFE-E7F30FFB94BB}" type="slidenum">
              <a:rPr lang="en-US" smtClean="0"/>
              <a:t>‹#›</a:t>
            </a:fld>
            <a:endParaRPr lang="en-US"/>
          </a:p>
        </p:txBody>
      </p:sp>
    </p:spTree>
    <p:extLst>
      <p:ext uri="{BB962C8B-B14F-4D97-AF65-F5344CB8AC3E}">
        <p14:creationId xmlns:p14="http://schemas.microsoft.com/office/powerpoint/2010/main" val="98111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FCD5D0-8CA0-45DB-91D3-98C8E8648F7F}"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600A7-0A3C-4BA6-8DFE-E7F30FFB94B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31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FCD5D0-8CA0-45DB-91D3-98C8E8648F7F}"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600A7-0A3C-4BA6-8DFE-E7F30FFB94BB}" type="slidenum">
              <a:rPr lang="en-US" smtClean="0"/>
              <a:t>‹#›</a:t>
            </a:fld>
            <a:endParaRPr lang="en-US"/>
          </a:p>
        </p:txBody>
      </p:sp>
    </p:spTree>
    <p:extLst>
      <p:ext uri="{BB962C8B-B14F-4D97-AF65-F5344CB8AC3E}">
        <p14:creationId xmlns:p14="http://schemas.microsoft.com/office/powerpoint/2010/main" val="242127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CD5D0-8CA0-45DB-91D3-98C8E8648F7F}" type="datetimeFigureOut">
              <a:rPr lang="en-US" smtClean="0"/>
              <a:t>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4600A7-0A3C-4BA6-8DFE-E7F30FFB94BB}" type="slidenum">
              <a:rPr lang="en-US" smtClean="0"/>
              <a:t>‹#›</a:t>
            </a:fld>
            <a:endParaRPr lang="en-US"/>
          </a:p>
        </p:txBody>
      </p:sp>
    </p:spTree>
    <p:extLst>
      <p:ext uri="{BB962C8B-B14F-4D97-AF65-F5344CB8AC3E}">
        <p14:creationId xmlns:p14="http://schemas.microsoft.com/office/powerpoint/2010/main" val="368148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FCD5D0-8CA0-45DB-91D3-98C8E8648F7F}" type="datetimeFigureOut">
              <a:rPr lang="en-US" smtClean="0"/>
              <a:t>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4600A7-0A3C-4BA6-8DFE-E7F30FFB94BB}" type="slidenum">
              <a:rPr lang="en-US" smtClean="0"/>
              <a:t>‹#›</a:t>
            </a:fld>
            <a:endParaRPr lang="en-US"/>
          </a:p>
        </p:txBody>
      </p:sp>
    </p:spTree>
    <p:extLst>
      <p:ext uri="{BB962C8B-B14F-4D97-AF65-F5344CB8AC3E}">
        <p14:creationId xmlns:p14="http://schemas.microsoft.com/office/powerpoint/2010/main" val="407948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FCD5D0-8CA0-45DB-91D3-98C8E8648F7F}" type="datetimeFigureOut">
              <a:rPr lang="en-US" smtClean="0"/>
              <a:t>5/12/2017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84600A7-0A3C-4BA6-8DFE-E7F30FFB94BB}" type="slidenum">
              <a:rPr lang="en-US" smtClean="0"/>
              <a:t>‹#›</a:t>
            </a:fld>
            <a:endParaRPr lang="en-US"/>
          </a:p>
        </p:txBody>
      </p:sp>
    </p:spTree>
    <p:extLst>
      <p:ext uri="{BB962C8B-B14F-4D97-AF65-F5344CB8AC3E}">
        <p14:creationId xmlns:p14="http://schemas.microsoft.com/office/powerpoint/2010/main" val="41318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FCD5D0-8CA0-45DB-91D3-98C8E8648F7F}" type="datetimeFigureOut">
              <a:rPr lang="en-US" smtClean="0"/>
              <a:t>5/12/2017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4600A7-0A3C-4BA6-8DFE-E7F30FFB94BB}" type="slidenum">
              <a:rPr lang="en-US" smtClean="0"/>
              <a:t>‹#›</a:t>
            </a:fld>
            <a:endParaRPr lang="en-US"/>
          </a:p>
        </p:txBody>
      </p:sp>
    </p:spTree>
    <p:extLst>
      <p:ext uri="{BB962C8B-B14F-4D97-AF65-F5344CB8AC3E}">
        <p14:creationId xmlns:p14="http://schemas.microsoft.com/office/powerpoint/2010/main" val="268362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3FCD5D0-8CA0-45DB-91D3-98C8E8648F7F}"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600A7-0A3C-4BA6-8DFE-E7F30FFB94BB}" type="slidenum">
              <a:rPr lang="en-US" smtClean="0"/>
              <a:t>‹#›</a:t>
            </a:fld>
            <a:endParaRPr lang="en-US"/>
          </a:p>
        </p:txBody>
      </p:sp>
    </p:spTree>
    <p:extLst>
      <p:ext uri="{BB962C8B-B14F-4D97-AF65-F5344CB8AC3E}">
        <p14:creationId xmlns:p14="http://schemas.microsoft.com/office/powerpoint/2010/main" val="166175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FCD5D0-8CA0-45DB-91D3-98C8E8648F7F}" type="datetimeFigureOut">
              <a:rPr lang="en-US" smtClean="0"/>
              <a:t>5/12/2017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84600A7-0A3C-4BA6-8DFE-E7F30FFB94B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6639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3hPKYhpbNAhVLET4KHUE4DfwQjRwIBw&amp;url=http://www.cdc.gov/ncezid/what-we-do/this-years-work.html&amp;psig=AFQjCNH2j5zPLeGNfPiXHPtjWEP-62fchA&amp;ust=146539326219163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5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Judy.Theriot@ky.gov"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983259" y="1033849"/>
            <a:ext cx="785164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lvl1pPr algn="l" rtl="0" eaLnBrk="0" fontAlgn="base" hangingPunct="0">
              <a:spcBef>
                <a:spcPct val="0"/>
              </a:spcBef>
              <a:spcAft>
                <a:spcPct val="0"/>
              </a:spcAft>
              <a:defRPr sz="4400" b="1" kern="1200">
                <a:solidFill>
                  <a:srgbClr val="1D304F"/>
                </a:solidFill>
                <a:latin typeface="+mj-lt"/>
                <a:ea typeface="+mj-ea"/>
                <a:cs typeface="+mj-cs"/>
              </a:defRPr>
            </a:lvl1pPr>
            <a:lvl2pPr algn="l" rtl="0" eaLnBrk="0" fontAlgn="base" hangingPunct="0">
              <a:spcBef>
                <a:spcPct val="0"/>
              </a:spcBef>
              <a:spcAft>
                <a:spcPct val="0"/>
              </a:spcAft>
              <a:defRPr sz="5000" b="1">
                <a:solidFill>
                  <a:srgbClr val="1D304F"/>
                </a:solidFill>
                <a:latin typeface="Calibri" pitchFamily="34" charset="0"/>
              </a:defRPr>
            </a:lvl2pPr>
            <a:lvl3pPr algn="l" rtl="0" eaLnBrk="0" fontAlgn="base" hangingPunct="0">
              <a:spcBef>
                <a:spcPct val="0"/>
              </a:spcBef>
              <a:spcAft>
                <a:spcPct val="0"/>
              </a:spcAft>
              <a:defRPr sz="5000" b="1">
                <a:solidFill>
                  <a:srgbClr val="1D304F"/>
                </a:solidFill>
                <a:latin typeface="Calibri" pitchFamily="34" charset="0"/>
              </a:defRPr>
            </a:lvl3pPr>
            <a:lvl4pPr algn="l" rtl="0" eaLnBrk="0" fontAlgn="base" hangingPunct="0">
              <a:spcBef>
                <a:spcPct val="0"/>
              </a:spcBef>
              <a:spcAft>
                <a:spcPct val="0"/>
              </a:spcAft>
              <a:defRPr sz="5000" b="1">
                <a:solidFill>
                  <a:srgbClr val="1D304F"/>
                </a:solidFill>
                <a:latin typeface="Calibri" pitchFamily="34" charset="0"/>
              </a:defRPr>
            </a:lvl4pPr>
            <a:lvl5pPr algn="l" rtl="0" eaLnBrk="0" fontAlgn="base" hangingPunct="0">
              <a:spcBef>
                <a:spcPct val="0"/>
              </a:spcBef>
              <a:spcAft>
                <a:spcPct val="0"/>
              </a:spcAft>
              <a:defRPr sz="5000" b="1">
                <a:solidFill>
                  <a:srgbClr val="1D304F"/>
                </a:solidFill>
                <a:latin typeface="Calibri" pitchFamily="34" charset="0"/>
              </a:defRPr>
            </a:lvl5pPr>
            <a:lvl6pPr marL="457200" algn="l" rtl="0" fontAlgn="base">
              <a:spcBef>
                <a:spcPct val="0"/>
              </a:spcBef>
              <a:spcAft>
                <a:spcPct val="0"/>
              </a:spcAft>
              <a:defRPr sz="5000" b="1">
                <a:solidFill>
                  <a:srgbClr val="1D304F"/>
                </a:solidFill>
                <a:latin typeface="Calibri" pitchFamily="34" charset="0"/>
              </a:defRPr>
            </a:lvl6pPr>
            <a:lvl7pPr marL="914400" algn="l" rtl="0" fontAlgn="base">
              <a:spcBef>
                <a:spcPct val="0"/>
              </a:spcBef>
              <a:spcAft>
                <a:spcPct val="0"/>
              </a:spcAft>
              <a:defRPr sz="5000" b="1">
                <a:solidFill>
                  <a:srgbClr val="1D304F"/>
                </a:solidFill>
                <a:latin typeface="Calibri" pitchFamily="34" charset="0"/>
              </a:defRPr>
            </a:lvl7pPr>
            <a:lvl8pPr marL="1371600" algn="l" rtl="0" fontAlgn="base">
              <a:spcBef>
                <a:spcPct val="0"/>
              </a:spcBef>
              <a:spcAft>
                <a:spcPct val="0"/>
              </a:spcAft>
              <a:defRPr sz="5000" b="1">
                <a:solidFill>
                  <a:srgbClr val="1D304F"/>
                </a:solidFill>
                <a:latin typeface="Calibri" pitchFamily="34" charset="0"/>
              </a:defRPr>
            </a:lvl8pPr>
            <a:lvl9pPr marL="1828800" algn="l" rtl="0" fontAlgn="base">
              <a:spcBef>
                <a:spcPct val="0"/>
              </a:spcBef>
              <a:spcAft>
                <a:spcPct val="0"/>
              </a:spcAft>
              <a:defRPr sz="5000" b="1">
                <a:solidFill>
                  <a:srgbClr val="1D304F"/>
                </a:solidFill>
                <a:latin typeface="Calibri" pitchFamily="34" charset="0"/>
              </a:defRPr>
            </a:lvl9pPr>
          </a:lstStyle>
          <a:p>
            <a:pPr algn="ctr"/>
            <a:r>
              <a:rPr lang="en-US" sz="4800" dirty="0"/>
              <a:t>The US Zika Pregnancy Registry and </a:t>
            </a:r>
            <a:r>
              <a:rPr lang="en-US" sz="4800" dirty="0" err="1"/>
              <a:t>Zika</a:t>
            </a:r>
            <a:r>
              <a:rPr lang="en-US" sz="4800" dirty="0"/>
              <a:t>-Related Birth Defects Surveillance</a:t>
            </a:r>
          </a:p>
        </p:txBody>
      </p:sp>
      <p:sp>
        <p:nvSpPr>
          <p:cNvPr id="5" name="Subtitle 2"/>
          <p:cNvSpPr txBox="1">
            <a:spLocks/>
          </p:cNvSpPr>
          <p:nvPr/>
        </p:nvSpPr>
        <p:spPr bwMode="auto">
          <a:xfrm>
            <a:off x="1816927" y="3351444"/>
            <a:ext cx="840211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5394"/>
              </a:buClr>
              <a:buSzPct val="95000"/>
              <a:buFont typeface="Wingdings 2" panose="05020102010507070707" pitchFamily="18" charset="2"/>
              <a:buChar char=""/>
              <a:defRPr sz="32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32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800" kern="1200">
                <a:solidFill>
                  <a:schemeClr val="tx1"/>
                </a:solidFill>
                <a:latin typeface="+mj-lt"/>
                <a:ea typeface="+mn-ea"/>
                <a:cs typeface="+mn-cs"/>
              </a:defRPr>
            </a:lvl3pPr>
            <a:lvl4pPr marL="1187450" indent="-209550" algn="l" rtl="0" eaLnBrk="0" fontAlgn="base" hangingPunct="0">
              <a:spcBef>
                <a:spcPct val="20000"/>
              </a:spcBef>
              <a:spcAft>
                <a:spcPct val="0"/>
              </a:spcAft>
              <a:buClr>
                <a:srgbClr val="0B5394"/>
              </a:buClr>
              <a:buSzPct val="65000"/>
              <a:buFont typeface="Wingdings 2" panose="05020102010507070707" pitchFamily="18" charset="2"/>
              <a:buChar char=""/>
              <a:defRPr sz="2800" kern="1200">
                <a:solidFill>
                  <a:schemeClr val="tx1"/>
                </a:solidFill>
                <a:latin typeface="+mj-lt"/>
                <a:ea typeface="+mn-ea"/>
                <a:cs typeface="+mn-cs"/>
              </a:defRPr>
            </a:lvl4pPr>
            <a:lvl5pPr marL="1462088" indent="-209550" algn="l" rtl="0" eaLnBrk="0" fontAlgn="base" hangingPunct="0">
              <a:spcBef>
                <a:spcPct val="20000"/>
              </a:spcBef>
              <a:spcAft>
                <a:spcPct val="0"/>
              </a:spcAft>
              <a:buClr>
                <a:srgbClr val="05686C"/>
              </a:buClr>
              <a:buSzPct val="65000"/>
              <a:buFont typeface="Wingdings 2" panose="05020102010507070707" pitchFamily="18" charset="2"/>
              <a:buChar char=""/>
              <a:defRPr sz="28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2800" dirty="0"/>
              <a:t>Kentucky </a:t>
            </a:r>
            <a:r>
              <a:rPr lang="en-US" sz="2800" dirty="0" err="1"/>
              <a:t>Zika</a:t>
            </a:r>
            <a:r>
              <a:rPr lang="en-US" sz="2800" dirty="0"/>
              <a:t> Summit</a:t>
            </a:r>
          </a:p>
          <a:p>
            <a:pPr marL="0" indent="0" algn="ctr">
              <a:buNone/>
            </a:pPr>
            <a:r>
              <a:rPr lang="en-US" sz="2800" dirty="0"/>
              <a:t>May 11, 2017</a:t>
            </a:r>
          </a:p>
          <a:p>
            <a:pPr marL="0" indent="0" algn="ctr">
              <a:buNone/>
            </a:pPr>
            <a:r>
              <a:rPr lang="en-US" sz="2800" dirty="0"/>
              <a:t>Judy Theriot, MD, </a:t>
            </a:r>
            <a:r>
              <a:rPr lang="en-US" sz="2800" dirty="0" smtClean="0"/>
              <a:t>CPE</a:t>
            </a:r>
          </a:p>
          <a:p>
            <a:pPr marL="0" indent="0" algn="ctr">
              <a:buNone/>
            </a:pPr>
            <a:r>
              <a:rPr lang="en-US" sz="2800" dirty="0" smtClean="0"/>
              <a:t>Commission for Children with Special Health Care Needs</a:t>
            </a:r>
          </a:p>
          <a:p>
            <a:pPr marL="0" indent="0" algn="ctr">
              <a:buNone/>
            </a:pPr>
            <a:r>
              <a:rPr lang="en-US" sz="2800" dirty="0" smtClean="0"/>
              <a:t>Medical Director </a:t>
            </a:r>
            <a:endParaRPr lang="en-US" sz="2800" dirty="0"/>
          </a:p>
          <a:p>
            <a:pPr marL="0" indent="0" algn="ctr">
              <a:buNone/>
            </a:pPr>
            <a:endParaRPr lang="en-US" sz="2800" dirty="0"/>
          </a:p>
        </p:txBody>
      </p:sp>
    </p:spTree>
    <p:extLst>
      <p:ext uri="{BB962C8B-B14F-4D97-AF65-F5344CB8AC3E}">
        <p14:creationId xmlns:p14="http://schemas.microsoft.com/office/powerpoint/2010/main" val="4070834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31725"/>
          </a:xfrm>
        </p:spPr>
      </p:pic>
    </p:spTree>
    <p:extLst>
      <p:ext uri="{BB962C8B-B14F-4D97-AF65-F5344CB8AC3E}">
        <p14:creationId xmlns:p14="http://schemas.microsoft.com/office/powerpoint/2010/main" val="422855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533400"/>
            <a:ext cx="10613572" cy="1066800"/>
          </a:xfrm>
        </p:spPr>
        <p:txBody>
          <a:bodyPr>
            <a:noAutofit/>
          </a:bodyPr>
          <a:lstStyle/>
          <a:p>
            <a:r>
              <a:rPr lang="en-US" dirty="0"/>
              <a:t>What is the role of Kentucky’s Department for Public Health?</a:t>
            </a:r>
          </a:p>
        </p:txBody>
      </p:sp>
      <p:sp>
        <p:nvSpPr>
          <p:cNvPr id="3" name="Content Placeholder 2"/>
          <p:cNvSpPr>
            <a:spLocks noGrp="1"/>
          </p:cNvSpPr>
          <p:nvPr>
            <p:ph idx="1"/>
          </p:nvPr>
        </p:nvSpPr>
        <p:spPr>
          <a:xfrm>
            <a:off x="1132114" y="1981200"/>
            <a:ext cx="9078686" cy="4419600"/>
          </a:xfrm>
        </p:spPr>
        <p:txBody>
          <a:bodyPr/>
          <a:lstStyle/>
          <a:p>
            <a:r>
              <a:rPr lang="en-US" sz="2400" dirty="0"/>
              <a:t>Within the Kentucky Department for Public Health, the Division of Epidemiology &amp; Health Planning and the Division of Maternal &amp; Child Health are collaborating </a:t>
            </a:r>
            <a:r>
              <a:rPr lang="en-US" sz="2400" dirty="0" smtClean="0"/>
              <a:t>by</a:t>
            </a:r>
            <a:r>
              <a:rPr lang="en-US" sz="2400" dirty="0"/>
              <a:t>: </a:t>
            </a:r>
          </a:p>
          <a:p>
            <a:pPr marL="0" indent="0">
              <a:buNone/>
            </a:pPr>
            <a:endParaRPr lang="en-US" sz="1900" dirty="0"/>
          </a:p>
          <a:p>
            <a:pPr marL="0" indent="0">
              <a:buNone/>
            </a:pPr>
            <a:endParaRPr lang="en-US" sz="2400" dirty="0"/>
          </a:p>
        </p:txBody>
      </p:sp>
      <p:pic>
        <p:nvPicPr>
          <p:cNvPr id="4" name="Picture 3" title="Couple holding a baby and speaking to a doctor. "/>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7984357" y="3680243"/>
            <a:ext cx="3891328" cy="2629092"/>
          </a:xfrm>
          <a:prstGeom prst="rect">
            <a:avLst/>
          </a:prstGeom>
        </p:spPr>
      </p:pic>
      <p:sp>
        <p:nvSpPr>
          <p:cNvPr id="6" name="Content Placeholder 2"/>
          <p:cNvSpPr txBox="1">
            <a:spLocks/>
          </p:cNvSpPr>
          <p:nvPr/>
        </p:nvSpPr>
        <p:spPr bwMode="auto">
          <a:xfrm>
            <a:off x="1643743" y="3107724"/>
            <a:ext cx="582898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5394"/>
              </a:buClr>
              <a:buSzPct val="95000"/>
              <a:buFont typeface="Wingdings 2" panose="05020102010507070707" pitchFamily="18" charset="2"/>
              <a:buChar char=""/>
              <a:defRPr sz="32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32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800" kern="1200">
                <a:solidFill>
                  <a:schemeClr val="tx1"/>
                </a:solidFill>
                <a:latin typeface="+mj-lt"/>
                <a:ea typeface="+mn-ea"/>
                <a:cs typeface="+mn-cs"/>
              </a:defRPr>
            </a:lvl3pPr>
            <a:lvl4pPr marL="1187450" indent="-209550" algn="l" rtl="0" eaLnBrk="0" fontAlgn="base" hangingPunct="0">
              <a:spcBef>
                <a:spcPct val="20000"/>
              </a:spcBef>
              <a:spcAft>
                <a:spcPct val="0"/>
              </a:spcAft>
              <a:buClr>
                <a:srgbClr val="0B5394"/>
              </a:buClr>
              <a:buSzPct val="65000"/>
              <a:buFont typeface="Wingdings 2" panose="05020102010507070707" pitchFamily="18" charset="2"/>
              <a:buChar char=""/>
              <a:defRPr sz="2800" kern="1200">
                <a:solidFill>
                  <a:schemeClr val="tx1"/>
                </a:solidFill>
                <a:latin typeface="+mj-lt"/>
                <a:ea typeface="+mn-ea"/>
                <a:cs typeface="+mn-cs"/>
              </a:defRPr>
            </a:lvl4pPr>
            <a:lvl5pPr marL="1462088" indent="-209550" algn="l" rtl="0" eaLnBrk="0" fontAlgn="base" hangingPunct="0">
              <a:spcBef>
                <a:spcPct val="20000"/>
              </a:spcBef>
              <a:spcAft>
                <a:spcPct val="0"/>
              </a:spcAft>
              <a:buClr>
                <a:srgbClr val="05686C"/>
              </a:buClr>
              <a:buSzPct val="65000"/>
              <a:buFont typeface="Wingdings 2" panose="05020102010507070707" pitchFamily="18" charset="2"/>
              <a:buChar char=""/>
              <a:defRPr sz="28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76237" indent="-285750">
              <a:spcBef>
                <a:spcPts val="400"/>
              </a:spcBef>
              <a:buSzPct val="99000"/>
              <a:buFont typeface="Arial" panose="020B0604020202020204" pitchFamily="34" charset="0"/>
              <a:buChar char="•"/>
            </a:pPr>
            <a:r>
              <a:rPr lang="en-US" sz="2400" dirty="0"/>
              <a:t>Coordinating Zika virus testing </a:t>
            </a:r>
          </a:p>
          <a:p>
            <a:pPr marL="376237" indent="-285750">
              <a:spcBef>
                <a:spcPts val="400"/>
              </a:spcBef>
              <a:buSzPct val="99000"/>
              <a:buFont typeface="Arial" panose="020B0604020202020204" pitchFamily="34" charset="0"/>
              <a:buChar char="•"/>
            </a:pPr>
            <a:r>
              <a:rPr lang="en-US" sz="2400" dirty="0"/>
              <a:t>Ensuring data collection and reporting to </a:t>
            </a:r>
            <a:r>
              <a:rPr lang="en-US" sz="2400" dirty="0" smtClean="0"/>
              <a:t>CDC, KBDS, DPH Reportable Diseases</a:t>
            </a:r>
            <a:endParaRPr lang="en-US" sz="2400" dirty="0"/>
          </a:p>
          <a:p>
            <a:pPr marL="376237" indent="-285750">
              <a:spcBef>
                <a:spcPts val="400"/>
              </a:spcBef>
              <a:buSzPct val="99000"/>
              <a:buFont typeface="Arial" panose="020B0604020202020204" pitchFamily="34" charset="0"/>
              <a:buChar char="•"/>
            </a:pPr>
            <a:r>
              <a:rPr lang="en-US" sz="2400" dirty="0"/>
              <a:t>Providing guidance and support to healthcare providers and birthing hospitals</a:t>
            </a:r>
          </a:p>
          <a:p>
            <a:pPr marL="376237" indent="-285750">
              <a:spcBef>
                <a:spcPts val="400"/>
              </a:spcBef>
              <a:buSzPct val="99000"/>
              <a:buFont typeface="Arial" panose="020B0604020202020204" pitchFamily="34" charset="0"/>
              <a:buChar char="•"/>
            </a:pPr>
            <a:r>
              <a:rPr lang="en-US" sz="2400" dirty="0"/>
              <a:t>Ensuring referrals to </a:t>
            </a:r>
            <a:r>
              <a:rPr lang="en-US" sz="2400" dirty="0" smtClean="0"/>
              <a:t>CCSHCN </a:t>
            </a:r>
            <a:r>
              <a:rPr lang="en-US" sz="2400" dirty="0"/>
              <a:t>and early intervention services for infants</a:t>
            </a:r>
          </a:p>
          <a:p>
            <a:endParaRPr lang="en-US" sz="2400" dirty="0"/>
          </a:p>
        </p:txBody>
      </p:sp>
    </p:spTree>
    <p:extLst>
      <p:ext uri="{BB962C8B-B14F-4D97-AF65-F5344CB8AC3E}">
        <p14:creationId xmlns:p14="http://schemas.microsoft.com/office/powerpoint/2010/main" val="4168510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305094"/>
            <a:ext cx="10058400" cy="1099457"/>
          </a:xfrm>
        </p:spPr>
        <p:txBody>
          <a:bodyPr>
            <a:noAutofit/>
          </a:bodyPr>
          <a:lstStyle/>
          <a:p>
            <a:r>
              <a:rPr lang="en-US" dirty="0"/>
              <a:t>What happens when a pregnant woman has evidence of Zika virus?</a:t>
            </a:r>
          </a:p>
        </p:txBody>
      </p:sp>
      <p:sp>
        <p:nvSpPr>
          <p:cNvPr id="3" name="Content Placeholder 2"/>
          <p:cNvSpPr>
            <a:spLocks noGrp="1"/>
          </p:cNvSpPr>
          <p:nvPr>
            <p:ph idx="1"/>
          </p:nvPr>
        </p:nvSpPr>
        <p:spPr>
          <a:xfrm>
            <a:off x="1236117" y="1853514"/>
            <a:ext cx="8915400" cy="5449330"/>
          </a:xfrm>
        </p:spPr>
        <p:txBody>
          <a:bodyPr>
            <a:normAutofit/>
          </a:bodyPr>
          <a:lstStyle/>
          <a:p>
            <a:r>
              <a:rPr lang="en-US" sz="2800" dirty="0"/>
              <a:t>Before the birth, KDPH arranges a conference call with the birthing hospital to discuss clinical and laboratory evaluation of the </a:t>
            </a:r>
            <a:r>
              <a:rPr lang="en-US" sz="2800" dirty="0" smtClean="0"/>
              <a:t>infant  </a:t>
            </a:r>
            <a:endParaRPr lang="en-US" sz="2800" dirty="0"/>
          </a:p>
          <a:p>
            <a:pPr lvl="1"/>
            <a:r>
              <a:rPr lang="en-US" sz="2800" dirty="0"/>
              <a:t>KDPH provides written documentation outlining infant evaluation, including flowcharts for infants born with and without </a:t>
            </a:r>
            <a:r>
              <a:rPr lang="en-US" sz="2800" dirty="0" smtClean="0"/>
              <a:t>abnormalities </a:t>
            </a:r>
            <a:endParaRPr lang="en-US" sz="2800" dirty="0"/>
          </a:p>
          <a:p>
            <a:pPr lvl="1"/>
            <a:r>
              <a:rPr lang="en-US" sz="2800" dirty="0" smtClean="0"/>
              <a:t>Laboratory </a:t>
            </a:r>
            <a:r>
              <a:rPr lang="en-US" sz="2800" dirty="0"/>
              <a:t>testing is </a:t>
            </a:r>
            <a:r>
              <a:rPr lang="en-US" sz="2800" dirty="0" smtClean="0"/>
              <a:t>performed</a:t>
            </a:r>
          </a:p>
          <a:p>
            <a:r>
              <a:rPr lang="en-US" sz="2800" dirty="0" smtClean="0"/>
              <a:t>KDPH </a:t>
            </a:r>
            <a:r>
              <a:rPr lang="en-US" sz="2800" dirty="0"/>
              <a:t>collects information about the clinical and laboratory evaluation of the infant and recommends appropriate clinical care and pediatric follow-up. </a:t>
            </a:r>
          </a:p>
          <a:p>
            <a:pPr lvl="1"/>
            <a:endParaRPr lang="en-US" dirty="0"/>
          </a:p>
        </p:txBody>
      </p:sp>
      <p:pic>
        <p:nvPicPr>
          <p:cNvPr id="4" name="Picture 3" descr="cid:image001.png@01CFA747.02937AD0"/>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4729548"/>
            <a:ext cx="1600200" cy="1600200"/>
          </a:xfrm>
          <a:prstGeom prst="rect">
            <a:avLst/>
          </a:prstGeom>
          <a:noFill/>
          <a:ln>
            <a:noFill/>
          </a:ln>
        </p:spPr>
      </p:pic>
    </p:spTree>
    <p:extLst>
      <p:ext uri="{BB962C8B-B14F-4D97-AF65-F5344CB8AC3E}">
        <p14:creationId xmlns:p14="http://schemas.microsoft.com/office/powerpoint/2010/main" val="1235884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325" y="-111211"/>
            <a:ext cx="9202310" cy="6407370"/>
          </a:xfrm>
          <a:prstGeom prst="rect">
            <a:avLst/>
          </a:prstGeom>
        </p:spPr>
      </p:pic>
      <p:sp>
        <p:nvSpPr>
          <p:cNvPr id="5" name="TextBox 4"/>
          <p:cNvSpPr txBox="1"/>
          <p:nvPr/>
        </p:nvSpPr>
        <p:spPr>
          <a:xfrm>
            <a:off x="729048" y="6442502"/>
            <a:ext cx="9860692" cy="415498"/>
          </a:xfrm>
          <a:prstGeom prst="rect">
            <a:avLst/>
          </a:prstGeom>
          <a:noFill/>
        </p:spPr>
        <p:txBody>
          <a:bodyPr wrap="square" rtlCol="0">
            <a:spAutoFit/>
          </a:bodyPr>
          <a:lstStyle/>
          <a:p>
            <a:r>
              <a:rPr lang="en-US" sz="1050" dirty="0"/>
              <a:t>Russell K, Oliver SE, Lewis L, et al. Update: Interim Guidance for the Evaluation and Management of Infants with Possible Congenital Zika Virus Infection — United States, August 2016. MMWR </a:t>
            </a:r>
            <a:r>
              <a:rPr lang="en-US" sz="1050" dirty="0" err="1"/>
              <a:t>Morb</a:t>
            </a:r>
            <a:r>
              <a:rPr lang="en-US" sz="1050" dirty="0"/>
              <a:t> Mortal </a:t>
            </a:r>
            <a:r>
              <a:rPr lang="en-US" sz="1050" dirty="0" err="1"/>
              <a:t>Wkly</a:t>
            </a:r>
            <a:r>
              <a:rPr lang="en-US" sz="1050" dirty="0"/>
              <a:t> Rep 2016;65:870–878</a:t>
            </a:r>
          </a:p>
        </p:txBody>
      </p:sp>
    </p:spTree>
    <p:extLst>
      <p:ext uri="{BB962C8B-B14F-4D97-AF65-F5344CB8AC3E}">
        <p14:creationId xmlns:p14="http://schemas.microsoft.com/office/powerpoint/2010/main" val="262645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611" y="617838"/>
            <a:ext cx="10058400" cy="773533"/>
          </a:xfrm>
        </p:spPr>
        <p:txBody>
          <a:bodyPr/>
          <a:lstStyle/>
          <a:p>
            <a:r>
              <a:rPr lang="en-US" dirty="0" smtClean="0"/>
              <a:t>Laboratory Testing:</a:t>
            </a:r>
            <a:endParaRPr lang="en-US" dirty="0"/>
          </a:p>
        </p:txBody>
      </p:sp>
      <p:sp>
        <p:nvSpPr>
          <p:cNvPr id="3" name="Content Placeholder 2"/>
          <p:cNvSpPr>
            <a:spLocks noGrp="1"/>
          </p:cNvSpPr>
          <p:nvPr>
            <p:ph idx="1"/>
          </p:nvPr>
        </p:nvSpPr>
        <p:spPr>
          <a:xfrm>
            <a:off x="457200" y="1729947"/>
            <a:ext cx="11195222" cy="5622323"/>
          </a:xfrm>
        </p:spPr>
        <p:txBody>
          <a:bodyPr>
            <a:normAutofit/>
          </a:bodyPr>
          <a:lstStyle/>
          <a:p>
            <a:pPr marL="0" indent="0">
              <a:buNone/>
            </a:pPr>
            <a:r>
              <a:rPr lang="en-US" sz="3200" dirty="0"/>
              <a:t>Recent Zika virus infection detected </a:t>
            </a:r>
            <a:r>
              <a:rPr lang="en-US" sz="3200" dirty="0" smtClean="0"/>
              <a:t>by:</a:t>
            </a:r>
          </a:p>
          <a:p>
            <a:pPr lvl="1">
              <a:buFont typeface="Arial" panose="020B0604020202020204" pitchFamily="34" charset="0"/>
              <a:buChar char="•"/>
            </a:pPr>
            <a:r>
              <a:rPr lang="en-US" sz="3200" dirty="0" smtClean="0"/>
              <a:t>Zika </a:t>
            </a:r>
            <a:r>
              <a:rPr lang="en-US" sz="3200" dirty="0"/>
              <a:t>RNA nucleic acid test (NAT) on </a:t>
            </a:r>
            <a:r>
              <a:rPr lang="en-US" sz="3200" dirty="0" smtClean="0"/>
              <a:t>any </a:t>
            </a:r>
            <a:r>
              <a:rPr lang="en-US" sz="3200" dirty="0"/>
              <a:t>infant/fetal </a:t>
            </a:r>
            <a:r>
              <a:rPr lang="en-US" sz="3200" dirty="0" smtClean="0"/>
              <a:t>specimen </a:t>
            </a:r>
          </a:p>
          <a:p>
            <a:pPr marL="201168" lvl="1" indent="0">
              <a:buNone/>
            </a:pPr>
            <a:r>
              <a:rPr lang="en-US" sz="2400" dirty="0" smtClean="0"/>
              <a:t>   (</a:t>
            </a:r>
            <a:r>
              <a:rPr lang="en-US" sz="2400" dirty="0" err="1" smtClean="0"/>
              <a:t>rRT</a:t>
            </a:r>
            <a:r>
              <a:rPr lang="en-US" sz="2400" dirty="0" smtClean="0"/>
              <a:t>-PCR)</a:t>
            </a:r>
            <a:endParaRPr lang="en-US" sz="2400" dirty="0"/>
          </a:p>
          <a:p>
            <a:pPr marL="0" indent="0">
              <a:lnSpc>
                <a:spcPct val="100000"/>
              </a:lnSpc>
              <a:buNone/>
            </a:pPr>
            <a:r>
              <a:rPr lang="en-US" sz="3200" dirty="0" smtClean="0"/>
              <a:t>Recent </a:t>
            </a:r>
            <a:r>
              <a:rPr lang="en-US" sz="3200" dirty="0"/>
              <a:t>Zika virus infection or recent </a:t>
            </a:r>
            <a:r>
              <a:rPr lang="en-US" sz="3200" dirty="0" err="1"/>
              <a:t>flavivirus</a:t>
            </a:r>
            <a:r>
              <a:rPr lang="en-US" sz="3200" dirty="0"/>
              <a:t> </a:t>
            </a:r>
            <a:r>
              <a:rPr lang="en-US" sz="3200" dirty="0" smtClean="0"/>
              <a:t>infection </a:t>
            </a:r>
            <a:r>
              <a:rPr lang="en-US" sz="2400" dirty="0" smtClean="0"/>
              <a:t>(serum or CSF):</a:t>
            </a:r>
          </a:p>
          <a:p>
            <a:pPr lvl="1">
              <a:buFont typeface="Arial" panose="020B0604020202020204" pitchFamily="34" charset="0"/>
              <a:buChar char="•"/>
            </a:pPr>
            <a:r>
              <a:rPr lang="en-US" sz="3200" dirty="0"/>
              <a:t>Zika virus IgM positive or equivocal AND Zika virus plaque reduction neutralization test (PRNT) titer ≥</a:t>
            </a:r>
            <a:r>
              <a:rPr lang="en-US" sz="3200" dirty="0" smtClean="0"/>
              <a:t>10</a:t>
            </a:r>
          </a:p>
          <a:p>
            <a:pPr marL="201168" lvl="1" indent="0">
              <a:buNone/>
            </a:pPr>
            <a:r>
              <a:rPr lang="en-US" sz="3200" dirty="0" smtClean="0"/>
              <a:t>	OR</a:t>
            </a:r>
          </a:p>
          <a:p>
            <a:pPr lvl="1">
              <a:buFont typeface="Arial" panose="020B0604020202020204" pitchFamily="34" charset="0"/>
              <a:buChar char="•"/>
            </a:pPr>
            <a:r>
              <a:rPr lang="en-US" sz="3200" dirty="0"/>
              <a:t>Zika virus IgM negative AND dengue virus IgM positive or equivocal AND Zika virus PRNT titer ≥10 </a:t>
            </a:r>
            <a:endParaRPr lang="en-US" sz="3200" dirty="0" smtClean="0"/>
          </a:p>
          <a:p>
            <a:pPr marL="0" indent="0">
              <a:buNone/>
            </a:pPr>
            <a:r>
              <a:rPr lang="en-US" dirty="0" smtClean="0"/>
              <a:t> </a:t>
            </a:r>
          </a:p>
        </p:txBody>
      </p:sp>
    </p:spTree>
    <p:extLst>
      <p:ext uri="{BB962C8B-B14F-4D97-AF65-F5344CB8AC3E}">
        <p14:creationId xmlns:p14="http://schemas.microsoft.com/office/powerpoint/2010/main" val="2183648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325" y="-111211"/>
            <a:ext cx="9202310" cy="6407370"/>
          </a:xfrm>
          <a:prstGeom prst="rect">
            <a:avLst/>
          </a:prstGeom>
        </p:spPr>
      </p:pic>
      <p:sp>
        <p:nvSpPr>
          <p:cNvPr id="5" name="Oval 4"/>
          <p:cNvSpPr/>
          <p:nvPr/>
        </p:nvSpPr>
        <p:spPr>
          <a:xfrm>
            <a:off x="2211859" y="2038865"/>
            <a:ext cx="3249827" cy="1767016"/>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9048" y="6442502"/>
            <a:ext cx="9860692" cy="415498"/>
          </a:xfrm>
          <a:prstGeom prst="rect">
            <a:avLst/>
          </a:prstGeom>
          <a:noFill/>
        </p:spPr>
        <p:txBody>
          <a:bodyPr wrap="square" rtlCol="0">
            <a:spAutoFit/>
          </a:bodyPr>
          <a:lstStyle/>
          <a:p>
            <a:r>
              <a:rPr lang="en-US" sz="1050" dirty="0"/>
              <a:t>Russell K, Oliver SE, Lewis L, et al. Update: Interim Guidance for the Evaluation and Management of Infants with Possible Congenital Zika Virus Infection — United States, August 2016. MMWR </a:t>
            </a:r>
            <a:r>
              <a:rPr lang="en-US" sz="1050" dirty="0" err="1"/>
              <a:t>Morb</a:t>
            </a:r>
            <a:r>
              <a:rPr lang="en-US" sz="1050" dirty="0"/>
              <a:t> Mortal </a:t>
            </a:r>
            <a:r>
              <a:rPr lang="en-US" sz="1050" dirty="0" err="1"/>
              <a:t>Wkly</a:t>
            </a:r>
            <a:r>
              <a:rPr lang="en-US" sz="1050" dirty="0"/>
              <a:t> Rep 2016;65:870–878</a:t>
            </a:r>
          </a:p>
        </p:txBody>
      </p:sp>
    </p:spTree>
    <p:extLst>
      <p:ext uri="{BB962C8B-B14F-4D97-AF65-F5344CB8AC3E}">
        <p14:creationId xmlns:p14="http://schemas.microsoft.com/office/powerpoint/2010/main" val="4175153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evaluation of an infant with findings consistent with Congenital Zika Syndrome</a:t>
            </a:r>
            <a:endParaRPr lang="en-US" dirty="0"/>
          </a:p>
        </p:txBody>
      </p:sp>
      <p:sp>
        <p:nvSpPr>
          <p:cNvPr id="3" name="Content Placeholder 2"/>
          <p:cNvSpPr>
            <a:spLocks noGrp="1"/>
          </p:cNvSpPr>
          <p:nvPr>
            <p:ph idx="1"/>
          </p:nvPr>
        </p:nvSpPr>
        <p:spPr/>
        <p:txBody>
          <a:bodyPr>
            <a:normAutofit fontScale="85000" lnSpcReduction="20000"/>
          </a:bodyPr>
          <a:lstStyle/>
          <a:p>
            <a:r>
              <a:rPr lang="en-US" sz="3300" dirty="0" smtClean="0"/>
              <a:t>Consultation </a:t>
            </a:r>
            <a:r>
              <a:rPr lang="en-US" sz="3300" dirty="0"/>
              <a:t>with:</a:t>
            </a:r>
          </a:p>
          <a:p>
            <a:pPr lvl="1"/>
            <a:r>
              <a:rPr lang="en-US" sz="2800" dirty="0"/>
              <a:t>Neurologist for determination of appropriate neuroimaging and additional evaluation.</a:t>
            </a:r>
          </a:p>
          <a:p>
            <a:pPr lvl="1"/>
            <a:r>
              <a:rPr lang="en-US" sz="2800" dirty="0"/>
              <a:t>Infectious disease specialist for diagnostic evaluation of other congenital infections (e.g., syphilis, toxoplasmosis, rubella, cytomegalovirus infection, lymphocytic </a:t>
            </a:r>
            <a:r>
              <a:rPr lang="en-US" sz="2800" dirty="0" err="1"/>
              <a:t>choriomeningitis</a:t>
            </a:r>
            <a:r>
              <a:rPr lang="en-US" sz="2800" dirty="0"/>
              <a:t> virus infection, and herpes simplex virus infection).</a:t>
            </a:r>
          </a:p>
          <a:p>
            <a:pPr lvl="1"/>
            <a:r>
              <a:rPr lang="en-US" sz="2800" dirty="0"/>
              <a:t>Ophthalmologist for comprehensive eye exam and evaluation for possible cortical visual impairment prior to discharge from the hospital or within 1 month of birth.</a:t>
            </a:r>
          </a:p>
          <a:p>
            <a:pPr lvl="1"/>
            <a:r>
              <a:rPr lang="en-US" sz="2800" dirty="0"/>
              <a:t>Endocrinologist for evaluation for hypothalamic or pituitary dysfunction.</a:t>
            </a:r>
          </a:p>
          <a:p>
            <a:pPr lvl="1"/>
            <a:r>
              <a:rPr lang="en-US" sz="2800" dirty="0"/>
              <a:t>Clinical geneticist to evaluate for other causes of microcephaly or other anomalies if present.</a:t>
            </a:r>
          </a:p>
          <a:p>
            <a:endParaRPr lang="en-US" dirty="0"/>
          </a:p>
        </p:txBody>
      </p:sp>
    </p:spTree>
    <p:extLst>
      <p:ext uri="{BB962C8B-B14F-4D97-AF65-F5344CB8AC3E}">
        <p14:creationId xmlns:p14="http://schemas.microsoft.com/office/powerpoint/2010/main" val="2232628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evaluation of an infant with findings consistent with Congenital Zika Syndrome</a:t>
            </a:r>
            <a:endParaRPr lang="en-US" dirty="0"/>
          </a:p>
        </p:txBody>
      </p:sp>
      <p:sp>
        <p:nvSpPr>
          <p:cNvPr id="3" name="Content Placeholder 2"/>
          <p:cNvSpPr>
            <a:spLocks noGrp="1"/>
          </p:cNvSpPr>
          <p:nvPr>
            <p:ph idx="1"/>
          </p:nvPr>
        </p:nvSpPr>
        <p:spPr>
          <a:xfrm>
            <a:off x="1097280" y="1845734"/>
            <a:ext cx="10058400" cy="4270862"/>
          </a:xfrm>
        </p:spPr>
        <p:txBody>
          <a:bodyPr>
            <a:normAutofit lnSpcReduction="10000"/>
          </a:bodyPr>
          <a:lstStyle/>
          <a:p>
            <a:r>
              <a:rPr lang="en-US" sz="2800" dirty="0" smtClean="0"/>
              <a:t>Consider Consultation with:</a:t>
            </a:r>
          </a:p>
          <a:p>
            <a:pPr lvl="1"/>
            <a:r>
              <a:rPr lang="en-US" sz="2400" dirty="0" smtClean="0"/>
              <a:t>Orthopedist, physiatrist, or physical therapist for the management of hypertonia, club foot or </a:t>
            </a:r>
            <a:r>
              <a:rPr lang="en-US" sz="2400" dirty="0" err="1" smtClean="0"/>
              <a:t>arthrogrypotic</a:t>
            </a:r>
            <a:r>
              <a:rPr lang="en-US" sz="2400" dirty="0" smtClean="0"/>
              <a:t>-like conditions</a:t>
            </a:r>
          </a:p>
          <a:p>
            <a:pPr lvl="1"/>
            <a:r>
              <a:rPr lang="en-US" sz="2400" dirty="0" smtClean="0"/>
              <a:t>Pulmonologist or otolaryngologist for concerns about aspiration</a:t>
            </a:r>
          </a:p>
          <a:p>
            <a:pPr lvl="1"/>
            <a:r>
              <a:rPr lang="en-US" sz="2400" dirty="0" smtClean="0"/>
              <a:t>Lactation specialist, nutritionist, gastroenterologist, or speech or occupational therapist for the management of feeding issues</a:t>
            </a:r>
          </a:p>
          <a:p>
            <a:r>
              <a:rPr lang="en-US" sz="2800" dirty="0" smtClean="0"/>
              <a:t>Perform auditory brainstem response to assess hearing</a:t>
            </a:r>
          </a:p>
          <a:p>
            <a:r>
              <a:rPr lang="en-US" sz="2800" dirty="0" smtClean="0"/>
              <a:t>Perform complete blood count and metabolic panel, including liver function tests</a:t>
            </a:r>
          </a:p>
          <a:p>
            <a:r>
              <a:rPr lang="en-US" sz="2800" dirty="0" smtClean="0"/>
              <a:t>Provide family and supportive services</a:t>
            </a:r>
          </a:p>
          <a:p>
            <a:endParaRPr lang="en-US" dirty="0"/>
          </a:p>
        </p:txBody>
      </p:sp>
    </p:spTree>
    <p:extLst>
      <p:ext uri="{BB962C8B-B14F-4D97-AF65-F5344CB8AC3E}">
        <p14:creationId xmlns:p14="http://schemas.microsoft.com/office/powerpoint/2010/main" val="1229986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Initial evaluation of an infant with findings consistent with Congenital Zika Syndrome</a:t>
            </a:r>
          </a:p>
        </p:txBody>
      </p:sp>
      <p:sp>
        <p:nvSpPr>
          <p:cNvPr id="3" name="Content Placeholder 2"/>
          <p:cNvSpPr>
            <a:spLocks noGrp="1"/>
          </p:cNvSpPr>
          <p:nvPr>
            <p:ph idx="1"/>
          </p:nvPr>
        </p:nvSpPr>
        <p:spPr/>
        <p:txBody>
          <a:bodyPr/>
          <a:lstStyle/>
          <a:p>
            <a:r>
              <a:rPr lang="en-US" sz="2800" dirty="0" smtClean="0"/>
              <a:t>The evaluation is for </a:t>
            </a:r>
            <a:r>
              <a:rPr lang="en-US" sz="2800" i="1" dirty="0" smtClean="0"/>
              <a:t>every</a:t>
            </a:r>
            <a:r>
              <a:rPr lang="en-US" sz="2800" dirty="0" smtClean="0"/>
              <a:t> baby born with abnormalities consistent with congenital Zika syndrome</a:t>
            </a:r>
          </a:p>
          <a:p>
            <a:r>
              <a:rPr lang="en-US" sz="2800" dirty="0" smtClean="0"/>
              <a:t>For babies with abnormalities that test negative for the virus</a:t>
            </a:r>
          </a:p>
          <a:p>
            <a:pPr lvl="1"/>
            <a:r>
              <a:rPr lang="en-US" sz="2400" dirty="0" smtClean="0"/>
              <a:t>Investigate other causes for the abnormalities, such as other congenital infections or genetic causes</a:t>
            </a:r>
          </a:p>
          <a:p>
            <a:pPr marL="201168" lvl="1" indent="0">
              <a:buNone/>
            </a:pPr>
            <a:endParaRPr lang="en-US" dirty="0"/>
          </a:p>
          <a:p>
            <a:pPr lvl="1">
              <a:buFont typeface="Wingdings" panose="05000000000000000000" pitchFamily="2" charset="2"/>
              <a:buChar char="v"/>
            </a:pPr>
            <a:r>
              <a:rPr lang="en-US" sz="3200" dirty="0" smtClean="0"/>
              <a:t>All babies born with abnormal findings consistent with congenital Zika Syndrome should be followed by Zika-related Birth Defects Surveillance</a:t>
            </a:r>
          </a:p>
        </p:txBody>
      </p:sp>
    </p:spTree>
    <p:extLst>
      <p:ext uri="{BB962C8B-B14F-4D97-AF65-F5344CB8AC3E}">
        <p14:creationId xmlns:p14="http://schemas.microsoft.com/office/powerpoint/2010/main" val="1756632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325" y="-111211"/>
            <a:ext cx="9202310" cy="6407370"/>
          </a:xfrm>
          <a:prstGeom prst="rect">
            <a:avLst/>
          </a:prstGeom>
        </p:spPr>
      </p:pic>
      <p:sp>
        <p:nvSpPr>
          <p:cNvPr id="5" name="TextBox 4"/>
          <p:cNvSpPr txBox="1"/>
          <p:nvPr/>
        </p:nvSpPr>
        <p:spPr>
          <a:xfrm>
            <a:off x="729048" y="6442502"/>
            <a:ext cx="9860692" cy="415498"/>
          </a:xfrm>
          <a:prstGeom prst="rect">
            <a:avLst/>
          </a:prstGeom>
          <a:noFill/>
        </p:spPr>
        <p:txBody>
          <a:bodyPr wrap="square" rtlCol="0">
            <a:spAutoFit/>
          </a:bodyPr>
          <a:lstStyle/>
          <a:p>
            <a:r>
              <a:rPr lang="en-US" sz="1050" dirty="0"/>
              <a:t>Russell K, Oliver SE, Lewis L, et al. Update: Interim Guidance for the Evaluation and Management of Infants with Possible Congenital Zika Virus Infection — United States, August 2016. MMWR </a:t>
            </a:r>
            <a:r>
              <a:rPr lang="en-US" sz="1050" dirty="0" err="1"/>
              <a:t>Morb</a:t>
            </a:r>
            <a:r>
              <a:rPr lang="en-US" sz="1050" dirty="0"/>
              <a:t> Mortal </a:t>
            </a:r>
            <a:r>
              <a:rPr lang="en-US" sz="1050" dirty="0" err="1"/>
              <a:t>Wkly</a:t>
            </a:r>
            <a:r>
              <a:rPr lang="en-US" sz="1050" dirty="0"/>
              <a:t> Rep 2016;65:870–878</a:t>
            </a:r>
          </a:p>
        </p:txBody>
      </p:sp>
    </p:spTree>
    <p:extLst>
      <p:ext uri="{BB962C8B-B14F-4D97-AF65-F5344CB8AC3E}">
        <p14:creationId xmlns:p14="http://schemas.microsoft.com/office/powerpoint/2010/main" val="486114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6429" y="381000"/>
            <a:ext cx="9379131" cy="1143000"/>
          </a:xfrm>
        </p:spPr>
        <p:txBody>
          <a:bodyPr/>
          <a:lstStyle/>
          <a:p>
            <a:r>
              <a:rPr lang="en-US" b="1" dirty="0" smtClean="0"/>
              <a:t>Objectives</a:t>
            </a:r>
            <a:endParaRPr lang="en-US" b="1" dirty="0"/>
          </a:p>
        </p:txBody>
      </p:sp>
      <p:sp>
        <p:nvSpPr>
          <p:cNvPr id="5" name="Content Placeholder 2"/>
          <p:cNvSpPr>
            <a:spLocks noGrp="1"/>
          </p:cNvSpPr>
          <p:nvPr>
            <p:ph idx="1"/>
          </p:nvPr>
        </p:nvSpPr>
        <p:spPr>
          <a:xfrm>
            <a:off x="918813" y="1758778"/>
            <a:ext cx="8719642" cy="4800600"/>
          </a:xfrm>
        </p:spPr>
        <p:txBody>
          <a:bodyPr>
            <a:noAutofit/>
          </a:bodyPr>
          <a:lstStyle/>
          <a:p>
            <a:r>
              <a:rPr lang="en-US" sz="3200" dirty="0"/>
              <a:t>Describe the US Zika Pregnancy Registry (USZPR</a:t>
            </a:r>
            <a:r>
              <a:rPr lang="en-US" sz="3200" dirty="0" smtClean="0"/>
              <a:t>)</a:t>
            </a:r>
            <a:endParaRPr lang="en-US" sz="3200" dirty="0"/>
          </a:p>
          <a:p>
            <a:r>
              <a:rPr lang="en-US" sz="3200"/>
              <a:t>Describe </a:t>
            </a:r>
            <a:r>
              <a:rPr lang="en-US" sz="3200" smtClean="0"/>
              <a:t>Zika-Related </a:t>
            </a:r>
            <a:r>
              <a:rPr lang="en-US" sz="3200" dirty="0"/>
              <a:t>Birth Defects Surveillance (ZBDS</a:t>
            </a:r>
            <a:r>
              <a:rPr lang="en-US" sz="3200" dirty="0" smtClean="0"/>
              <a:t>)</a:t>
            </a:r>
            <a:endParaRPr lang="en-US" sz="3200" dirty="0"/>
          </a:p>
          <a:p>
            <a:r>
              <a:rPr lang="en-US" sz="3200" dirty="0"/>
              <a:t>Define Zika-related </a:t>
            </a:r>
            <a:r>
              <a:rPr lang="en-US" sz="3200" dirty="0" smtClean="0"/>
              <a:t>birth defects</a:t>
            </a:r>
            <a:endParaRPr lang="en-US" sz="3200" dirty="0"/>
          </a:p>
          <a:p>
            <a:r>
              <a:rPr lang="en-US" sz="3200" dirty="0"/>
              <a:t>Understand the similarities and differences between the USZPR and ZBDS </a:t>
            </a:r>
          </a:p>
          <a:p>
            <a:r>
              <a:rPr lang="en-US" sz="3200" dirty="0"/>
              <a:t>Understand the prevalence of </a:t>
            </a:r>
            <a:r>
              <a:rPr lang="en-US" sz="3200" dirty="0" err="1"/>
              <a:t>Zika</a:t>
            </a:r>
            <a:r>
              <a:rPr lang="en-US" sz="3200" dirty="0"/>
              <a:t> in the US and in Kentucky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757" y="4847913"/>
            <a:ext cx="2667243" cy="1501400"/>
          </a:xfrm>
          <a:prstGeom prst="rect">
            <a:avLst/>
          </a:prstGeom>
        </p:spPr>
      </p:pic>
    </p:spTree>
    <p:extLst>
      <p:ext uri="{BB962C8B-B14F-4D97-AF65-F5344CB8AC3E}">
        <p14:creationId xmlns:p14="http://schemas.microsoft.com/office/powerpoint/2010/main" val="1303922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325" y="-111211"/>
            <a:ext cx="9202310" cy="6407370"/>
          </a:xfrm>
          <a:prstGeom prst="rect">
            <a:avLst/>
          </a:prstGeom>
        </p:spPr>
      </p:pic>
      <p:sp>
        <p:nvSpPr>
          <p:cNvPr id="5" name="Oval 4"/>
          <p:cNvSpPr/>
          <p:nvPr/>
        </p:nvSpPr>
        <p:spPr>
          <a:xfrm>
            <a:off x="1297459" y="4015946"/>
            <a:ext cx="2780271" cy="2150076"/>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9048" y="6442502"/>
            <a:ext cx="9860692" cy="415498"/>
          </a:xfrm>
          <a:prstGeom prst="rect">
            <a:avLst/>
          </a:prstGeom>
          <a:noFill/>
        </p:spPr>
        <p:txBody>
          <a:bodyPr wrap="square" rtlCol="0">
            <a:spAutoFit/>
          </a:bodyPr>
          <a:lstStyle/>
          <a:p>
            <a:r>
              <a:rPr lang="en-US" sz="1050" dirty="0"/>
              <a:t>Russell K, Oliver SE, Lewis L, et al. Update: Interim Guidance for the Evaluation and Management of Infants with Possible Congenital Zika Virus Infection — United States, August 2016. MMWR </a:t>
            </a:r>
            <a:r>
              <a:rPr lang="en-US" sz="1050" dirty="0" err="1"/>
              <a:t>Morb</a:t>
            </a:r>
            <a:r>
              <a:rPr lang="en-US" sz="1050" dirty="0"/>
              <a:t> Mortal </a:t>
            </a:r>
            <a:r>
              <a:rPr lang="en-US" sz="1050" dirty="0" err="1"/>
              <a:t>Wkly</a:t>
            </a:r>
            <a:r>
              <a:rPr lang="en-US" sz="1050" dirty="0"/>
              <a:t> Rep 2016;65:870–878</a:t>
            </a:r>
          </a:p>
        </p:txBody>
      </p:sp>
    </p:spTree>
    <p:extLst>
      <p:ext uri="{BB962C8B-B14F-4D97-AF65-F5344CB8AC3E}">
        <p14:creationId xmlns:p14="http://schemas.microsoft.com/office/powerpoint/2010/main" val="3983946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of Infants with laboratory evidence of Zika Virus and an abnormal exam</a:t>
            </a:r>
            <a:endParaRPr lang="en-US" dirty="0"/>
          </a:p>
        </p:txBody>
      </p:sp>
      <p:sp>
        <p:nvSpPr>
          <p:cNvPr id="3" name="Content Placeholder 2"/>
          <p:cNvSpPr>
            <a:spLocks noGrp="1"/>
          </p:cNvSpPr>
          <p:nvPr>
            <p:ph idx="1"/>
          </p:nvPr>
        </p:nvSpPr>
        <p:spPr>
          <a:xfrm>
            <a:off x="1097280" y="1845734"/>
            <a:ext cx="10058400" cy="4258504"/>
          </a:xfrm>
        </p:spPr>
        <p:txBody>
          <a:bodyPr>
            <a:normAutofit lnSpcReduction="10000"/>
          </a:bodyPr>
          <a:lstStyle/>
          <a:p>
            <a:r>
              <a:rPr lang="en-US" sz="3000" dirty="0" smtClean="0"/>
              <a:t>Monthly visits with PCP for </a:t>
            </a:r>
            <a:r>
              <a:rPr lang="en-US" sz="3000" dirty="0"/>
              <a:t>at least the first 6 months </a:t>
            </a:r>
          </a:p>
          <a:p>
            <a:r>
              <a:rPr lang="en-US" sz="3000" dirty="0" smtClean="0"/>
              <a:t>Refer </a:t>
            </a:r>
            <a:r>
              <a:rPr lang="en-US" sz="3000" dirty="0"/>
              <a:t>to N</a:t>
            </a:r>
            <a:r>
              <a:rPr lang="en-US" sz="3000" dirty="0" smtClean="0"/>
              <a:t>eurology, Ophthalmology, Endocrinology, Early </a:t>
            </a:r>
            <a:r>
              <a:rPr lang="en-US" sz="3000" dirty="0"/>
              <a:t>I</a:t>
            </a:r>
            <a:r>
              <a:rPr lang="en-US" sz="3000" dirty="0" smtClean="0"/>
              <a:t>ntervention</a:t>
            </a:r>
          </a:p>
          <a:p>
            <a:r>
              <a:rPr lang="en-US" sz="3000" dirty="0" smtClean="0"/>
              <a:t>Consider referral to Developmental Pediatrician</a:t>
            </a:r>
          </a:p>
          <a:p>
            <a:r>
              <a:rPr lang="en-US" sz="3000" dirty="0" smtClean="0"/>
              <a:t>Repeat </a:t>
            </a:r>
            <a:r>
              <a:rPr lang="en-US" sz="3000" dirty="0"/>
              <a:t>comprehensive ophthalmologic exam at age 3 </a:t>
            </a:r>
            <a:r>
              <a:rPr lang="en-US" sz="3000" dirty="0" smtClean="0"/>
              <a:t>months </a:t>
            </a:r>
          </a:p>
          <a:p>
            <a:r>
              <a:rPr lang="en-US" sz="3000" dirty="0" smtClean="0"/>
              <a:t>Repeat ABR testing </a:t>
            </a:r>
            <a:r>
              <a:rPr lang="en-US" sz="3000" dirty="0"/>
              <a:t>at age 4–6 </a:t>
            </a:r>
            <a:r>
              <a:rPr lang="en-US" sz="3000" dirty="0" smtClean="0"/>
              <a:t>months</a:t>
            </a:r>
          </a:p>
          <a:p>
            <a:r>
              <a:rPr lang="en-US" sz="3000" dirty="0" smtClean="0"/>
              <a:t>Repeat </a:t>
            </a:r>
            <a:r>
              <a:rPr lang="en-US" sz="3000" dirty="0"/>
              <a:t>testing for hypothyroidism at age 2 weeks and 3 </a:t>
            </a:r>
            <a:r>
              <a:rPr lang="en-US" sz="3000" dirty="0" smtClean="0"/>
              <a:t>months </a:t>
            </a:r>
          </a:p>
          <a:p>
            <a:r>
              <a:rPr lang="en-US" sz="3000" dirty="0" smtClean="0"/>
              <a:t>Provide </a:t>
            </a:r>
            <a:r>
              <a:rPr lang="en-US" sz="3000" dirty="0"/>
              <a:t>family and supportive services</a:t>
            </a:r>
          </a:p>
          <a:p>
            <a:endParaRPr lang="en-US" dirty="0"/>
          </a:p>
        </p:txBody>
      </p:sp>
    </p:spTree>
    <p:extLst>
      <p:ext uri="{BB962C8B-B14F-4D97-AF65-F5344CB8AC3E}">
        <p14:creationId xmlns:p14="http://schemas.microsoft.com/office/powerpoint/2010/main" val="3898887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325" y="-111211"/>
            <a:ext cx="9202310" cy="6407370"/>
          </a:xfrm>
          <a:prstGeom prst="rect">
            <a:avLst/>
          </a:prstGeom>
        </p:spPr>
      </p:pic>
      <p:sp>
        <p:nvSpPr>
          <p:cNvPr id="5" name="TextBox 4"/>
          <p:cNvSpPr txBox="1"/>
          <p:nvPr/>
        </p:nvSpPr>
        <p:spPr>
          <a:xfrm>
            <a:off x="729048" y="6442502"/>
            <a:ext cx="9860692" cy="415498"/>
          </a:xfrm>
          <a:prstGeom prst="rect">
            <a:avLst/>
          </a:prstGeom>
          <a:noFill/>
        </p:spPr>
        <p:txBody>
          <a:bodyPr wrap="square" rtlCol="0">
            <a:spAutoFit/>
          </a:bodyPr>
          <a:lstStyle/>
          <a:p>
            <a:r>
              <a:rPr lang="en-US" sz="1050" dirty="0"/>
              <a:t>Russell K, Oliver SE, Lewis L, et al. Update: Interim Guidance for the Evaluation and Management of Infants with Possible Congenital Zika Virus Infection — United States, August 2016. MMWR </a:t>
            </a:r>
            <a:r>
              <a:rPr lang="en-US" sz="1050" dirty="0" err="1"/>
              <a:t>Morb</a:t>
            </a:r>
            <a:r>
              <a:rPr lang="en-US" sz="1050" dirty="0"/>
              <a:t> Mortal </a:t>
            </a:r>
            <a:r>
              <a:rPr lang="en-US" sz="1050" dirty="0" err="1"/>
              <a:t>Wkly</a:t>
            </a:r>
            <a:r>
              <a:rPr lang="en-US" sz="1050" dirty="0"/>
              <a:t> Rep 2016;65:870–878</a:t>
            </a:r>
          </a:p>
        </p:txBody>
      </p:sp>
    </p:spTree>
    <p:extLst>
      <p:ext uri="{BB962C8B-B14F-4D97-AF65-F5344CB8AC3E}">
        <p14:creationId xmlns:p14="http://schemas.microsoft.com/office/powerpoint/2010/main" val="4080253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325" y="-111211"/>
            <a:ext cx="9202310" cy="6407370"/>
          </a:xfrm>
          <a:prstGeom prst="rect">
            <a:avLst/>
          </a:prstGeom>
        </p:spPr>
      </p:pic>
      <p:sp>
        <p:nvSpPr>
          <p:cNvPr id="5" name="Oval 4"/>
          <p:cNvSpPr/>
          <p:nvPr/>
        </p:nvSpPr>
        <p:spPr>
          <a:xfrm>
            <a:off x="6079524" y="3212757"/>
            <a:ext cx="2570206" cy="1371600"/>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06281" y="2236573"/>
            <a:ext cx="2792627" cy="976184"/>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9048" y="6442502"/>
            <a:ext cx="9860692" cy="415498"/>
          </a:xfrm>
          <a:prstGeom prst="rect">
            <a:avLst/>
          </a:prstGeom>
          <a:noFill/>
        </p:spPr>
        <p:txBody>
          <a:bodyPr wrap="square" rtlCol="0">
            <a:spAutoFit/>
          </a:bodyPr>
          <a:lstStyle/>
          <a:p>
            <a:r>
              <a:rPr lang="en-US" sz="1050" dirty="0"/>
              <a:t>Russell K, Oliver SE, Lewis L, et al. Update: Interim Guidance for the Evaluation and Management of Infants with Possible Congenital Zika Virus Infection — United States, August 2016. MMWR </a:t>
            </a:r>
            <a:r>
              <a:rPr lang="en-US" sz="1050" dirty="0" err="1"/>
              <a:t>Morb</a:t>
            </a:r>
            <a:r>
              <a:rPr lang="en-US" sz="1050" dirty="0"/>
              <a:t> Mortal </a:t>
            </a:r>
            <a:r>
              <a:rPr lang="en-US" sz="1050" dirty="0" err="1"/>
              <a:t>Wkly</a:t>
            </a:r>
            <a:r>
              <a:rPr lang="en-US" sz="1050" dirty="0"/>
              <a:t> Rep 2016;65:870–878</a:t>
            </a:r>
          </a:p>
        </p:txBody>
      </p:sp>
    </p:spTree>
    <p:extLst>
      <p:ext uri="{BB962C8B-B14F-4D97-AF65-F5344CB8AC3E}">
        <p14:creationId xmlns:p14="http://schemas.microsoft.com/office/powerpoint/2010/main" val="2517641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Infants with laboratory evidence of Zika Virus and an N</a:t>
            </a:r>
            <a:r>
              <a:rPr lang="en-US" dirty="0" smtClean="0"/>
              <a:t>ormal </a:t>
            </a:r>
            <a:r>
              <a:rPr lang="en-US" dirty="0"/>
              <a:t>exam</a:t>
            </a:r>
          </a:p>
        </p:txBody>
      </p:sp>
      <p:sp>
        <p:nvSpPr>
          <p:cNvPr id="3" name="Content Placeholder 2"/>
          <p:cNvSpPr>
            <a:spLocks noGrp="1"/>
          </p:cNvSpPr>
          <p:nvPr>
            <p:ph idx="1"/>
          </p:nvPr>
        </p:nvSpPr>
        <p:spPr>
          <a:xfrm>
            <a:off x="1097280" y="1737360"/>
            <a:ext cx="10058400" cy="4688153"/>
          </a:xfrm>
        </p:spPr>
        <p:txBody>
          <a:bodyPr>
            <a:normAutofit fontScale="70000" lnSpcReduction="20000"/>
          </a:bodyPr>
          <a:lstStyle/>
          <a:p>
            <a:r>
              <a:rPr lang="en-US" sz="2800" dirty="0" smtClean="0"/>
              <a:t>PCP should:</a:t>
            </a:r>
          </a:p>
          <a:p>
            <a:pPr>
              <a:buFont typeface="Wingdings" panose="05000000000000000000" pitchFamily="2" charset="2"/>
              <a:buChar char="§"/>
            </a:pPr>
            <a:r>
              <a:rPr lang="en-US" sz="3600" dirty="0" smtClean="0"/>
              <a:t>Follow </a:t>
            </a:r>
            <a:r>
              <a:rPr lang="en-US" sz="3600" dirty="0"/>
              <a:t>growth parameters, and perform developmental screening at each well child </a:t>
            </a:r>
            <a:r>
              <a:rPr lang="en-US" sz="3600" dirty="0" smtClean="0"/>
              <a:t>visit</a:t>
            </a:r>
          </a:p>
          <a:p>
            <a:pPr>
              <a:buFont typeface="Wingdings" panose="05000000000000000000" pitchFamily="2" charset="2"/>
              <a:buChar char="§"/>
            </a:pPr>
            <a:r>
              <a:rPr lang="en-US" sz="3600" dirty="0" smtClean="0"/>
              <a:t>Emphasize </a:t>
            </a:r>
            <a:r>
              <a:rPr lang="en-US" sz="3600" dirty="0"/>
              <a:t>anticipatory guidance for families regarding developmental milestones, feeding and growth, sleep and irritability, and abnormal </a:t>
            </a:r>
            <a:r>
              <a:rPr lang="en-US" sz="3600" dirty="0" smtClean="0"/>
              <a:t>movements</a:t>
            </a:r>
          </a:p>
          <a:p>
            <a:pPr>
              <a:buFont typeface="Wingdings" panose="05000000000000000000" pitchFamily="2" charset="2"/>
              <a:buChar char="§"/>
            </a:pPr>
            <a:r>
              <a:rPr lang="en-US" sz="3600" dirty="0" smtClean="0"/>
              <a:t>Use </a:t>
            </a:r>
            <a:r>
              <a:rPr lang="en-US" sz="3600" dirty="0"/>
              <a:t>a standardized, validated developmental screening tool at 9 months </a:t>
            </a:r>
          </a:p>
          <a:p>
            <a:pPr>
              <a:buFont typeface="Wingdings" panose="05000000000000000000" pitchFamily="2" charset="2"/>
              <a:buChar char="§"/>
            </a:pPr>
            <a:r>
              <a:rPr lang="en-US" sz="3600" dirty="0" smtClean="0"/>
              <a:t>Referral </a:t>
            </a:r>
            <a:r>
              <a:rPr lang="en-US" sz="3600" dirty="0"/>
              <a:t>to ophthalmology </a:t>
            </a:r>
            <a:r>
              <a:rPr lang="en-US" sz="3600" dirty="0" smtClean="0"/>
              <a:t>within one </a:t>
            </a:r>
            <a:r>
              <a:rPr lang="en-US" sz="3600" dirty="0"/>
              <a:t>month of birth. Perform vision screening and assess visual regard at every well child </a:t>
            </a:r>
            <a:r>
              <a:rPr lang="en-US" sz="3600" dirty="0" smtClean="0"/>
              <a:t>visit</a:t>
            </a:r>
          </a:p>
          <a:p>
            <a:pPr>
              <a:buFont typeface="Wingdings" panose="05000000000000000000" pitchFamily="2" charset="2"/>
              <a:buChar char="§"/>
            </a:pPr>
            <a:r>
              <a:rPr lang="en-US" sz="3600" dirty="0" smtClean="0"/>
              <a:t>Perform </a:t>
            </a:r>
            <a:r>
              <a:rPr lang="en-US" sz="3600" dirty="0"/>
              <a:t>auditory brainstem response within one month of birth. Consider repeat auditory brainstem response at 4–6 months or perform behavioral diagnostic testing at 9 months of </a:t>
            </a:r>
            <a:r>
              <a:rPr lang="en-US" sz="3600" dirty="0" smtClean="0"/>
              <a:t>age</a:t>
            </a:r>
          </a:p>
          <a:p>
            <a:pPr>
              <a:buFont typeface="Wingdings" panose="05000000000000000000" pitchFamily="2" charset="2"/>
              <a:buChar char="§"/>
            </a:pPr>
            <a:r>
              <a:rPr lang="en-US" sz="3600" dirty="0" smtClean="0"/>
              <a:t>Provide </a:t>
            </a:r>
            <a:r>
              <a:rPr lang="en-US" sz="3600" dirty="0"/>
              <a:t>family and supportive services</a:t>
            </a:r>
          </a:p>
          <a:p>
            <a:endParaRPr lang="en-US" dirty="0"/>
          </a:p>
        </p:txBody>
      </p:sp>
    </p:spTree>
    <p:extLst>
      <p:ext uri="{BB962C8B-B14F-4D97-AF65-F5344CB8AC3E}">
        <p14:creationId xmlns:p14="http://schemas.microsoft.com/office/powerpoint/2010/main" val="2578327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Infants born to mothers enrolled in the USZPR in Kentucky?</a:t>
            </a:r>
          </a:p>
        </p:txBody>
      </p:sp>
      <p:sp>
        <p:nvSpPr>
          <p:cNvPr id="3" name="Content Placeholder 2"/>
          <p:cNvSpPr>
            <a:spLocks noGrp="1"/>
          </p:cNvSpPr>
          <p:nvPr>
            <p:ph idx="1"/>
          </p:nvPr>
        </p:nvSpPr>
        <p:spPr>
          <a:xfrm>
            <a:off x="1097280" y="1845734"/>
            <a:ext cx="10058400" cy="4320288"/>
          </a:xfrm>
        </p:spPr>
        <p:txBody>
          <a:bodyPr>
            <a:normAutofit/>
          </a:bodyPr>
          <a:lstStyle/>
          <a:p>
            <a:r>
              <a:rPr lang="en-US" sz="3200" dirty="0" smtClean="0"/>
              <a:t>Kentucky is uniquely able to provide medical care and wrap around services for infants born to mothers in the USZPR providing comprehensive services in </a:t>
            </a:r>
            <a:r>
              <a:rPr lang="en-US" sz="3200" dirty="0"/>
              <a:t>a multidisciplinary clinic </a:t>
            </a:r>
            <a:r>
              <a:rPr lang="en-US" sz="3200" dirty="0" smtClean="0"/>
              <a:t>located in their local community through the CCSHCN</a:t>
            </a:r>
          </a:p>
          <a:p>
            <a:r>
              <a:rPr lang="en-US" sz="3200" dirty="0"/>
              <a:t>W</a:t>
            </a:r>
            <a:r>
              <a:rPr lang="en-US" sz="3200" dirty="0" smtClean="0"/>
              <a:t>e follow both positive and negative infants through the first year of life</a:t>
            </a:r>
          </a:p>
          <a:p>
            <a:r>
              <a:rPr lang="en-US" sz="3200" dirty="0" smtClean="0"/>
              <a:t>Report to the KBSR and CDC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11647" y="5237034"/>
            <a:ext cx="1037361" cy="10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876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Footer Placeholder 2"/>
          <p:cNvSpPr>
            <a:spLocks noGrp="1"/>
          </p:cNvSpPr>
          <p:nvPr>
            <p:ph type="ftr" sz="quarter" idx="11"/>
          </p:nvPr>
        </p:nvSpPr>
        <p:spPr/>
        <p:txBody>
          <a:bodyPr/>
          <a:lstStyle/>
          <a:p>
            <a:pPr>
              <a:defRPr/>
            </a:pPr>
            <a:r>
              <a:rPr lang="en-US" dirty="0" smtClean="0"/>
              <a:t>Office             Satellite</a:t>
            </a:r>
            <a:endParaRPr lang="en-US" dirty="0"/>
          </a:p>
        </p:txBody>
      </p:sp>
      <p:sp>
        <p:nvSpPr>
          <p:cNvPr id="57347" name="Rectangle 2"/>
          <p:cNvSpPr>
            <a:spLocks noGrp="1" noChangeArrowheads="1"/>
          </p:cNvSpPr>
          <p:nvPr>
            <p:ph type="title" idx="4294967295"/>
          </p:nvPr>
        </p:nvSpPr>
        <p:spPr>
          <a:xfrm>
            <a:off x="977107" y="366714"/>
            <a:ext cx="10058400" cy="998537"/>
          </a:xfrm>
          <a:solidFill>
            <a:schemeClr val="bg1"/>
          </a:solidFill>
        </p:spPr>
        <p:txBody>
          <a:bodyPr/>
          <a:lstStyle/>
          <a:p>
            <a:pPr eaLnBrk="1" hangingPunct="1"/>
            <a:r>
              <a:rPr lang="en-US"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Commission Neurology Clinic Locations</a:t>
            </a:r>
          </a:p>
        </p:txBody>
      </p:sp>
      <p:grpSp>
        <p:nvGrpSpPr>
          <p:cNvPr id="57348" name="Group 482"/>
          <p:cNvGrpSpPr>
            <a:grpSpLocks/>
          </p:cNvGrpSpPr>
          <p:nvPr/>
        </p:nvGrpSpPr>
        <p:grpSpPr bwMode="auto">
          <a:xfrm>
            <a:off x="1600200" y="1447800"/>
            <a:ext cx="8991600" cy="4419600"/>
            <a:chOff x="48" y="1008"/>
            <a:chExt cx="5664" cy="2784"/>
          </a:xfrm>
        </p:grpSpPr>
        <p:graphicFrame>
          <p:nvGraphicFramePr>
            <p:cNvPr id="57349" name="Object 483"/>
            <p:cNvGraphicFramePr>
              <a:graphicFrameLocks noChangeAspect="1"/>
            </p:cNvGraphicFramePr>
            <p:nvPr>
              <p:extLst/>
            </p:nvPr>
          </p:nvGraphicFramePr>
          <p:xfrm>
            <a:off x="48" y="1008"/>
            <a:ext cx="5664" cy="2784"/>
          </p:xfrm>
          <a:graphic>
            <a:graphicData uri="http://schemas.openxmlformats.org/presentationml/2006/ole">
              <mc:AlternateContent xmlns:mc="http://schemas.openxmlformats.org/markup-compatibility/2006">
                <mc:Choice xmlns:v="urn:schemas-microsoft-com:vml" Requires="v">
                  <p:oleObj spid="_x0000_s2093" name="Image" r:id="rId4" imgW="14651606" imgH="7090717" progId="Photoshop.Image.4">
                    <p:embed/>
                  </p:oleObj>
                </mc:Choice>
                <mc:Fallback>
                  <p:oleObj name="Image" r:id="rId4" imgW="14651606" imgH="7090717" progId="Photoshop.Image.4">
                    <p:embed/>
                    <p:pic>
                      <p:nvPicPr>
                        <p:cNvPr id="57349" name="Object 4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 y="1008"/>
                          <a:ext cx="5664" cy="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0" name="Text Box 484"/>
            <p:cNvSpPr txBox="1">
              <a:spLocks noChangeArrowheads="1"/>
            </p:cNvSpPr>
            <p:nvPr/>
          </p:nvSpPr>
          <p:spPr bwMode="auto">
            <a:xfrm>
              <a:off x="2500" y="1562"/>
              <a:ext cx="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Louisville</a:t>
              </a:r>
            </a:p>
          </p:txBody>
        </p:sp>
        <p:sp>
          <p:nvSpPr>
            <p:cNvPr id="57351" name="Text Box 485"/>
            <p:cNvSpPr txBox="1">
              <a:spLocks noChangeArrowheads="1"/>
            </p:cNvSpPr>
            <p:nvPr/>
          </p:nvSpPr>
          <p:spPr bwMode="auto">
            <a:xfrm>
              <a:off x="4257" y="3560"/>
              <a:ext cx="49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Barbourville</a:t>
              </a:r>
            </a:p>
          </p:txBody>
        </p:sp>
        <p:sp>
          <p:nvSpPr>
            <p:cNvPr id="57352" name="Text Box 486"/>
            <p:cNvSpPr txBox="1">
              <a:spLocks noChangeArrowheads="1"/>
            </p:cNvSpPr>
            <p:nvPr/>
          </p:nvSpPr>
          <p:spPr bwMode="auto">
            <a:xfrm>
              <a:off x="1757" y="1980"/>
              <a:ext cx="46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Owensboro</a:t>
              </a:r>
            </a:p>
          </p:txBody>
        </p:sp>
        <p:sp>
          <p:nvSpPr>
            <p:cNvPr id="57353" name="Text Box 487"/>
            <p:cNvSpPr txBox="1">
              <a:spLocks noChangeArrowheads="1"/>
            </p:cNvSpPr>
            <p:nvPr/>
          </p:nvSpPr>
          <p:spPr bwMode="auto">
            <a:xfrm>
              <a:off x="2145" y="3513"/>
              <a:ext cx="60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Bowling</a:t>
              </a:r>
              <a:r>
                <a:rPr lang="en-US" sz="800" b="1">
                  <a:solidFill>
                    <a:srgbClr val="000099"/>
                  </a:solidFill>
                </a:rPr>
                <a:t> </a:t>
              </a:r>
              <a:r>
                <a:rPr lang="en-US" sz="900" b="1">
                  <a:solidFill>
                    <a:srgbClr val="000099"/>
                  </a:solidFill>
                  <a:latin typeface="Garamond" pitchFamily="18" charset="0"/>
                </a:rPr>
                <a:t>Green</a:t>
              </a:r>
            </a:p>
          </p:txBody>
        </p:sp>
        <p:sp>
          <p:nvSpPr>
            <p:cNvPr id="57354" name="Text Box 488"/>
            <p:cNvSpPr txBox="1">
              <a:spLocks noChangeArrowheads="1"/>
            </p:cNvSpPr>
            <p:nvPr/>
          </p:nvSpPr>
          <p:spPr bwMode="auto">
            <a:xfrm>
              <a:off x="4997" y="2956"/>
              <a:ext cx="52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Prestonsburg</a:t>
              </a:r>
            </a:p>
          </p:txBody>
        </p:sp>
        <p:sp>
          <p:nvSpPr>
            <p:cNvPr id="57355" name="Text Box 489"/>
            <p:cNvSpPr txBox="1">
              <a:spLocks noChangeArrowheads="1"/>
            </p:cNvSpPr>
            <p:nvPr/>
          </p:nvSpPr>
          <p:spPr bwMode="auto">
            <a:xfrm>
              <a:off x="3379" y="3606"/>
              <a:ext cx="39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Somerset</a:t>
              </a:r>
            </a:p>
          </p:txBody>
        </p:sp>
        <p:sp>
          <p:nvSpPr>
            <p:cNvPr id="57356" name="Text Box 490"/>
            <p:cNvSpPr txBox="1">
              <a:spLocks noChangeArrowheads="1"/>
            </p:cNvSpPr>
            <p:nvPr/>
          </p:nvSpPr>
          <p:spPr bwMode="auto">
            <a:xfrm>
              <a:off x="2962" y="1237"/>
              <a:ext cx="43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Lexington</a:t>
              </a:r>
            </a:p>
          </p:txBody>
        </p:sp>
        <p:sp>
          <p:nvSpPr>
            <p:cNvPr id="57357" name="Text Box 491"/>
            <p:cNvSpPr txBox="1">
              <a:spLocks noChangeArrowheads="1"/>
            </p:cNvSpPr>
            <p:nvPr/>
          </p:nvSpPr>
          <p:spPr bwMode="auto">
            <a:xfrm>
              <a:off x="4858" y="3281"/>
              <a:ext cx="34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Hazard</a:t>
              </a:r>
            </a:p>
          </p:txBody>
        </p:sp>
        <p:sp>
          <p:nvSpPr>
            <p:cNvPr id="57358" name="Text Box 492"/>
            <p:cNvSpPr txBox="1">
              <a:spLocks noChangeArrowheads="1"/>
            </p:cNvSpPr>
            <p:nvPr/>
          </p:nvSpPr>
          <p:spPr bwMode="auto">
            <a:xfrm>
              <a:off x="743" y="2491"/>
              <a:ext cx="3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Paducah</a:t>
              </a:r>
            </a:p>
          </p:txBody>
        </p:sp>
        <p:sp>
          <p:nvSpPr>
            <p:cNvPr id="57359" name="Text Box 493"/>
            <p:cNvSpPr txBox="1">
              <a:spLocks noChangeArrowheads="1"/>
            </p:cNvSpPr>
            <p:nvPr/>
          </p:nvSpPr>
          <p:spPr bwMode="auto">
            <a:xfrm>
              <a:off x="2084" y="1795"/>
              <a:ext cx="56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Elizabethtown</a:t>
              </a:r>
            </a:p>
          </p:txBody>
        </p:sp>
        <p:sp>
          <p:nvSpPr>
            <p:cNvPr id="57360" name="Text Box 494"/>
            <p:cNvSpPr txBox="1">
              <a:spLocks noChangeArrowheads="1"/>
            </p:cNvSpPr>
            <p:nvPr/>
          </p:nvSpPr>
          <p:spPr bwMode="auto">
            <a:xfrm>
              <a:off x="4108" y="1296"/>
              <a:ext cx="42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Morehead</a:t>
              </a:r>
            </a:p>
          </p:txBody>
        </p:sp>
        <p:sp>
          <p:nvSpPr>
            <p:cNvPr id="57361" name="Text Box 495"/>
            <p:cNvSpPr txBox="1">
              <a:spLocks noChangeArrowheads="1"/>
            </p:cNvSpPr>
            <p:nvPr/>
          </p:nvSpPr>
          <p:spPr bwMode="auto">
            <a:xfrm>
              <a:off x="2776" y="2056"/>
              <a:ext cx="3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JEFFERSON</a:t>
              </a:r>
              <a:endParaRPr lang="en-US" sz="500" b="1">
                <a:solidFill>
                  <a:srgbClr val="6666FF"/>
                </a:solidFill>
              </a:endParaRPr>
            </a:p>
          </p:txBody>
        </p:sp>
        <p:sp>
          <p:nvSpPr>
            <p:cNvPr id="57362" name="Text Box 496"/>
            <p:cNvSpPr txBox="1">
              <a:spLocks noChangeArrowheads="1"/>
            </p:cNvSpPr>
            <p:nvPr/>
          </p:nvSpPr>
          <p:spPr bwMode="auto">
            <a:xfrm>
              <a:off x="3101" y="202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SHELBY</a:t>
              </a:r>
              <a:endParaRPr lang="en-US" sz="800" b="1">
                <a:solidFill>
                  <a:srgbClr val="6666FF"/>
                </a:solidFill>
              </a:endParaRPr>
            </a:p>
          </p:txBody>
        </p:sp>
        <p:sp>
          <p:nvSpPr>
            <p:cNvPr id="57363" name="Text Box 497"/>
            <p:cNvSpPr txBox="1">
              <a:spLocks noChangeArrowheads="1"/>
            </p:cNvSpPr>
            <p:nvPr/>
          </p:nvSpPr>
          <p:spPr bwMode="auto">
            <a:xfrm>
              <a:off x="2766" y="2225"/>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BULLITT</a:t>
              </a:r>
              <a:endParaRPr lang="en-US" sz="500" b="1">
                <a:solidFill>
                  <a:srgbClr val="6666FF"/>
                </a:solidFill>
                <a:latin typeface="Arial" charset="0"/>
              </a:endParaRPr>
            </a:p>
          </p:txBody>
        </p:sp>
        <p:sp>
          <p:nvSpPr>
            <p:cNvPr id="57364" name="Text Box 498"/>
            <p:cNvSpPr txBox="1">
              <a:spLocks noChangeArrowheads="1"/>
            </p:cNvSpPr>
            <p:nvPr/>
          </p:nvSpPr>
          <p:spPr bwMode="auto">
            <a:xfrm>
              <a:off x="3005" y="2187"/>
              <a:ext cx="3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SPENCER</a:t>
              </a:r>
              <a:endParaRPr lang="en-US" sz="500" b="1">
                <a:solidFill>
                  <a:srgbClr val="6666FF"/>
                </a:solidFill>
              </a:endParaRPr>
            </a:p>
          </p:txBody>
        </p:sp>
        <p:sp>
          <p:nvSpPr>
            <p:cNvPr id="57365" name="Text Box 499"/>
            <p:cNvSpPr txBox="1">
              <a:spLocks noChangeArrowheads="1"/>
            </p:cNvSpPr>
            <p:nvPr/>
          </p:nvSpPr>
          <p:spPr bwMode="auto">
            <a:xfrm>
              <a:off x="2926" y="1872"/>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OLDHAM</a:t>
              </a:r>
              <a:endParaRPr lang="en-US" sz="800" b="1">
                <a:solidFill>
                  <a:srgbClr val="6666FF"/>
                </a:solidFill>
              </a:endParaRPr>
            </a:p>
          </p:txBody>
        </p:sp>
        <p:sp>
          <p:nvSpPr>
            <p:cNvPr id="57366" name="Text Box 500"/>
            <p:cNvSpPr txBox="1">
              <a:spLocks noChangeArrowheads="1"/>
            </p:cNvSpPr>
            <p:nvPr/>
          </p:nvSpPr>
          <p:spPr bwMode="auto">
            <a:xfrm>
              <a:off x="3147" y="1822"/>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HENRY</a:t>
              </a:r>
              <a:endParaRPr lang="en-US" sz="800" b="1">
                <a:solidFill>
                  <a:srgbClr val="6666FF"/>
                </a:solidFill>
              </a:endParaRPr>
            </a:p>
          </p:txBody>
        </p:sp>
        <p:sp>
          <p:nvSpPr>
            <p:cNvPr id="57367" name="Text Box 501"/>
            <p:cNvSpPr txBox="1">
              <a:spLocks noChangeArrowheads="1"/>
            </p:cNvSpPr>
            <p:nvPr/>
          </p:nvSpPr>
          <p:spPr bwMode="auto">
            <a:xfrm rot="2886426">
              <a:off x="3029" y="1669"/>
              <a:ext cx="3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TRIMBLE</a:t>
              </a:r>
              <a:endParaRPr lang="en-US" sz="800" b="1">
                <a:solidFill>
                  <a:srgbClr val="6666FF"/>
                </a:solidFill>
              </a:endParaRPr>
            </a:p>
          </p:txBody>
        </p:sp>
        <p:sp>
          <p:nvSpPr>
            <p:cNvPr id="57368" name="Text Box 502"/>
            <p:cNvSpPr txBox="1">
              <a:spLocks noChangeArrowheads="1"/>
            </p:cNvSpPr>
            <p:nvPr/>
          </p:nvSpPr>
          <p:spPr bwMode="auto">
            <a:xfrm>
              <a:off x="3359" y="176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OWEN</a:t>
              </a:r>
              <a:endParaRPr lang="en-US" sz="800" b="1">
                <a:solidFill>
                  <a:srgbClr val="6666FF"/>
                </a:solidFill>
              </a:endParaRPr>
            </a:p>
          </p:txBody>
        </p:sp>
        <p:sp>
          <p:nvSpPr>
            <p:cNvPr id="57369" name="Text Box 503"/>
            <p:cNvSpPr txBox="1">
              <a:spLocks noChangeArrowheads="1"/>
            </p:cNvSpPr>
            <p:nvPr/>
          </p:nvSpPr>
          <p:spPr bwMode="auto">
            <a:xfrm>
              <a:off x="3471" y="163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GRANT</a:t>
              </a:r>
              <a:endParaRPr lang="en-US" sz="800" b="1">
                <a:solidFill>
                  <a:srgbClr val="6666FF"/>
                </a:solidFill>
              </a:endParaRPr>
            </a:p>
          </p:txBody>
        </p:sp>
        <p:sp>
          <p:nvSpPr>
            <p:cNvPr id="57370" name="Text Box 504"/>
            <p:cNvSpPr txBox="1">
              <a:spLocks noChangeArrowheads="1"/>
            </p:cNvSpPr>
            <p:nvPr/>
          </p:nvSpPr>
          <p:spPr bwMode="auto">
            <a:xfrm>
              <a:off x="3656" y="1588"/>
              <a:ext cx="3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PENDLE-</a:t>
              </a:r>
            </a:p>
            <a:p>
              <a:pPr algn="ctr"/>
              <a:r>
                <a:rPr lang="en-US" sz="400">
                  <a:latin typeface="Arial" charset="0"/>
                </a:rPr>
                <a:t>TON</a:t>
              </a:r>
              <a:endParaRPr lang="en-US" sz="800" b="1">
                <a:solidFill>
                  <a:srgbClr val="6666FF"/>
                </a:solidFill>
              </a:endParaRPr>
            </a:p>
          </p:txBody>
        </p:sp>
        <p:sp>
          <p:nvSpPr>
            <p:cNvPr id="57371" name="Text Box 505"/>
            <p:cNvSpPr txBox="1">
              <a:spLocks noChangeArrowheads="1"/>
            </p:cNvSpPr>
            <p:nvPr/>
          </p:nvSpPr>
          <p:spPr bwMode="auto">
            <a:xfrm>
              <a:off x="3155" y="1644"/>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CARROLL</a:t>
              </a:r>
              <a:endParaRPr lang="en-US" sz="800" b="1">
                <a:solidFill>
                  <a:srgbClr val="6666FF"/>
                </a:solidFill>
              </a:endParaRPr>
            </a:p>
          </p:txBody>
        </p:sp>
        <p:sp>
          <p:nvSpPr>
            <p:cNvPr id="57372" name="Text Box 506"/>
            <p:cNvSpPr txBox="1">
              <a:spLocks noChangeArrowheads="1"/>
            </p:cNvSpPr>
            <p:nvPr/>
          </p:nvSpPr>
          <p:spPr bwMode="auto">
            <a:xfrm rot="-1662300">
              <a:off x="3329" y="1572"/>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GALLATIN</a:t>
              </a:r>
              <a:endParaRPr lang="en-US" sz="800" b="1">
                <a:solidFill>
                  <a:srgbClr val="6666FF"/>
                </a:solidFill>
              </a:endParaRPr>
            </a:p>
          </p:txBody>
        </p:sp>
        <p:sp>
          <p:nvSpPr>
            <p:cNvPr id="57373" name="Text Box 507"/>
            <p:cNvSpPr txBox="1">
              <a:spLocks noChangeArrowheads="1"/>
            </p:cNvSpPr>
            <p:nvPr/>
          </p:nvSpPr>
          <p:spPr bwMode="auto">
            <a:xfrm>
              <a:off x="3414" y="135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BOONE</a:t>
              </a:r>
            </a:p>
          </p:txBody>
        </p:sp>
        <p:sp>
          <p:nvSpPr>
            <p:cNvPr id="57374" name="Text Box 508"/>
            <p:cNvSpPr txBox="1">
              <a:spLocks noChangeArrowheads="1"/>
            </p:cNvSpPr>
            <p:nvPr/>
          </p:nvSpPr>
          <p:spPr bwMode="auto">
            <a:xfrm rot="4914476">
              <a:off x="3540" y="1375"/>
              <a:ext cx="32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KENTON</a:t>
              </a:r>
              <a:endParaRPr lang="en-US" sz="800" b="1">
                <a:solidFill>
                  <a:srgbClr val="6666FF"/>
                </a:solidFill>
              </a:endParaRPr>
            </a:p>
          </p:txBody>
        </p:sp>
        <p:sp>
          <p:nvSpPr>
            <p:cNvPr id="57375" name="Text Box 509"/>
            <p:cNvSpPr txBox="1">
              <a:spLocks noChangeArrowheads="1"/>
            </p:cNvSpPr>
            <p:nvPr/>
          </p:nvSpPr>
          <p:spPr bwMode="auto">
            <a:xfrm rot="4875640">
              <a:off x="3653" y="1398"/>
              <a:ext cx="32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CAMPBELL</a:t>
              </a:r>
              <a:endParaRPr lang="en-US" sz="800" b="1">
                <a:solidFill>
                  <a:srgbClr val="6666FF"/>
                </a:solidFill>
              </a:endParaRPr>
            </a:p>
          </p:txBody>
        </p:sp>
        <p:sp>
          <p:nvSpPr>
            <p:cNvPr id="57376" name="Text Box 510"/>
            <p:cNvSpPr txBox="1">
              <a:spLocks noChangeArrowheads="1"/>
            </p:cNvSpPr>
            <p:nvPr/>
          </p:nvSpPr>
          <p:spPr bwMode="auto">
            <a:xfrm>
              <a:off x="3520" y="1939"/>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SCOTT</a:t>
              </a:r>
              <a:endParaRPr lang="en-US" sz="800" b="1">
                <a:solidFill>
                  <a:srgbClr val="6666FF"/>
                </a:solidFill>
              </a:endParaRPr>
            </a:p>
          </p:txBody>
        </p:sp>
        <p:sp>
          <p:nvSpPr>
            <p:cNvPr id="57377" name="Text Box 511"/>
            <p:cNvSpPr txBox="1">
              <a:spLocks noChangeArrowheads="1"/>
            </p:cNvSpPr>
            <p:nvPr/>
          </p:nvSpPr>
          <p:spPr bwMode="auto">
            <a:xfrm>
              <a:off x="3685" y="1818"/>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HARRISON</a:t>
              </a:r>
              <a:endParaRPr lang="en-US" sz="800" b="1">
                <a:solidFill>
                  <a:srgbClr val="6666FF"/>
                </a:solidFill>
              </a:endParaRPr>
            </a:p>
          </p:txBody>
        </p:sp>
        <p:sp>
          <p:nvSpPr>
            <p:cNvPr id="57378" name="Text Box 512"/>
            <p:cNvSpPr txBox="1">
              <a:spLocks noChangeArrowheads="1"/>
            </p:cNvSpPr>
            <p:nvPr/>
          </p:nvSpPr>
          <p:spPr bwMode="auto">
            <a:xfrm>
              <a:off x="3331" y="1986"/>
              <a:ext cx="3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FRANK-</a:t>
              </a:r>
            </a:p>
            <a:p>
              <a:pPr algn="ctr"/>
              <a:r>
                <a:rPr lang="en-US" sz="400">
                  <a:latin typeface="Arial" charset="0"/>
                </a:rPr>
                <a:t>LIN</a:t>
              </a:r>
              <a:endParaRPr lang="en-US" sz="800" b="1">
                <a:solidFill>
                  <a:srgbClr val="6666FF"/>
                </a:solidFill>
              </a:endParaRPr>
            </a:p>
          </p:txBody>
        </p:sp>
        <p:sp>
          <p:nvSpPr>
            <p:cNvPr id="57379" name="Text Box 513"/>
            <p:cNvSpPr txBox="1">
              <a:spLocks noChangeArrowheads="1"/>
            </p:cNvSpPr>
            <p:nvPr/>
          </p:nvSpPr>
          <p:spPr bwMode="auto">
            <a:xfrm>
              <a:off x="3576" y="2166"/>
              <a:ext cx="3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FAYETTE</a:t>
              </a:r>
              <a:endParaRPr lang="en-US" sz="800" b="1">
                <a:solidFill>
                  <a:srgbClr val="6666FF"/>
                </a:solidFill>
              </a:endParaRPr>
            </a:p>
          </p:txBody>
        </p:sp>
        <p:sp>
          <p:nvSpPr>
            <p:cNvPr id="57380" name="Text Box 514"/>
            <p:cNvSpPr txBox="1">
              <a:spLocks noChangeArrowheads="1"/>
            </p:cNvSpPr>
            <p:nvPr/>
          </p:nvSpPr>
          <p:spPr bwMode="auto">
            <a:xfrm>
              <a:off x="3417" y="2119"/>
              <a:ext cx="3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WOOD-</a:t>
              </a:r>
            </a:p>
            <a:p>
              <a:pPr algn="ctr"/>
              <a:r>
                <a:rPr lang="en-US" sz="400">
                  <a:latin typeface="Arial" charset="0"/>
                </a:rPr>
                <a:t>FORD</a:t>
              </a:r>
              <a:endParaRPr lang="en-US" sz="800" b="1">
                <a:solidFill>
                  <a:srgbClr val="6666FF"/>
                </a:solidFill>
              </a:endParaRPr>
            </a:p>
          </p:txBody>
        </p:sp>
        <p:sp>
          <p:nvSpPr>
            <p:cNvPr id="57381" name="Text Box 515"/>
            <p:cNvSpPr txBox="1">
              <a:spLocks noChangeArrowheads="1"/>
            </p:cNvSpPr>
            <p:nvPr/>
          </p:nvSpPr>
          <p:spPr bwMode="auto">
            <a:xfrm>
              <a:off x="3267" y="2189"/>
              <a:ext cx="3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ANDER-</a:t>
              </a:r>
            </a:p>
            <a:p>
              <a:pPr algn="ctr"/>
              <a:r>
                <a:rPr lang="en-US" sz="400">
                  <a:latin typeface="Arial" charset="0"/>
                </a:rPr>
                <a:t>SON</a:t>
              </a:r>
              <a:endParaRPr lang="en-US" sz="800" b="1">
                <a:solidFill>
                  <a:srgbClr val="6666FF"/>
                </a:solidFill>
              </a:endParaRPr>
            </a:p>
          </p:txBody>
        </p:sp>
        <p:sp>
          <p:nvSpPr>
            <p:cNvPr id="57382" name="Text Box 516"/>
            <p:cNvSpPr txBox="1">
              <a:spLocks noChangeArrowheads="1"/>
            </p:cNvSpPr>
            <p:nvPr/>
          </p:nvSpPr>
          <p:spPr bwMode="auto">
            <a:xfrm>
              <a:off x="3766" y="2019"/>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BOURBON</a:t>
              </a:r>
              <a:endParaRPr lang="en-US" sz="800" b="1">
                <a:solidFill>
                  <a:srgbClr val="6666FF"/>
                </a:solidFill>
              </a:endParaRPr>
            </a:p>
          </p:txBody>
        </p:sp>
        <p:sp>
          <p:nvSpPr>
            <p:cNvPr id="57383" name="Text Box 517"/>
            <p:cNvSpPr txBox="1">
              <a:spLocks noChangeArrowheads="1"/>
            </p:cNvSpPr>
            <p:nvPr/>
          </p:nvSpPr>
          <p:spPr bwMode="auto">
            <a:xfrm>
              <a:off x="3912" y="192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NICHOLAS</a:t>
              </a:r>
              <a:endParaRPr lang="en-US" sz="800" b="1">
                <a:solidFill>
                  <a:srgbClr val="6666FF"/>
                </a:solidFill>
              </a:endParaRPr>
            </a:p>
          </p:txBody>
        </p:sp>
        <p:sp>
          <p:nvSpPr>
            <p:cNvPr id="57384" name="Text Box 518"/>
            <p:cNvSpPr txBox="1">
              <a:spLocks noChangeArrowheads="1"/>
            </p:cNvSpPr>
            <p:nvPr/>
          </p:nvSpPr>
          <p:spPr bwMode="auto">
            <a:xfrm>
              <a:off x="3722" y="241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MADISON</a:t>
              </a:r>
              <a:endParaRPr lang="en-US" sz="800" b="1">
                <a:solidFill>
                  <a:srgbClr val="6666FF"/>
                </a:solidFill>
              </a:endParaRPr>
            </a:p>
          </p:txBody>
        </p:sp>
        <p:sp>
          <p:nvSpPr>
            <p:cNvPr id="57385" name="Text Box 519"/>
            <p:cNvSpPr txBox="1">
              <a:spLocks noChangeArrowheads="1"/>
            </p:cNvSpPr>
            <p:nvPr/>
          </p:nvSpPr>
          <p:spPr bwMode="auto">
            <a:xfrm>
              <a:off x="3803" y="222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CLARK</a:t>
              </a:r>
              <a:endParaRPr lang="en-US" sz="800" b="1">
                <a:solidFill>
                  <a:srgbClr val="6666FF"/>
                </a:solidFill>
              </a:endParaRPr>
            </a:p>
          </p:txBody>
        </p:sp>
        <p:sp>
          <p:nvSpPr>
            <p:cNvPr id="57386" name="Text Box 520"/>
            <p:cNvSpPr txBox="1">
              <a:spLocks noChangeArrowheads="1"/>
            </p:cNvSpPr>
            <p:nvPr/>
          </p:nvSpPr>
          <p:spPr bwMode="auto">
            <a:xfrm>
              <a:off x="3339" y="237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MERCER</a:t>
              </a:r>
              <a:endParaRPr lang="en-US" sz="800" b="1">
                <a:solidFill>
                  <a:srgbClr val="6666FF"/>
                </a:solidFill>
              </a:endParaRPr>
            </a:p>
          </p:txBody>
        </p:sp>
        <p:sp>
          <p:nvSpPr>
            <p:cNvPr id="57387" name="Text Box 521"/>
            <p:cNvSpPr txBox="1">
              <a:spLocks noChangeArrowheads="1"/>
            </p:cNvSpPr>
            <p:nvPr/>
          </p:nvSpPr>
          <p:spPr bwMode="auto">
            <a:xfrm>
              <a:off x="3343" y="2529"/>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BOYLE</a:t>
              </a:r>
              <a:endParaRPr lang="en-US" sz="800" b="1">
                <a:solidFill>
                  <a:srgbClr val="6666FF"/>
                </a:solidFill>
              </a:endParaRPr>
            </a:p>
          </p:txBody>
        </p:sp>
        <p:sp>
          <p:nvSpPr>
            <p:cNvPr id="57388" name="Text Box 522"/>
            <p:cNvSpPr txBox="1">
              <a:spLocks noChangeArrowheads="1"/>
            </p:cNvSpPr>
            <p:nvPr/>
          </p:nvSpPr>
          <p:spPr bwMode="auto">
            <a:xfrm>
              <a:off x="3480" y="2661"/>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LINCOLN</a:t>
              </a:r>
              <a:endParaRPr lang="en-US" sz="800" b="1">
                <a:solidFill>
                  <a:srgbClr val="6666FF"/>
                </a:solidFill>
              </a:endParaRPr>
            </a:p>
          </p:txBody>
        </p:sp>
        <p:sp>
          <p:nvSpPr>
            <p:cNvPr id="57389" name="Text Box 523"/>
            <p:cNvSpPr txBox="1">
              <a:spLocks noChangeArrowheads="1"/>
            </p:cNvSpPr>
            <p:nvPr/>
          </p:nvSpPr>
          <p:spPr bwMode="auto">
            <a:xfrm rot="2724226">
              <a:off x="3546" y="2518"/>
              <a:ext cx="32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GARRARD</a:t>
              </a:r>
              <a:endParaRPr lang="en-US" sz="800" b="1">
                <a:solidFill>
                  <a:srgbClr val="6666FF"/>
                </a:solidFill>
              </a:endParaRPr>
            </a:p>
          </p:txBody>
        </p:sp>
        <p:sp>
          <p:nvSpPr>
            <p:cNvPr id="57390" name="Text Box 524"/>
            <p:cNvSpPr txBox="1">
              <a:spLocks noChangeArrowheads="1"/>
            </p:cNvSpPr>
            <p:nvPr/>
          </p:nvSpPr>
          <p:spPr bwMode="auto">
            <a:xfrm>
              <a:off x="3525" y="2295"/>
              <a:ext cx="3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JESSA-</a:t>
              </a:r>
            </a:p>
            <a:p>
              <a:pPr algn="ctr"/>
              <a:r>
                <a:rPr lang="en-US" sz="400">
                  <a:latin typeface="Arial" charset="0"/>
                </a:rPr>
                <a:t>MINE</a:t>
              </a:r>
              <a:endParaRPr lang="en-US" sz="800" b="1">
                <a:solidFill>
                  <a:srgbClr val="6666FF"/>
                </a:solidFill>
              </a:endParaRPr>
            </a:p>
          </p:txBody>
        </p:sp>
        <p:sp>
          <p:nvSpPr>
            <p:cNvPr id="57391" name="Text Box 525"/>
            <p:cNvSpPr txBox="1">
              <a:spLocks noChangeArrowheads="1"/>
            </p:cNvSpPr>
            <p:nvPr/>
          </p:nvSpPr>
          <p:spPr bwMode="auto">
            <a:xfrm>
              <a:off x="3949" y="2454"/>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ESTILL</a:t>
              </a:r>
              <a:endParaRPr lang="en-US" sz="800" b="1">
                <a:solidFill>
                  <a:srgbClr val="6666FF"/>
                </a:solidFill>
              </a:endParaRPr>
            </a:p>
          </p:txBody>
        </p:sp>
        <p:sp>
          <p:nvSpPr>
            <p:cNvPr id="57392" name="Text Box 526"/>
            <p:cNvSpPr txBox="1">
              <a:spLocks noChangeArrowheads="1"/>
            </p:cNvSpPr>
            <p:nvPr/>
          </p:nvSpPr>
          <p:spPr bwMode="auto">
            <a:xfrm>
              <a:off x="4038" y="2344"/>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POWELL</a:t>
              </a:r>
              <a:endParaRPr lang="en-US" sz="800" b="1">
                <a:solidFill>
                  <a:srgbClr val="6666FF"/>
                </a:solidFill>
              </a:endParaRPr>
            </a:p>
          </p:txBody>
        </p:sp>
        <p:sp>
          <p:nvSpPr>
            <p:cNvPr id="57393" name="Text Box 527"/>
            <p:cNvSpPr txBox="1">
              <a:spLocks noChangeArrowheads="1"/>
            </p:cNvSpPr>
            <p:nvPr/>
          </p:nvSpPr>
          <p:spPr bwMode="auto">
            <a:xfrm>
              <a:off x="2454" y="225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MEADE</a:t>
              </a:r>
              <a:endParaRPr lang="en-US" sz="800" b="1">
                <a:solidFill>
                  <a:srgbClr val="6666FF"/>
                </a:solidFill>
              </a:endParaRPr>
            </a:p>
          </p:txBody>
        </p:sp>
        <p:sp>
          <p:nvSpPr>
            <p:cNvPr id="57394" name="Text Box 528"/>
            <p:cNvSpPr txBox="1">
              <a:spLocks noChangeArrowheads="1"/>
            </p:cNvSpPr>
            <p:nvPr/>
          </p:nvSpPr>
          <p:spPr bwMode="auto">
            <a:xfrm>
              <a:off x="2589" y="2486"/>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HARDIN</a:t>
              </a:r>
              <a:endParaRPr lang="en-US" sz="800" b="1">
                <a:solidFill>
                  <a:srgbClr val="6666FF"/>
                </a:solidFill>
              </a:endParaRPr>
            </a:p>
          </p:txBody>
        </p:sp>
        <p:sp>
          <p:nvSpPr>
            <p:cNvPr id="57395" name="Text Box 529"/>
            <p:cNvSpPr txBox="1">
              <a:spLocks noChangeArrowheads="1"/>
            </p:cNvSpPr>
            <p:nvPr/>
          </p:nvSpPr>
          <p:spPr bwMode="auto">
            <a:xfrm>
              <a:off x="2882" y="240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NELSON</a:t>
              </a:r>
              <a:endParaRPr lang="en-US" sz="800" b="1">
                <a:solidFill>
                  <a:srgbClr val="6666FF"/>
                </a:solidFill>
              </a:endParaRPr>
            </a:p>
          </p:txBody>
        </p:sp>
        <p:sp>
          <p:nvSpPr>
            <p:cNvPr id="57396" name="Text Box 530"/>
            <p:cNvSpPr txBox="1">
              <a:spLocks noChangeArrowheads="1"/>
            </p:cNvSpPr>
            <p:nvPr/>
          </p:nvSpPr>
          <p:spPr bwMode="auto">
            <a:xfrm>
              <a:off x="2269" y="2402"/>
              <a:ext cx="3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BRECKINRIDGE</a:t>
              </a:r>
              <a:endParaRPr lang="en-US" sz="800" b="1">
                <a:solidFill>
                  <a:srgbClr val="6666FF"/>
                </a:solidFill>
              </a:endParaRPr>
            </a:p>
          </p:txBody>
        </p:sp>
        <p:sp>
          <p:nvSpPr>
            <p:cNvPr id="57397" name="Text Box 531"/>
            <p:cNvSpPr txBox="1">
              <a:spLocks noChangeArrowheads="1"/>
            </p:cNvSpPr>
            <p:nvPr/>
          </p:nvSpPr>
          <p:spPr bwMode="auto">
            <a:xfrm>
              <a:off x="2331" y="267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GRAYSON</a:t>
              </a:r>
              <a:endParaRPr lang="en-US" sz="800" b="1">
                <a:solidFill>
                  <a:srgbClr val="6666FF"/>
                </a:solidFill>
              </a:endParaRPr>
            </a:p>
          </p:txBody>
        </p:sp>
        <p:sp>
          <p:nvSpPr>
            <p:cNvPr id="57398" name="Text Box 532"/>
            <p:cNvSpPr txBox="1">
              <a:spLocks noChangeArrowheads="1"/>
            </p:cNvSpPr>
            <p:nvPr/>
          </p:nvSpPr>
          <p:spPr bwMode="auto">
            <a:xfrm>
              <a:off x="2755" y="263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LARUE</a:t>
              </a:r>
              <a:endParaRPr lang="en-US" sz="800" b="1">
                <a:solidFill>
                  <a:srgbClr val="6666FF"/>
                </a:solidFill>
              </a:endParaRPr>
            </a:p>
          </p:txBody>
        </p:sp>
        <p:sp>
          <p:nvSpPr>
            <p:cNvPr id="57399" name="Text Box 533"/>
            <p:cNvSpPr txBox="1">
              <a:spLocks noChangeArrowheads="1"/>
            </p:cNvSpPr>
            <p:nvPr/>
          </p:nvSpPr>
          <p:spPr bwMode="auto">
            <a:xfrm>
              <a:off x="3055" y="259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MARION</a:t>
              </a:r>
              <a:endParaRPr lang="en-US" sz="800" b="1">
                <a:solidFill>
                  <a:srgbClr val="6666FF"/>
                </a:solidFill>
              </a:endParaRPr>
            </a:p>
          </p:txBody>
        </p:sp>
        <p:sp>
          <p:nvSpPr>
            <p:cNvPr id="57400" name="Text Box 534"/>
            <p:cNvSpPr txBox="1">
              <a:spLocks noChangeArrowheads="1"/>
            </p:cNvSpPr>
            <p:nvPr/>
          </p:nvSpPr>
          <p:spPr bwMode="auto">
            <a:xfrm>
              <a:off x="3101" y="2438"/>
              <a:ext cx="35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WASHINGTON</a:t>
              </a:r>
              <a:endParaRPr lang="en-US" sz="800" b="1">
                <a:solidFill>
                  <a:srgbClr val="6666FF"/>
                </a:solidFill>
              </a:endParaRPr>
            </a:p>
          </p:txBody>
        </p:sp>
        <p:sp>
          <p:nvSpPr>
            <p:cNvPr id="57401" name="Text Box 535"/>
            <p:cNvSpPr txBox="1">
              <a:spLocks noChangeArrowheads="1"/>
            </p:cNvSpPr>
            <p:nvPr/>
          </p:nvSpPr>
          <p:spPr bwMode="auto">
            <a:xfrm rot="2708883">
              <a:off x="2010" y="2329"/>
              <a:ext cx="3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HANCOCK</a:t>
              </a:r>
              <a:endParaRPr lang="en-US" sz="800" b="1">
                <a:solidFill>
                  <a:srgbClr val="6666FF"/>
                </a:solidFill>
              </a:endParaRPr>
            </a:p>
          </p:txBody>
        </p:sp>
        <p:sp>
          <p:nvSpPr>
            <p:cNvPr id="57402" name="Text Box 536"/>
            <p:cNvSpPr txBox="1">
              <a:spLocks noChangeArrowheads="1"/>
            </p:cNvSpPr>
            <p:nvPr/>
          </p:nvSpPr>
          <p:spPr bwMode="auto">
            <a:xfrm>
              <a:off x="1853" y="2445"/>
              <a:ext cx="27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DAVIESS</a:t>
              </a:r>
              <a:endParaRPr lang="en-US" sz="800" b="1">
                <a:solidFill>
                  <a:srgbClr val="6666FF"/>
                </a:solidFill>
              </a:endParaRPr>
            </a:p>
          </p:txBody>
        </p:sp>
        <p:sp>
          <p:nvSpPr>
            <p:cNvPr id="57403" name="Text Box 537"/>
            <p:cNvSpPr txBox="1">
              <a:spLocks noChangeArrowheads="1"/>
            </p:cNvSpPr>
            <p:nvPr/>
          </p:nvSpPr>
          <p:spPr bwMode="auto">
            <a:xfrm>
              <a:off x="2038" y="2631"/>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OHIO</a:t>
              </a:r>
              <a:endParaRPr lang="en-US" sz="800" b="1">
                <a:solidFill>
                  <a:srgbClr val="6666FF"/>
                </a:solidFill>
              </a:endParaRPr>
            </a:p>
          </p:txBody>
        </p:sp>
        <p:sp>
          <p:nvSpPr>
            <p:cNvPr id="57404" name="Text Box 538"/>
            <p:cNvSpPr txBox="1">
              <a:spLocks noChangeArrowheads="1"/>
            </p:cNvSpPr>
            <p:nvPr/>
          </p:nvSpPr>
          <p:spPr bwMode="auto">
            <a:xfrm>
              <a:off x="1298" y="2491"/>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UNION</a:t>
              </a:r>
              <a:endParaRPr lang="en-US" sz="800" b="1">
                <a:solidFill>
                  <a:srgbClr val="6666FF"/>
                </a:solidFill>
              </a:endParaRPr>
            </a:p>
          </p:txBody>
        </p:sp>
        <p:sp>
          <p:nvSpPr>
            <p:cNvPr id="57405" name="Text Box 539"/>
            <p:cNvSpPr txBox="1">
              <a:spLocks noChangeArrowheads="1"/>
            </p:cNvSpPr>
            <p:nvPr/>
          </p:nvSpPr>
          <p:spPr bwMode="auto">
            <a:xfrm>
              <a:off x="1459" y="2608"/>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WEBSTER</a:t>
              </a:r>
              <a:endParaRPr lang="en-US" sz="800" b="1">
                <a:solidFill>
                  <a:srgbClr val="6666FF"/>
                </a:solidFill>
              </a:endParaRPr>
            </a:p>
          </p:txBody>
        </p:sp>
        <p:sp>
          <p:nvSpPr>
            <p:cNvPr id="57406" name="Text Box 540"/>
            <p:cNvSpPr txBox="1">
              <a:spLocks noChangeArrowheads="1"/>
            </p:cNvSpPr>
            <p:nvPr/>
          </p:nvSpPr>
          <p:spPr bwMode="auto">
            <a:xfrm>
              <a:off x="1776" y="2608"/>
              <a:ext cx="2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McLEAN</a:t>
              </a:r>
              <a:endParaRPr lang="en-US" sz="800" b="1">
                <a:solidFill>
                  <a:srgbClr val="6666FF"/>
                </a:solidFill>
              </a:endParaRPr>
            </a:p>
          </p:txBody>
        </p:sp>
        <p:sp>
          <p:nvSpPr>
            <p:cNvPr id="57407" name="Text Box 541"/>
            <p:cNvSpPr txBox="1">
              <a:spLocks noChangeArrowheads="1"/>
            </p:cNvSpPr>
            <p:nvPr/>
          </p:nvSpPr>
          <p:spPr bwMode="auto">
            <a:xfrm>
              <a:off x="1511" y="2392"/>
              <a:ext cx="3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HENDERSON</a:t>
              </a:r>
              <a:endParaRPr lang="en-US" sz="800" b="1">
                <a:solidFill>
                  <a:srgbClr val="6666FF"/>
                </a:solidFill>
              </a:endParaRPr>
            </a:p>
          </p:txBody>
        </p:sp>
        <p:sp>
          <p:nvSpPr>
            <p:cNvPr id="57408" name="Text Box 542"/>
            <p:cNvSpPr txBox="1">
              <a:spLocks noChangeArrowheads="1"/>
            </p:cNvSpPr>
            <p:nvPr/>
          </p:nvSpPr>
          <p:spPr bwMode="auto">
            <a:xfrm>
              <a:off x="3851" y="1588"/>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BRACKEN</a:t>
              </a:r>
              <a:endParaRPr lang="en-US" sz="800" b="1">
                <a:solidFill>
                  <a:srgbClr val="6666FF"/>
                </a:solidFill>
              </a:endParaRPr>
            </a:p>
          </p:txBody>
        </p:sp>
        <p:sp>
          <p:nvSpPr>
            <p:cNvPr id="57409" name="Text Box 543"/>
            <p:cNvSpPr txBox="1">
              <a:spLocks noChangeArrowheads="1"/>
            </p:cNvSpPr>
            <p:nvPr/>
          </p:nvSpPr>
          <p:spPr bwMode="auto">
            <a:xfrm>
              <a:off x="4023" y="170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MASON</a:t>
              </a:r>
              <a:endParaRPr lang="en-US" sz="800" b="1">
                <a:solidFill>
                  <a:srgbClr val="6666FF"/>
                </a:solidFill>
              </a:endParaRPr>
            </a:p>
          </p:txBody>
        </p:sp>
        <p:sp>
          <p:nvSpPr>
            <p:cNvPr id="57410" name="Text Box 544"/>
            <p:cNvSpPr txBox="1">
              <a:spLocks noChangeArrowheads="1"/>
            </p:cNvSpPr>
            <p:nvPr/>
          </p:nvSpPr>
          <p:spPr bwMode="auto">
            <a:xfrm>
              <a:off x="4320" y="173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LEWIS</a:t>
              </a:r>
              <a:endParaRPr lang="en-US" sz="800" b="1">
                <a:solidFill>
                  <a:srgbClr val="6666FF"/>
                </a:solidFill>
              </a:endParaRPr>
            </a:p>
          </p:txBody>
        </p:sp>
        <p:sp>
          <p:nvSpPr>
            <p:cNvPr id="57411" name="Text Box 545"/>
            <p:cNvSpPr txBox="1">
              <a:spLocks noChangeArrowheads="1"/>
            </p:cNvSpPr>
            <p:nvPr/>
          </p:nvSpPr>
          <p:spPr bwMode="auto">
            <a:xfrm>
              <a:off x="4084" y="1876"/>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FLEMING</a:t>
              </a:r>
              <a:endParaRPr lang="en-US" sz="800" b="1">
                <a:solidFill>
                  <a:srgbClr val="6666FF"/>
                </a:solidFill>
              </a:endParaRPr>
            </a:p>
          </p:txBody>
        </p:sp>
        <p:sp>
          <p:nvSpPr>
            <p:cNvPr id="57412" name="Text Box 546"/>
            <p:cNvSpPr txBox="1">
              <a:spLocks noChangeArrowheads="1"/>
            </p:cNvSpPr>
            <p:nvPr/>
          </p:nvSpPr>
          <p:spPr bwMode="auto">
            <a:xfrm>
              <a:off x="3920" y="1715"/>
              <a:ext cx="2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ROB-</a:t>
              </a:r>
            </a:p>
            <a:p>
              <a:pPr algn="ctr"/>
              <a:r>
                <a:rPr lang="en-US" sz="400">
                  <a:latin typeface="Arial" charset="0"/>
                </a:rPr>
                <a:t>ERT-</a:t>
              </a:r>
            </a:p>
            <a:p>
              <a:pPr algn="ctr"/>
              <a:r>
                <a:rPr lang="en-US" sz="400">
                  <a:latin typeface="Arial" charset="0"/>
                </a:rPr>
                <a:t>SON</a:t>
              </a:r>
              <a:endParaRPr lang="en-US" sz="800" b="1">
                <a:solidFill>
                  <a:srgbClr val="6666FF"/>
                </a:solidFill>
              </a:endParaRPr>
            </a:p>
          </p:txBody>
        </p:sp>
        <p:sp>
          <p:nvSpPr>
            <p:cNvPr id="57413" name="Text Box 547"/>
            <p:cNvSpPr txBox="1">
              <a:spLocks noChangeArrowheads="1"/>
            </p:cNvSpPr>
            <p:nvPr/>
          </p:nvSpPr>
          <p:spPr bwMode="auto">
            <a:xfrm>
              <a:off x="4598" y="1731"/>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GREENUP</a:t>
              </a:r>
              <a:endParaRPr lang="en-US" sz="800" b="1">
                <a:solidFill>
                  <a:srgbClr val="6666FF"/>
                </a:solidFill>
              </a:endParaRPr>
            </a:p>
          </p:txBody>
        </p:sp>
        <p:sp>
          <p:nvSpPr>
            <p:cNvPr id="57414" name="Text Box 548"/>
            <p:cNvSpPr txBox="1">
              <a:spLocks noChangeArrowheads="1"/>
            </p:cNvSpPr>
            <p:nvPr/>
          </p:nvSpPr>
          <p:spPr bwMode="auto">
            <a:xfrm>
              <a:off x="4777" y="1845"/>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BOYD</a:t>
              </a:r>
              <a:endParaRPr lang="en-US" sz="800" b="1">
                <a:solidFill>
                  <a:srgbClr val="6666FF"/>
                </a:solidFill>
              </a:endParaRPr>
            </a:p>
          </p:txBody>
        </p:sp>
        <p:sp>
          <p:nvSpPr>
            <p:cNvPr id="57415" name="Text Box 549"/>
            <p:cNvSpPr txBox="1">
              <a:spLocks noChangeArrowheads="1"/>
            </p:cNvSpPr>
            <p:nvPr/>
          </p:nvSpPr>
          <p:spPr bwMode="auto">
            <a:xfrm>
              <a:off x="4538" y="1915"/>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CARTER</a:t>
              </a:r>
              <a:endParaRPr lang="en-US" sz="800" b="1">
                <a:solidFill>
                  <a:srgbClr val="6666FF"/>
                </a:solidFill>
              </a:endParaRPr>
            </a:p>
          </p:txBody>
        </p:sp>
        <p:sp>
          <p:nvSpPr>
            <p:cNvPr id="57416" name="Text Box 550"/>
            <p:cNvSpPr txBox="1">
              <a:spLocks noChangeArrowheads="1"/>
            </p:cNvSpPr>
            <p:nvPr/>
          </p:nvSpPr>
          <p:spPr bwMode="auto">
            <a:xfrm>
              <a:off x="4526" y="2081"/>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ELLIOT</a:t>
              </a:r>
              <a:endParaRPr lang="en-US" sz="800" b="1">
                <a:solidFill>
                  <a:srgbClr val="6666FF"/>
                </a:solidFill>
              </a:endParaRPr>
            </a:p>
          </p:txBody>
        </p:sp>
        <p:sp>
          <p:nvSpPr>
            <p:cNvPr id="57417" name="Text Box 551"/>
            <p:cNvSpPr txBox="1">
              <a:spLocks noChangeArrowheads="1"/>
            </p:cNvSpPr>
            <p:nvPr/>
          </p:nvSpPr>
          <p:spPr bwMode="auto">
            <a:xfrm>
              <a:off x="4749" y="2137"/>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LAWRENCE</a:t>
              </a:r>
              <a:endParaRPr lang="en-US" sz="800" b="1">
                <a:solidFill>
                  <a:srgbClr val="6666FF"/>
                </a:solidFill>
              </a:endParaRPr>
            </a:p>
          </p:txBody>
        </p:sp>
        <p:sp>
          <p:nvSpPr>
            <p:cNvPr id="57418" name="Text Box 552"/>
            <p:cNvSpPr txBox="1">
              <a:spLocks noChangeArrowheads="1"/>
            </p:cNvSpPr>
            <p:nvPr/>
          </p:nvSpPr>
          <p:spPr bwMode="auto">
            <a:xfrm>
              <a:off x="4997" y="2584"/>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PIKE</a:t>
              </a:r>
              <a:endParaRPr lang="en-US" sz="800" b="1">
                <a:solidFill>
                  <a:srgbClr val="6666FF"/>
                </a:solidFill>
              </a:endParaRPr>
            </a:p>
          </p:txBody>
        </p:sp>
        <p:sp>
          <p:nvSpPr>
            <p:cNvPr id="57419" name="Text Box 553"/>
            <p:cNvSpPr txBox="1">
              <a:spLocks noChangeArrowheads="1"/>
            </p:cNvSpPr>
            <p:nvPr/>
          </p:nvSpPr>
          <p:spPr bwMode="auto">
            <a:xfrm>
              <a:off x="4743" y="2528"/>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FLOYD</a:t>
              </a:r>
              <a:endParaRPr lang="en-US" sz="800" b="1">
                <a:solidFill>
                  <a:srgbClr val="6666FF"/>
                </a:solidFill>
              </a:endParaRPr>
            </a:p>
          </p:txBody>
        </p:sp>
        <p:sp>
          <p:nvSpPr>
            <p:cNvPr id="57420" name="Text Box 554"/>
            <p:cNvSpPr txBox="1">
              <a:spLocks noChangeArrowheads="1"/>
            </p:cNvSpPr>
            <p:nvPr/>
          </p:nvSpPr>
          <p:spPr bwMode="auto">
            <a:xfrm>
              <a:off x="4904" y="2342"/>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MARTIN</a:t>
              </a:r>
              <a:endParaRPr lang="en-US" sz="800" b="1">
                <a:solidFill>
                  <a:srgbClr val="6666FF"/>
                </a:solidFill>
              </a:endParaRPr>
            </a:p>
          </p:txBody>
        </p:sp>
        <p:sp>
          <p:nvSpPr>
            <p:cNvPr id="57421" name="Text Box 555"/>
            <p:cNvSpPr txBox="1">
              <a:spLocks noChangeArrowheads="1"/>
            </p:cNvSpPr>
            <p:nvPr/>
          </p:nvSpPr>
          <p:spPr bwMode="auto">
            <a:xfrm>
              <a:off x="4699" y="2307"/>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JOHNSON</a:t>
              </a:r>
              <a:endParaRPr lang="en-US" sz="800" b="1">
                <a:solidFill>
                  <a:srgbClr val="6666FF"/>
                </a:solidFill>
              </a:endParaRPr>
            </a:p>
          </p:txBody>
        </p:sp>
        <p:sp>
          <p:nvSpPr>
            <p:cNvPr id="57422" name="Text Box 556"/>
            <p:cNvSpPr txBox="1">
              <a:spLocks noChangeArrowheads="1"/>
            </p:cNvSpPr>
            <p:nvPr/>
          </p:nvSpPr>
          <p:spPr bwMode="auto">
            <a:xfrm rot="2313291">
              <a:off x="4539" y="2441"/>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MAGOFFIN</a:t>
              </a:r>
              <a:endParaRPr lang="en-US" sz="800" b="1">
                <a:solidFill>
                  <a:srgbClr val="6666FF"/>
                </a:solidFill>
              </a:endParaRPr>
            </a:p>
          </p:txBody>
        </p:sp>
        <p:sp>
          <p:nvSpPr>
            <p:cNvPr id="57423" name="Text Box 557"/>
            <p:cNvSpPr txBox="1">
              <a:spLocks noChangeArrowheads="1"/>
            </p:cNvSpPr>
            <p:nvPr/>
          </p:nvSpPr>
          <p:spPr bwMode="auto">
            <a:xfrm>
              <a:off x="4398" y="2235"/>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MORGAN</a:t>
              </a:r>
              <a:endParaRPr lang="en-US" sz="800" b="1">
                <a:solidFill>
                  <a:srgbClr val="6666FF"/>
                </a:solidFill>
              </a:endParaRPr>
            </a:p>
          </p:txBody>
        </p:sp>
        <p:sp>
          <p:nvSpPr>
            <p:cNvPr id="57424" name="Text Box 558"/>
            <p:cNvSpPr txBox="1">
              <a:spLocks noChangeArrowheads="1"/>
            </p:cNvSpPr>
            <p:nvPr/>
          </p:nvSpPr>
          <p:spPr bwMode="auto">
            <a:xfrm>
              <a:off x="4181" y="2237"/>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MENIFEE</a:t>
              </a:r>
              <a:endParaRPr lang="en-US" sz="800" b="1">
                <a:solidFill>
                  <a:srgbClr val="6666FF"/>
                </a:solidFill>
              </a:endParaRPr>
            </a:p>
          </p:txBody>
        </p:sp>
        <p:sp>
          <p:nvSpPr>
            <p:cNvPr id="57425" name="Text Box 559"/>
            <p:cNvSpPr txBox="1">
              <a:spLocks noChangeArrowheads="1"/>
            </p:cNvSpPr>
            <p:nvPr/>
          </p:nvSpPr>
          <p:spPr bwMode="auto">
            <a:xfrm>
              <a:off x="4286" y="203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ROWAN</a:t>
              </a:r>
              <a:endParaRPr lang="en-US" sz="800" b="1">
                <a:solidFill>
                  <a:srgbClr val="6666FF"/>
                </a:solidFill>
              </a:endParaRPr>
            </a:p>
          </p:txBody>
        </p:sp>
        <p:sp>
          <p:nvSpPr>
            <p:cNvPr id="57426" name="Text Box 560"/>
            <p:cNvSpPr txBox="1">
              <a:spLocks noChangeArrowheads="1"/>
            </p:cNvSpPr>
            <p:nvPr/>
          </p:nvSpPr>
          <p:spPr bwMode="auto">
            <a:xfrm>
              <a:off x="4057" y="2053"/>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BATH</a:t>
              </a:r>
              <a:endParaRPr lang="en-US" sz="800" b="1">
                <a:solidFill>
                  <a:srgbClr val="6666FF"/>
                </a:solidFill>
              </a:endParaRPr>
            </a:p>
          </p:txBody>
        </p:sp>
        <p:sp>
          <p:nvSpPr>
            <p:cNvPr id="57427" name="Text Box 561"/>
            <p:cNvSpPr txBox="1">
              <a:spLocks noChangeArrowheads="1"/>
            </p:cNvSpPr>
            <p:nvPr/>
          </p:nvSpPr>
          <p:spPr bwMode="auto">
            <a:xfrm rot="3476075">
              <a:off x="3962" y="2174"/>
              <a:ext cx="3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MONTGOMERY</a:t>
              </a:r>
              <a:endParaRPr lang="en-US" sz="800" b="1">
                <a:solidFill>
                  <a:srgbClr val="6666FF"/>
                </a:solidFill>
              </a:endParaRPr>
            </a:p>
          </p:txBody>
        </p:sp>
        <p:sp>
          <p:nvSpPr>
            <p:cNvPr id="57428" name="Text Box 562"/>
            <p:cNvSpPr txBox="1">
              <a:spLocks noChangeArrowheads="1"/>
            </p:cNvSpPr>
            <p:nvPr/>
          </p:nvSpPr>
          <p:spPr bwMode="auto">
            <a:xfrm>
              <a:off x="4123" y="2534"/>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LEE</a:t>
              </a:r>
              <a:endParaRPr lang="en-US" sz="800" b="1">
                <a:solidFill>
                  <a:srgbClr val="6666FF"/>
                </a:solidFill>
              </a:endParaRPr>
            </a:p>
          </p:txBody>
        </p:sp>
        <p:sp>
          <p:nvSpPr>
            <p:cNvPr id="57429" name="Text Box 563"/>
            <p:cNvSpPr txBox="1">
              <a:spLocks noChangeArrowheads="1"/>
            </p:cNvSpPr>
            <p:nvPr/>
          </p:nvSpPr>
          <p:spPr bwMode="auto">
            <a:xfrm>
              <a:off x="4250" y="2410"/>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WOLFE</a:t>
              </a:r>
              <a:endParaRPr lang="en-US" sz="800" b="1">
                <a:solidFill>
                  <a:srgbClr val="6666FF"/>
                </a:solidFill>
              </a:endParaRPr>
            </a:p>
          </p:txBody>
        </p:sp>
        <p:sp>
          <p:nvSpPr>
            <p:cNvPr id="57430" name="Text Box 564"/>
            <p:cNvSpPr txBox="1">
              <a:spLocks noChangeArrowheads="1"/>
            </p:cNvSpPr>
            <p:nvPr/>
          </p:nvSpPr>
          <p:spPr bwMode="auto">
            <a:xfrm>
              <a:off x="4379" y="261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BREATHITT</a:t>
              </a:r>
              <a:endParaRPr lang="en-US" sz="800" b="1">
                <a:solidFill>
                  <a:srgbClr val="6666FF"/>
                </a:solidFill>
              </a:endParaRPr>
            </a:p>
          </p:txBody>
        </p:sp>
        <p:sp>
          <p:nvSpPr>
            <p:cNvPr id="57431" name="Text Box 565"/>
            <p:cNvSpPr txBox="1">
              <a:spLocks noChangeArrowheads="1"/>
            </p:cNvSpPr>
            <p:nvPr/>
          </p:nvSpPr>
          <p:spPr bwMode="auto">
            <a:xfrm>
              <a:off x="4129" y="2678"/>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OWSLEY</a:t>
              </a:r>
              <a:endParaRPr lang="en-US" sz="800" b="1">
                <a:solidFill>
                  <a:srgbClr val="6666FF"/>
                </a:solidFill>
              </a:endParaRPr>
            </a:p>
          </p:txBody>
        </p:sp>
        <p:sp>
          <p:nvSpPr>
            <p:cNvPr id="57432" name="Text Box 566"/>
            <p:cNvSpPr txBox="1">
              <a:spLocks noChangeArrowheads="1"/>
            </p:cNvSpPr>
            <p:nvPr/>
          </p:nvSpPr>
          <p:spPr bwMode="auto">
            <a:xfrm>
              <a:off x="4352" y="2957"/>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LESLIE</a:t>
              </a:r>
              <a:endParaRPr lang="en-US" sz="800" b="1">
                <a:solidFill>
                  <a:srgbClr val="6666FF"/>
                </a:solidFill>
              </a:endParaRPr>
            </a:p>
          </p:txBody>
        </p:sp>
        <p:sp>
          <p:nvSpPr>
            <p:cNvPr id="57433" name="Text Box 567"/>
            <p:cNvSpPr txBox="1">
              <a:spLocks noChangeArrowheads="1"/>
            </p:cNvSpPr>
            <p:nvPr/>
          </p:nvSpPr>
          <p:spPr bwMode="auto">
            <a:xfrm>
              <a:off x="4643" y="2744"/>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KNOTT</a:t>
              </a:r>
              <a:endParaRPr lang="en-US" sz="800" b="1">
                <a:solidFill>
                  <a:srgbClr val="6666FF"/>
                </a:solidFill>
              </a:endParaRPr>
            </a:p>
          </p:txBody>
        </p:sp>
        <p:sp>
          <p:nvSpPr>
            <p:cNvPr id="57434" name="Text Box 568"/>
            <p:cNvSpPr txBox="1">
              <a:spLocks noChangeArrowheads="1"/>
            </p:cNvSpPr>
            <p:nvPr/>
          </p:nvSpPr>
          <p:spPr bwMode="auto">
            <a:xfrm>
              <a:off x="4701" y="292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LETCHER</a:t>
              </a:r>
              <a:endParaRPr lang="en-US" sz="800" b="1">
                <a:solidFill>
                  <a:srgbClr val="6666FF"/>
                </a:solidFill>
              </a:endParaRPr>
            </a:p>
          </p:txBody>
        </p:sp>
        <p:sp>
          <p:nvSpPr>
            <p:cNvPr id="57435" name="Text Box 569"/>
            <p:cNvSpPr txBox="1">
              <a:spLocks noChangeArrowheads="1"/>
            </p:cNvSpPr>
            <p:nvPr/>
          </p:nvSpPr>
          <p:spPr bwMode="auto">
            <a:xfrm>
              <a:off x="4441" y="2785"/>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PERRY</a:t>
              </a:r>
              <a:endParaRPr lang="en-US" sz="800" b="1">
                <a:solidFill>
                  <a:srgbClr val="6666FF"/>
                </a:solidFill>
              </a:endParaRPr>
            </a:p>
          </p:txBody>
        </p:sp>
        <p:sp>
          <p:nvSpPr>
            <p:cNvPr id="57436" name="Text Box 570"/>
            <p:cNvSpPr txBox="1">
              <a:spLocks noChangeArrowheads="1"/>
            </p:cNvSpPr>
            <p:nvPr/>
          </p:nvSpPr>
          <p:spPr bwMode="auto">
            <a:xfrm>
              <a:off x="4396" y="3188"/>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HARLAN</a:t>
              </a:r>
              <a:endParaRPr lang="en-US" sz="800" b="1">
                <a:solidFill>
                  <a:srgbClr val="6666FF"/>
                </a:solidFill>
              </a:endParaRPr>
            </a:p>
          </p:txBody>
        </p:sp>
        <p:sp>
          <p:nvSpPr>
            <p:cNvPr id="57437" name="Text Box 571"/>
            <p:cNvSpPr txBox="1">
              <a:spLocks noChangeArrowheads="1"/>
            </p:cNvSpPr>
            <p:nvPr/>
          </p:nvSpPr>
          <p:spPr bwMode="auto">
            <a:xfrm>
              <a:off x="3823" y="3257"/>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WHITLEY</a:t>
              </a:r>
              <a:endParaRPr lang="en-US" sz="800" b="1">
                <a:solidFill>
                  <a:srgbClr val="6666FF"/>
                </a:solidFill>
              </a:endParaRPr>
            </a:p>
          </p:txBody>
        </p:sp>
        <p:sp>
          <p:nvSpPr>
            <p:cNvPr id="57438" name="Text Box 572"/>
            <p:cNvSpPr txBox="1">
              <a:spLocks noChangeArrowheads="1"/>
            </p:cNvSpPr>
            <p:nvPr/>
          </p:nvSpPr>
          <p:spPr bwMode="auto">
            <a:xfrm>
              <a:off x="4168" y="3277"/>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BELL</a:t>
              </a:r>
              <a:endParaRPr lang="en-US" sz="800" b="1">
                <a:solidFill>
                  <a:srgbClr val="6666FF"/>
                </a:solidFill>
              </a:endParaRPr>
            </a:p>
          </p:txBody>
        </p:sp>
        <p:sp>
          <p:nvSpPr>
            <p:cNvPr id="57439" name="Text Box 573"/>
            <p:cNvSpPr txBox="1">
              <a:spLocks noChangeArrowheads="1"/>
            </p:cNvSpPr>
            <p:nvPr/>
          </p:nvSpPr>
          <p:spPr bwMode="auto">
            <a:xfrm>
              <a:off x="4026" y="314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KNOX</a:t>
              </a:r>
              <a:endParaRPr lang="en-US" sz="800" b="1">
                <a:solidFill>
                  <a:srgbClr val="6666FF"/>
                </a:solidFill>
              </a:endParaRPr>
            </a:p>
          </p:txBody>
        </p:sp>
        <p:sp>
          <p:nvSpPr>
            <p:cNvPr id="57440" name="Text Box 574"/>
            <p:cNvSpPr txBox="1">
              <a:spLocks noChangeArrowheads="1"/>
            </p:cNvSpPr>
            <p:nvPr/>
          </p:nvSpPr>
          <p:spPr bwMode="auto">
            <a:xfrm>
              <a:off x="3853" y="2962"/>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LAUREL</a:t>
              </a:r>
              <a:endParaRPr lang="en-US" sz="800" b="1">
                <a:solidFill>
                  <a:srgbClr val="6666FF"/>
                </a:solidFill>
              </a:endParaRPr>
            </a:p>
          </p:txBody>
        </p:sp>
        <p:sp>
          <p:nvSpPr>
            <p:cNvPr id="57441" name="Text Box 575"/>
            <p:cNvSpPr txBox="1">
              <a:spLocks noChangeArrowheads="1"/>
            </p:cNvSpPr>
            <p:nvPr/>
          </p:nvSpPr>
          <p:spPr bwMode="auto">
            <a:xfrm>
              <a:off x="4110" y="288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CLAY</a:t>
              </a:r>
              <a:endParaRPr lang="en-US" sz="800" b="1">
                <a:solidFill>
                  <a:srgbClr val="6666FF"/>
                </a:solidFill>
              </a:endParaRPr>
            </a:p>
          </p:txBody>
        </p:sp>
        <p:sp>
          <p:nvSpPr>
            <p:cNvPr id="57442" name="Text Box 576"/>
            <p:cNvSpPr txBox="1">
              <a:spLocks noChangeArrowheads="1"/>
            </p:cNvSpPr>
            <p:nvPr/>
          </p:nvSpPr>
          <p:spPr bwMode="auto">
            <a:xfrm>
              <a:off x="3899" y="2669"/>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JACKSON</a:t>
              </a:r>
              <a:endParaRPr lang="en-US" sz="800" b="1">
                <a:solidFill>
                  <a:srgbClr val="6666FF"/>
                </a:solidFill>
              </a:endParaRPr>
            </a:p>
          </p:txBody>
        </p:sp>
        <p:sp>
          <p:nvSpPr>
            <p:cNvPr id="57443" name="Text Box 577"/>
            <p:cNvSpPr txBox="1">
              <a:spLocks noChangeArrowheads="1"/>
            </p:cNvSpPr>
            <p:nvPr/>
          </p:nvSpPr>
          <p:spPr bwMode="auto">
            <a:xfrm>
              <a:off x="3699" y="2765"/>
              <a:ext cx="3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ROCKCASTLE</a:t>
              </a:r>
              <a:endParaRPr lang="en-US" sz="800" b="1">
                <a:solidFill>
                  <a:srgbClr val="6666FF"/>
                </a:solidFill>
              </a:endParaRPr>
            </a:p>
          </p:txBody>
        </p:sp>
        <p:sp>
          <p:nvSpPr>
            <p:cNvPr id="57444" name="Text Box 578"/>
            <p:cNvSpPr txBox="1">
              <a:spLocks noChangeArrowheads="1"/>
            </p:cNvSpPr>
            <p:nvPr/>
          </p:nvSpPr>
          <p:spPr bwMode="auto">
            <a:xfrm>
              <a:off x="3517" y="295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PULASKI</a:t>
              </a:r>
              <a:endParaRPr lang="en-US" sz="800" b="1">
                <a:solidFill>
                  <a:srgbClr val="6666FF"/>
                </a:solidFill>
              </a:endParaRPr>
            </a:p>
          </p:txBody>
        </p:sp>
        <p:sp>
          <p:nvSpPr>
            <p:cNvPr id="57445" name="Text Box 579"/>
            <p:cNvSpPr txBox="1">
              <a:spLocks noChangeArrowheads="1"/>
            </p:cNvSpPr>
            <p:nvPr/>
          </p:nvSpPr>
          <p:spPr bwMode="auto">
            <a:xfrm>
              <a:off x="3286" y="2758"/>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CASEY</a:t>
              </a:r>
              <a:endParaRPr lang="en-US" sz="800" b="1">
                <a:solidFill>
                  <a:srgbClr val="6666FF"/>
                </a:solidFill>
              </a:endParaRPr>
            </a:p>
          </p:txBody>
        </p:sp>
        <p:sp>
          <p:nvSpPr>
            <p:cNvPr id="57446" name="Text Box 580"/>
            <p:cNvSpPr txBox="1">
              <a:spLocks noChangeArrowheads="1"/>
            </p:cNvSpPr>
            <p:nvPr/>
          </p:nvSpPr>
          <p:spPr bwMode="auto">
            <a:xfrm>
              <a:off x="3058" y="2986"/>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ADAIR</a:t>
              </a:r>
              <a:endParaRPr lang="en-US" sz="800" b="1">
                <a:solidFill>
                  <a:srgbClr val="6666FF"/>
                </a:solidFill>
              </a:endParaRPr>
            </a:p>
          </p:txBody>
        </p:sp>
        <p:sp>
          <p:nvSpPr>
            <p:cNvPr id="57447" name="Text Box 581"/>
            <p:cNvSpPr txBox="1">
              <a:spLocks noChangeArrowheads="1"/>
            </p:cNvSpPr>
            <p:nvPr/>
          </p:nvSpPr>
          <p:spPr bwMode="auto">
            <a:xfrm>
              <a:off x="3033" y="2768"/>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TAYLOR</a:t>
              </a:r>
              <a:endParaRPr lang="en-US" sz="800" b="1">
                <a:solidFill>
                  <a:srgbClr val="6666FF"/>
                </a:solidFill>
              </a:endParaRPr>
            </a:p>
          </p:txBody>
        </p:sp>
        <p:sp>
          <p:nvSpPr>
            <p:cNvPr id="57448" name="Text Box 582"/>
            <p:cNvSpPr txBox="1">
              <a:spLocks noChangeArrowheads="1"/>
            </p:cNvSpPr>
            <p:nvPr/>
          </p:nvSpPr>
          <p:spPr bwMode="auto">
            <a:xfrm>
              <a:off x="2874" y="284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GREEN</a:t>
              </a:r>
              <a:endParaRPr lang="en-US" sz="800" b="1">
                <a:solidFill>
                  <a:srgbClr val="6666FF"/>
                </a:solidFill>
              </a:endParaRPr>
            </a:p>
          </p:txBody>
        </p:sp>
        <p:sp>
          <p:nvSpPr>
            <p:cNvPr id="57449" name="Text Box 583"/>
            <p:cNvSpPr txBox="1">
              <a:spLocks noChangeArrowheads="1"/>
            </p:cNvSpPr>
            <p:nvPr/>
          </p:nvSpPr>
          <p:spPr bwMode="auto">
            <a:xfrm>
              <a:off x="3364" y="3214"/>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WAYNE</a:t>
              </a:r>
              <a:endParaRPr lang="en-US" sz="800" b="1">
                <a:solidFill>
                  <a:srgbClr val="6666FF"/>
                </a:solidFill>
              </a:endParaRPr>
            </a:p>
          </p:txBody>
        </p:sp>
        <p:sp>
          <p:nvSpPr>
            <p:cNvPr id="57450" name="Text Box 584"/>
            <p:cNvSpPr txBox="1">
              <a:spLocks noChangeArrowheads="1"/>
            </p:cNvSpPr>
            <p:nvPr/>
          </p:nvSpPr>
          <p:spPr bwMode="auto">
            <a:xfrm>
              <a:off x="3601" y="330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McCREARY</a:t>
              </a:r>
              <a:endParaRPr lang="en-US" sz="800" b="1">
                <a:solidFill>
                  <a:srgbClr val="6666FF"/>
                </a:solidFill>
              </a:endParaRPr>
            </a:p>
          </p:txBody>
        </p:sp>
        <p:sp>
          <p:nvSpPr>
            <p:cNvPr id="57451" name="Text Box 585"/>
            <p:cNvSpPr txBox="1">
              <a:spLocks noChangeArrowheads="1"/>
            </p:cNvSpPr>
            <p:nvPr/>
          </p:nvSpPr>
          <p:spPr bwMode="auto">
            <a:xfrm>
              <a:off x="3237" y="3061"/>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RUSSELL</a:t>
              </a:r>
              <a:endParaRPr lang="en-US" sz="800" b="1">
                <a:solidFill>
                  <a:srgbClr val="6666FF"/>
                </a:solidFill>
              </a:endParaRPr>
            </a:p>
          </p:txBody>
        </p:sp>
        <p:sp>
          <p:nvSpPr>
            <p:cNvPr id="57452" name="Text Box 586"/>
            <p:cNvSpPr txBox="1">
              <a:spLocks noChangeArrowheads="1"/>
            </p:cNvSpPr>
            <p:nvPr/>
          </p:nvSpPr>
          <p:spPr bwMode="auto">
            <a:xfrm>
              <a:off x="2992" y="3226"/>
              <a:ext cx="3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CUMBER-</a:t>
              </a:r>
            </a:p>
            <a:p>
              <a:pPr algn="ctr"/>
              <a:r>
                <a:rPr lang="en-US" sz="400">
                  <a:latin typeface="Arial" charset="0"/>
                </a:rPr>
                <a:t>LAND</a:t>
              </a:r>
              <a:endParaRPr lang="en-US" sz="800" b="1">
                <a:solidFill>
                  <a:srgbClr val="6666FF"/>
                </a:solidFill>
              </a:endParaRPr>
            </a:p>
          </p:txBody>
        </p:sp>
        <p:sp>
          <p:nvSpPr>
            <p:cNvPr id="57453" name="Text Box 587"/>
            <p:cNvSpPr txBox="1">
              <a:spLocks noChangeArrowheads="1"/>
            </p:cNvSpPr>
            <p:nvPr/>
          </p:nvSpPr>
          <p:spPr bwMode="auto">
            <a:xfrm>
              <a:off x="3159" y="3324"/>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CLINTON</a:t>
              </a:r>
              <a:endParaRPr lang="en-US" sz="800" b="1">
                <a:solidFill>
                  <a:srgbClr val="6666FF"/>
                </a:solidFill>
              </a:endParaRPr>
            </a:p>
          </p:txBody>
        </p:sp>
        <p:sp>
          <p:nvSpPr>
            <p:cNvPr id="57454" name="Text Box 588"/>
            <p:cNvSpPr txBox="1">
              <a:spLocks noChangeArrowheads="1"/>
            </p:cNvSpPr>
            <p:nvPr/>
          </p:nvSpPr>
          <p:spPr bwMode="auto">
            <a:xfrm>
              <a:off x="2639" y="2810"/>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HART</a:t>
              </a:r>
              <a:endParaRPr lang="en-US" sz="800" b="1">
                <a:solidFill>
                  <a:srgbClr val="6666FF"/>
                </a:solidFill>
              </a:endParaRPr>
            </a:p>
          </p:txBody>
        </p:sp>
        <p:sp>
          <p:nvSpPr>
            <p:cNvPr id="57455" name="Text Box 589"/>
            <p:cNvSpPr txBox="1">
              <a:spLocks noChangeArrowheads="1"/>
            </p:cNvSpPr>
            <p:nvPr/>
          </p:nvSpPr>
          <p:spPr bwMode="auto">
            <a:xfrm>
              <a:off x="2289" y="3057"/>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WARREN</a:t>
              </a:r>
              <a:endParaRPr lang="en-US" sz="800" b="1">
                <a:solidFill>
                  <a:srgbClr val="6666FF"/>
                </a:solidFill>
              </a:endParaRPr>
            </a:p>
          </p:txBody>
        </p:sp>
        <p:sp>
          <p:nvSpPr>
            <p:cNvPr id="57456" name="Text Box 590"/>
            <p:cNvSpPr txBox="1">
              <a:spLocks noChangeArrowheads="1"/>
            </p:cNvSpPr>
            <p:nvPr/>
          </p:nvSpPr>
          <p:spPr bwMode="auto">
            <a:xfrm>
              <a:off x="1992" y="3178"/>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LOGAN</a:t>
              </a:r>
              <a:endParaRPr lang="en-US" sz="800" b="1">
                <a:solidFill>
                  <a:srgbClr val="6666FF"/>
                </a:solidFill>
              </a:endParaRPr>
            </a:p>
          </p:txBody>
        </p:sp>
        <p:sp>
          <p:nvSpPr>
            <p:cNvPr id="57457" name="Text Box 591"/>
            <p:cNvSpPr txBox="1">
              <a:spLocks noChangeArrowheads="1"/>
            </p:cNvSpPr>
            <p:nvPr/>
          </p:nvSpPr>
          <p:spPr bwMode="auto">
            <a:xfrm>
              <a:off x="2605" y="3099"/>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BARREN</a:t>
              </a:r>
              <a:endParaRPr lang="en-US" sz="800" b="1">
                <a:solidFill>
                  <a:srgbClr val="6666FF"/>
                </a:solidFill>
              </a:endParaRPr>
            </a:p>
          </p:txBody>
        </p:sp>
        <p:sp>
          <p:nvSpPr>
            <p:cNvPr id="57458" name="Text Box 592"/>
            <p:cNvSpPr txBox="1">
              <a:spLocks noChangeArrowheads="1"/>
            </p:cNvSpPr>
            <p:nvPr/>
          </p:nvSpPr>
          <p:spPr bwMode="auto">
            <a:xfrm>
              <a:off x="2124" y="286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BUTLER</a:t>
              </a:r>
              <a:endParaRPr lang="en-US" sz="800" b="1">
                <a:solidFill>
                  <a:srgbClr val="6666FF"/>
                </a:solidFill>
              </a:endParaRPr>
            </a:p>
          </p:txBody>
        </p:sp>
        <p:sp>
          <p:nvSpPr>
            <p:cNvPr id="57459" name="Text Box 593"/>
            <p:cNvSpPr txBox="1">
              <a:spLocks noChangeArrowheads="1"/>
            </p:cNvSpPr>
            <p:nvPr/>
          </p:nvSpPr>
          <p:spPr bwMode="auto">
            <a:xfrm>
              <a:off x="2420" y="3281"/>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ALLEN</a:t>
              </a:r>
              <a:endParaRPr lang="en-US" sz="800" b="1">
                <a:solidFill>
                  <a:srgbClr val="6666FF"/>
                </a:solidFill>
              </a:endParaRPr>
            </a:p>
          </p:txBody>
        </p:sp>
        <p:sp>
          <p:nvSpPr>
            <p:cNvPr id="57460" name="Text Box 594"/>
            <p:cNvSpPr txBox="1">
              <a:spLocks noChangeArrowheads="1"/>
            </p:cNvSpPr>
            <p:nvPr/>
          </p:nvSpPr>
          <p:spPr bwMode="auto">
            <a:xfrm>
              <a:off x="2177" y="3281"/>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SIMPSON</a:t>
              </a:r>
              <a:endParaRPr lang="en-US" sz="800" b="1">
                <a:solidFill>
                  <a:srgbClr val="6666FF"/>
                </a:solidFill>
              </a:endParaRPr>
            </a:p>
          </p:txBody>
        </p:sp>
        <p:sp>
          <p:nvSpPr>
            <p:cNvPr id="57461" name="Text Box 595"/>
            <p:cNvSpPr txBox="1">
              <a:spLocks noChangeArrowheads="1"/>
            </p:cNvSpPr>
            <p:nvPr/>
          </p:nvSpPr>
          <p:spPr bwMode="auto">
            <a:xfrm>
              <a:off x="2753" y="3327"/>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MONROE</a:t>
              </a:r>
              <a:endParaRPr lang="en-US" sz="800" b="1">
                <a:solidFill>
                  <a:srgbClr val="6666FF"/>
                </a:solidFill>
              </a:endParaRPr>
            </a:p>
          </p:txBody>
        </p:sp>
        <p:sp>
          <p:nvSpPr>
            <p:cNvPr id="57462" name="Text Box 596"/>
            <p:cNvSpPr txBox="1">
              <a:spLocks noChangeArrowheads="1"/>
            </p:cNvSpPr>
            <p:nvPr/>
          </p:nvSpPr>
          <p:spPr bwMode="auto">
            <a:xfrm>
              <a:off x="2410" y="2879"/>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EDMONSON</a:t>
              </a:r>
              <a:endParaRPr lang="en-US" sz="800" b="1">
                <a:solidFill>
                  <a:srgbClr val="6666FF"/>
                </a:solidFill>
              </a:endParaRPr>
            </a:p>
          </p:txBody>
        </p:sp>
        <p:sp>
          <p:nvSpPr>
            <p:cNvPr id="57463" name="Text Box 597"/>
            <p:cNvSpPr txBox="1">
              <a:spLocks noChangeArrowheads="1"/>
            </p:cNvSpPr>
            <p:nvPr/>
          </p:nvSpPr>
          <p:spPr bwMode="auto">
            <a:xfrm>
              <a:off x="2839" y="3131"/>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METCALFE</a:t>
              </a:r>
              <a:endParaRPr lang="en-US" sz="800" b="1">
                <a:solidFill>
                  <a:srgbClr val="6666FF"/>
                </a:solidFill>
              </a:endParaRPr>
            </a:p>
          </p:txBody>
        </p:sp>
        <p:sp>
          <p:nvSpPr>
            <p:cNvPr id="57464" name="Text Box 598"/>
            <p:cNvSpPr txBox="1">
              <a:spLocks noChangeArrowheads="1"/>
            </p:cNvSpPr>
            <p:nvPr/>
          </p:nvSpPr>
          <p:spPr bwMode="auto">
            <a:xfrm>
              <a:off x="1499" y="2800"/>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HOPKINS</a:t>
              </a:r>
              <a:endParaRPr lang="en-US" sz="800" b="1">
                <a:solidFill>
                  <a:srgbClr val="6666FF"/>
                </a:solidFill>
              </a:endParaRPr>
            </a:p>
          </p:txBody>
        </p:sp>
        <p:sp>
          <p:nvSpPr>
            <p:cNvPr id="57465" name="Text Box 599"/>
            <p:cNvSpPr txBox="1">
              <a:spLocks noChangeArrowheads="1"/>
            </p:cNvSpPr>
            <p:nvPr/>
          </p:nvSpPr>
          <p:spPr bwMode="auto">
            <a:xfrm>
              <a:off x="1567" y="3161"/>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CHRISTIAN</a:t>
              </a:r>
              <a:endParaRPr lang="en-US" sz="800" b="1">
                <a:solidFill>
                  <a:srgbClr val="6666FF"/>
                </a:solidFill>
              </a:endParaRPr>
            </a:p>
          </p:txBody>
        </p:sp>
        <p:sp>
          <p:nvSpPr>
            <p:cNvPr id="57466" name="Text Box 600"/>
            <p:cNvSpPr txBox="1">
              <a:spLocks noChangeArrowheads="1"/>
            </p:cNvSpPr>
            <p:nvPr/>
          </p:nvSpPr>
          <p:spPr bwMode="auto">
            <a:xfrm>
              <a:off x="1275" y="3235"/>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TRIGG</a:t>
              </a:r>
              <a:endParaRPr lang="en-US" sz="800" b="1">
                <a:solidFill>
                  <a:srgbClr val="6666FF"/>
                </a:solidFill>
              </a:endParaRPr>
            </a:p>
          </p:txBody>
        </p:sp>
        <p:sp>
          <p:nvSpPr>
            <p:cNvPr id="57467" name="Text Box 601"/>
            <p:cNvSpPr txBox="1">
              <a:spLocks noChangeArrowheads="1"/>
            </p:cNvSpPr>
            <p:nvPr/>
          </p:nvSpPr>
          <p:spPr bwMode="auto">
            <a:xfrm>
              <a:off x="1790" y="2889"/>
              <a:ext cx="3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MUHLENBERG</a:t>
              </a:r>
              <a:endParaRPr lang="en-US" sz="800" b="1">
                <a:solidFill>
                  <a:srgbClr val="6666FF"/>
                </a:solidFill>
              </a:endParaRPr>
            </a:p>
          </p:txBody>
        </p:sp>
        <p:sp>
          <p:nvSpPr>
            <p:cNvPr id="57468" name="Text Box 602"/>
            <p:cNvSpPr txBox="1">
              <a:spLocks noChangeArrowheads="1"/>
            </p:cNvSpPr>
            <p:nvPr/>
          </p:nvSpPr>
          <p:spPr bwMode="auto">
            <a:xfrm>
              <a:off x="1160" y="2720"/>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CRITTENDEN</a:t>
              </a:r>
              <a:endParaRPr lang="en-US" sz="800" b="1">
                <a:solidFill>
                  <a:srgbClr val="6666FF"/>
                </a:solidFill>
              </a:endParaRPr>
            </a:p>
          </p:txBody>
        </p:sp>
        <p:sp>
          <p:nvSpPr>
            <p:cNvPr id="57469" name="Text Box 603"/>
            <p:cNvSpPr txBox="1">
              <a:spLocks noChangeArrowheads="1"/>
            </p:cNvSpPr>
            <p:nvPr/>
          </p:nvSpPr>
          <p:spPr bwMode="auto">
            <a:xfrm>
              <a:off x="1321" y="291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CALDWELL</a:t>
              </a:r>
              <a:endParaRPr lang="en-US" sz="800" b="1">
                <a:solidFill>
                  <a:srgbClr val="6666FF"/>
                </a:solidFill>
              </a:endParaRPr>
            </a:p>
          </p:txBody>
        </p:sp>
        <p:sp>
          <p:nvSpPr>
            <p:cNvPr id="57470" name="Text Box 604"/>
            <p:cNvSpPr txBox="1">
              <a:spLocks noChangeArrowheads="1"/>
            </p:cNvSpPr>
            <p:nvPr/>
          </p:nvSpPr>
          <p:spPr bwMode="auto">
            <a:xfrm>
              <a:off x="1160" y="3025"/>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LYON</a:t>
              </a:r>
              <a:endParaRPr lang="en-US" sz="800" b="1">
                <a:solidFill>
                  <a:srgbClr val="6666FF"/>
                </a:solidFill>
              </a:endParaRPr>
            </a:p>
          </p:txBody>
        </p:sp>
        <p:sp>
          <p:nvSpPr>
            <p:cNvPr id="57471" name="Text Box 605"/>
            <p:cNvSpPr txBox="1">
              <a:spLocks noChangeArrowheads="1"/>
            </p:cNvSpPr>
            <p:nvPr/>
          </p:nvSpPr>
          <p:spPr bwMode="auto">
            <a:xfrm rot="3791628">
              <a:off x="979" y="2828"/>
              <a:ext cx="32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LIVINGSTON</a:t>
              </a:r>
              <a:endParaRPr lang="en-US" sz="800" b="1">
                <a:solidFill>
                  <a:srgbClr val="6666FF"/>
                </a:solidFill>
              </a:endParaRPr>
            </a:p>
          </p:txBody>
        </p:sp>
        <p:sp>
          <p:nvSpPr>
            <p:cNvPr id="57472" name="Text Box 606"/>
            <p:cNvSpPr txBox="1">
              <a:spLocks noChangeArrowheads="1"/>
            </p:cNvSpPr>
            <p:nvPr/>
          </p:nvSpPr>
          <p:spPr bwMode="auto">
            <a:xfrm>
              <a:off x="1770" y="322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TODD</a:t>
              </a:r>
              <a:endParaRPr lang="en-US" sz="800" b="1">
                <a:solidFill>
                  <a:srgbClr val="6666FF"/>
                </a:solidFill>
              </a:endParaRPr>
            </a:p>
          </p:txBody>
        </p:sp>
        <p:sp>
          <p:nvSpPr>
            <p:cNvPr id="57473" name="Text Box 607"/>
            <p:cNvSpPr txBox="1">
              <a:spLocks noChangeArrowheads="1"/>
            </p:cNvSpPr>
            <p:nvPr/>
          </p:nvSpPr>
          <p:spPr bwMode="auto">
            <a:xfrm>
              <a:off x="768" y="331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GRAVES</a:t>
              </a:r>
              <a:endParaRPr lang="en-US" sz="800" b="1">
                <a:solidFill>
                  <a:srgbClr val="6666FF"/>
                </a:solidFill>
              </a:endParaRPr>
            </a:p>
          </p:txBody>
        </p:sp>
        <p:sp>
          <p:nvSpPr>
            <p:cNvPr id="57474" name="Text Box 608"/>
            <p:cNvSpPr txBox="1">
              <a:spLocks noChangeArrowheads="1"/>
            </p:cNvSpPr>
            <p:nvPr/>
          </p:nvSpPr>
          <p:spPr bwMode="auto">
            <a:xfrm>
              <a:off x="996" y="314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MARSHALL</a:t>
              </a:r>
              <a:endParaRPr lang="en-US" sz="800" b="1">
                <a:solidFill>
                  <a:srgbClr val="6666FF"/>
                </a:solidFill>
              </a:endParaRPr>
            </a:p>
          </p:txBody>
        </p:sp>
        <p:sp>
          <p:nvSpPr>
            <p:cNvPr id="57475" name="Text Box 609"/>
            <p:cNvSpPr txBox="1">
              <a:spLocks noChangeArrowheads="1"/>
            </p:cNvSpPr>
            <p:nvPr/>
          </p:nvSpPr>
          <p:spPr bwMode="auto">
            <a:xfrm>
              <a:off x="1019" y="335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CALLOWAY</a:t>
              </a:r>
              <a:endParaRPr lang="en-US" sz="800" b="1">
                <a:solidFill>
                  <a:srgbClr val="6666FF"/>
                </a:solidFill>
              </a:endParaRPr>
            </a:p>
          </p:txBody>
        </p:sp>
        <p:sp>
          <p:nvSpPr>
            <p:cNvPr id="57476" name="Text Box 610"/>
            <p:cNvSpPr txBox="1">
              <a:spLocks noChangeArrowheads="1"/>
            </p:cNvSpPr>
            <p:nvPr/>
          </p:nvSpPr>
          <p:spPr bwMode="auto">
            <a:xfrm>
              <a:off x="532" y="2971"/>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BALLARD</a:t>
              </a:r>
              <a:endParaRPr lang="en-US" sz="800" b="1">
                <a:solidFill>
                  <a:srgbClr val="6666FF"/>
                </a:solidFill>
              </a:endParaRPr>
            </a:p>
          </p:txBody>
        </p:sp>
        <p:sp>
          <p:nvSpPr>
            <p:cNvPr id="57477" name="Text Box 611"/>
            <p:cNvSpPr txBox="1">
              <a:spLocks noChangeArrowheads="1"/>
            </p:cNvSpPr>
            <p:nvPr/>
          </p:nvSpPr>
          <p:spPr bwMode="auto">
            <a:xfrm rot="1882380">
              <a:off x="736" y="298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McCRACKEN</a:t>
              </a:r>
              <a:endParaRPr lang="en-US" sz="800" b="1">
                <a:solidFill>
                  <a:srgbClr val="6666FF"/>
                </a:solidFill>
              </a:endParaRPr>
            </a:p>
          </p:txBody>
        </p:sp>
        <p:sp>
          <p:nvSpPr>
            <p:cNvPr id="57478" name="Text Box 612"/>
            <p:cNvSpPr txBox="1">
              <a:spLocks noChangeArrowheads="1"/>
            </p:cNvSpPr>
            <p:nvPr/>
          </p:nvSpPr>
          <p:spPr bwMode="auto">
            <a:xfrm>
              <a:off x="557" y="3144"/>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CARLISLE</a:t>
              </a:r>
              <a:endParaRPr lang="en-US" sz="800" b="1">
                <a:solidFill>
                  <a:srgbClr val="6666FF"/>
                </a:solidFill>
              </a:endParaRPr>
            </a:p>
          </p:txBody>
        </p:sp>
        <p:sp>
          <p:nvSpPr>
            <p:cNvPr id="57479" name="Text Box 613"/>
            <p:cNvSpPr txBox="1">
              <a:spLocks noChangeArrowheads="1"/>
            </p:cNvSpPr>
            <p:nvPr/>
          </p:nvSpPr>
          <p:spPr bwMode="auto">
            <a:xfrm>
              <a:off x="537" y="329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HICKMAN</a:t>
              </a:r>
              <a:endParaRPr lang="en-US" sz="800" b="1">
                <a:solidFill>
                  <a:srgbClr val="6666FF"/>
                </a:solidFill>
              </a:endParaRPr>
            </a:p>
          </p:txBody>
        </p:sp>
        <p:sp>
          <p:nvSpPr>
            <p:cNvPr id="57480" name="Text Box 614"/>
            <p:cNvSpPr txBox="1">
              <a:spLocks noChangeArrowheads="1"/>
            </p:cNvSpPr>
            <p:nvPr/>
          </p:nvSpPr>
          <p:spPr bwMode="auto">
            <a:xfrm>
              <a:off x="460" y="3418"/>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FULTON</a:t>
              </a:r>
              <a:endParaRPr lang="en-US" sz="800" b="1">
                <a:solidFill>
                  <a:srgbClr val="6666FF"/>
                </a:solidFill>
              </a:endParaRPr>
            </a:p>
          </p:txBody>
        </p:sp>
        <p:sp>
          <p:nvSpPr>
            <p:cNvPr id="57481" name="Line 615"/>
            <p:cNvSpPr>
              <a:spLocks noChangeShapeType="1"/>
            </p:cNvSpPr>
            <p:nvPr/>
          </p:nvSpPr>
          <p:spPr bwMode="auto">
            <a:xfrm>
              <a:off x="4320" y="1440"/>
              <a:ext cx="122" cy="5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2" name="Line 616"/>
            <p:cNvSpPr>
              <a:spLocks noChangeShapeType="1"/>
            </p:cNvSpPr>
            <p:nvPr/>
          </p:nvSpPr>
          <p:spPr bwMode="auto">
            <a:xfrm>
              <a:off x="3194" y="1377"/>
              <a:ext cx="550" cy="7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3" name="Line 617"/>
            <p:cNvSpPr>
              <a:spLocks noChangeShapeType="1"/>
            </p:cNvSpPr>
            <p:nvPr/>
          </p:nvSpPr>
          <p:spPr bwMode="auto">
            <a:xfrm>
              <a:off x="2731" y="1702"/>
              <a:ext cx="185" cy="2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4" name="Line 618"/>
            <p:cNvSpPr>
              <a:spLocks noChangeShapeType="1"/>
            </p:cNvSpPr>
            <p:nvPr/>
          </p:nvSpPr>
          <p:spPr bwMode="auto">
            <a:xfrm>
              <a:off x="2454" y="1934"/>
              <a:ext cx="378" cy="5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6" name="Line 620"/>
            <p:cNvSpPr>
              <a:spLocks noChangeShapeType="1"/>
            </p:cNvSpPr>
            <p:nvPr/>
          </p:nvSpPr>
          <p:spPr bwMode="auto">
            <a:xfrm flipH="1">
              <a:off x="928" y="2631"/>
              <a:ext cx="0" cy="325"/>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57487" name="Line 621"/>
            <p:cNvSpPr>
              <a:spLocks noChangeShapeType="1"/>
            </p:cNvSpPr>
            <p:nvPr/>
          </p:nvSpPr>
          <p:spPr bwMode="auto">
            <a:xfrm flipV="1">
              <a:off x="2448" y="3168"/>
              <a:ext cx="0" cy="3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8" name="Line 622"/>
            <p:cNvSpPr>
              <a:spLocks noChangeShapeType="1"/>
            </p:cNvSpPr>
            <p:nvPr/>
          </p:nvSpPr>
          <p:spPr bwMode="auto">
            <a:xfrm flipV="1">
              <a:off x="3610" y="3049"/>
              <a:ext cx="92" cy="5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9" name="Line 623"/>
            <p:cNvSpPr>
              <a:spLocks noChangeShapeType="1"/>
            </p:cNvSpPr>
            <p:nvPr/>
          </p:nvSpPr>
          <p:spPr bwMode="auto">
            <a:xfrm flipH="1" flipV="1">
              <a:off x="4627" y="2863"/>
              <a:ext cx="416" cy="4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0" name="Line 624"/>
            <p:cNvSpPr>
              <a:spLocks noChangeShapeType="1"/>
            </p:cNvSpPr>
            <p:nvPr/>
          </p:nvSpPr>
          <p:spPr bwMode="auto">
            <a:xfrm flipH="1" flipV="1">
              <a:off x="4944" y="2640"/>
              <a:ext cx="324" cy="3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1" name="Text Box 625"/>
            <p:cNvSpPr txBox="1">
              <a:spLocks noChangeArrowheads="1"/>
            </p:cNvSpPr>
            <p:nvPr/>
          </p:nvSpPr>
          <p:spPr bwMode="auto">
            <a:xfrm>
              <a:off x="2500" y="1562"/>
              <a:ext cx="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Louisville</a:t>
              </a:r>
            </a:p>
          </p:txBody>
        </p:sp>
        <p:sp>
          <p:nvSpPr>
            <p:cNvPr id="57492" name="Text Box 626"/>
            <p:cNvSpPr txBox="1">
              <a:spLocks noChangeArrowheads="1"/>
            </p:cNvSpPr>
            <p:nvPr/>
          </p:nvSpPr>
          <p:spPr bwMode="auto">
            <a:xfrm>
              <a:off x="5058" y="1545"/>
              <a:ext cx="11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sz="900" b="1" dirty="0">
                <a:solidFill>
                  <a:srgbClr val="000099"/>
                </a:solidFill>
                <a:latin typeface="Garamond" pitchFamily="18" charset="0"/>
              </a:endParaRPr>
            </a:p>
          </p:txBody>
        </p:sp>
        <p:sp>
          <p:nvSpPr>
            <p:cNvPr id="57493" name="Text Box 627"/>
            <p:cNvSpPr txBox="1">
              <a:spLocks noChangeArrowheads="1"/>
            </p:cNvSpPr>
            <p:nvPr/>
          </p:nvSpPr>
          <p:spPr bwMode="auto">
            <a:xfrm>
              <a:off x="4257" y="3560"/>
              <a:ext cx="49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Barbourville</a:t>
              </a:r>
            </a:p>
          </p:txBody>
        </p:sp>
        <p:sp>
          <p:nvSpPr>
            <p:cNvPr id="57494" name="Text Box 628"/>
            <p:cNvSpPr txBox="1">
              <a:spLocks noChangeArrowheads="1"/>
            </p:cNvSpPr>
            <p:nvPr/>
          </p:nvSpPr>
          <p:spPr bwMode="auto">
            <a:xfrm>
              <a:off x="1757" y="1980"/>
              <a:ext cx="46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Owensboro</a:t>
              </a:r>
            </a:p>
          </p:txBody>
        </p:sp>
        <p:sp>
          <p:nvSpPr>
            <p:cNvPr id="57495" name="Text Box 629"/>
            <p:cNvSpPr txBox="1">
              <a:spLocks noChangeArrowheads="1"/>
            </p:cNvSpPr>
            <p:nvPr/>
          </p:nvSpPr>
          <p:spPr bwMode="auto">
            <a:xfrm>
              <a:off x="2145" y="3513"/>
              <a:ext cx="60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Bowling</a:t>
              </a:r>
              <a:r>
                <a:rPr lang="en-US" sz="800" b="1">
                  <a:solidFill>
                    <a:srgbClr val="000099"/>
                  </a:solidFill>
                </a:rPr>
                <a:t> </a:t>
              </a:r>
              <a:r>
                <a:rPr lang="en-US" sz="900" b="1">
                  <a:solidFill>
                    <a:srgbClr val="000099"/>
                  </a:solidFill>
                  <a:latin typeface="Garamond" pitchFamily="18" charset="0"/>
                </a:rPr>
                <a:t>Green</a:t>
              </a:r>
            </a:p>
          </p:txBody>
        </p:sp>
        <p:sp>
          <p:nvSpPr>
            <p:cNvPr id="57496" name="Text Box 630"/>
            <p:cNvSpPr txBox="1">
              <a:spLocks noChangeArrowheads="1"/>
            </p:cNvSpPr>
            <p:nvPr/>
          </p:nvSpPr>
          <p:spPr bwMode="auto">
            <a:xfrm>
              <a:off x="4997" y="2956"/>
              <a:ext cx="52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dirty="0">
                  <a:solidFill>
                    <a:srgbClr val="000099"/>
                  </a:solidFill>
                  <a:latin typeface="Garamond" pitchFamily="18" charset="0"/>
                </a:rPr>
                <a:t>Prestonsburg</a:t>
              </a:r>
            </a:p>
          </p:txBody>
        </p:sp>
        <p:sp>
          <p:nvSpPr>
            <p:cNvPr id="57497" name="Text Box 631"/>
            <p:cNvSpPr txBox="1">
              <a:spLocks noChangeArrowheads="1"/>
            </p:cNvSpPr>
            <p:nvPr/>
          </p:nvSpPr>
          <p:spPr bwMode="auto">
            <a:xfrm>
              <a:off x="3379" y="3606"/>
              <a:ext cx="39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Somerset</a:t>
              </a:r>
            </a:p>
          </p:txBody>
        </p:sp>
        <p:sp>
          <p:nvSpPr>
            <p:cNvPr id="57498" name="Text Box 632"/>
            <p:cNvSpPr txBox="1">
              <a:spLocks noChangeArrowheads="1"/>
            </p:cNvSpPr>
            <p:nvPr/>
          </p:nvSpPr>
          <p:spPr bwMode="auto">
            <a:xfrm>
              <a:off x="2962" y="1237"/>
              <a:ext cx="43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Lexington</a:t>
              </a:r>
            </a:p>
          </p:txBody>
        </p:sp>
        <p:sp>
          <p:nvSpPr>
            <p:cNvPr id="57499" name="Text Box 633"/>
            <p:cNvSpPr txBox="1">
              <a:spLocks noChangeArrowheads="1"/>
            </p:cNvSpPr>
            <p:nvPr/>
          </p:nvSpPr>
          <p:spPr bwMode="auto">
            <a:xfrm>
              <a:off x="4858" y="3281"/>
              <a:ext cx="34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Hazard</a:t>
              </a:r>
            </a:p>
          </p:txBody>
        </p:sp>
        <p:sp>
          <p:nvSpPr>
            <p:cNvPr id="57500" name="Text Box 634"/>
            <p:cNvSpPr txBox="1">
              <a:spLocks noChangeArrowheads="1"/>
            </p:cNvSpPr>
            <p:nvPr/>
          </p:nvSpPr>
          <p:spPr bwMode="auto">
            <a:xfrm>
              <a:off x="743" y="2491"/>
              <a:ext cx="3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Paducah</a:t>
              </a:r>
            </a:p>
          </p:txBody>
        </p:sp>
        <p:sp>
          <p:nvSpPr>
            <p:cNvPr id="57501" name="Text Box 635"/>
            <p:cNvSpPr txBox="1">
              <a:spLocks noChangeArrowheads="1"/>
            </p:cNvSpPr>
            <p:nvPr/>
          </p:nvSpPr>
          <p:spPr bwMode="auto">
            <a:xfrm>
              <a:off x="2084" y="1795"/>
              <a:ext cx="56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Elizabethtown</a:t>
              </a:r>
            </a:p>
          </p:txBody>
        </p:sp>
        <p:sp>
          <p:nvSpPr>
            <p:cNvPr id="57502" name="Text Box 636"/>
            <p:cNvSpPr txBox="1">
              <a:spLocks noChangeArrowheads="1"/>
            </p:cNvSpPr>
            <p:nvPr/>
          </p:nvSpPr>
          <p:spPr bwMode="auto">
            <a:xfrm>
              <a:off x="4108" y="1296"/>
              <a:ext cx="42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b="1">
                  <a:solidFill>
                    <a:srgbClr val="000099"/>
                  </a:solidFill>
                  <a:latin typeface="Garamond" pitchFamily="18" charset="0"/>
                </a:rPr>
                <a:t>Morehead</a:t>
              </a:r>
            </a:p>
          </p:txBody>
        </p:sp>
        <p:sp>
          <p:nvSpPr>
            <p:cNvPr id="57503" name="Text Box 637"/>
            <p:cNvSpPr txBox="1">
              <a:spLocks noChangeArrowheads="1"/>
            </p:cNvSpPr>
            <p:nvPr/>
          </p:nvSpPr>
          <p:spPr bwMode="auto">
            <a:xfrm>
              <a:off x="2776" y="2056"/>
              <a:ext cx="3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JEFFERSON</a:t>
              </a:r>
              <a:endParaRPr lang="en-US" sz="500" b="1">
                <a:solidFill>
                  <a:srgbClr val="6666FF"/>
                </a:solidFill>
              </a:endParaRPr>
            </a:p>
          </p:txBody>
        </p:sp>
        <p:sp>
          <p:nvSpPr>
            <p:cNvPr id="57504" name="Text Box 638"/>
            <p:cNvSpPr txBox="1">
              <a:spLocks noChangeArrowheads="1"/>
            </p:cNvSpPr>
            <p:nvPr/>
          </p:nvSpPr>
          <p:spPr bwMode="auto">
            <a:xfrm>
              <a:off x="3101" y="202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SHELBY</a:t>
              </a:r>
              <a:endParaRPr lang="en-US" sz="800" b="1">
                <a:solidFill>
                  <a:srgbClr val="6666FF"/>
                </a:solidFill>
              </a:endParaRPr>
            </a:p>
          </p:txBody>
        </p:sp>
        <p:sp>
          <p:nvSpPr>
            <p:cNvPr id="57505" name="Text Box 639"/>
            <p:cNvSpPr txBox="1">
              <a:spLocks noChangeArrowheads="1"/>
            </p:cNvSpPr>
            <p:nvPr/>
          </p:nvSpPr>
          <p:spPr bwMode="auto">
            <a:xfrm>
              <a:off x="2766" y="2225"/>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BULLITT</a:t>
              </a:r>
              <a:endParaRPr lang="en-US" sz="500" b="1">
                <a:solidFill>
                  <a:srgbClr val="6666FF"/>
                </a:solidFill>
                <a:latin typeface="Arial" charset="0"/>
              </a:endParaRPr>
            </a:p>
          </p:txBody>
        </p:sp>
        <p:sp>
          <p:nvSpPr>
            <p:cNvPr id="57506" name="Text Box 640"/>
            <p:cNvSpPr txBox="1">
              <a:spLocks noChangeArrowheads="1"/>
            </p:cNvSpPr>
            <p:nvPr/>
          </p:nvSpPr>
          <p:spPr bwMode="auto">
            <a:xfrm>
              <a:off x="3005" y="2187"/>
              <a:ext cx="3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SPENCER</a:t>
              </a:r>
              <a:endParaRPr lang="en-US" sz="500" b="1">
                <a:solidFill>
                  <a:srgbClr val="6666FF"/>
                </a:solidFill>
              </a:endParaRPr>
            </a:p>
          </p:txBody>
        </p:sp>
        <p:sp>
          <p:nvSpPr>
            <p:cNvPr id="57507" name="Text Box 641"/>
            <p:cNvSpPr txBox="1">
              <a:spLocks noChangeArrowheads="1"/>
            </p:cNvSpPr>
            <p:nvPr/>
          </p:nvSpPr>
          <p:spPr bwMode="auto">
            <a:xfrm>
              <a:off x="2926" y="1872"/>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OLDHAM</a:t>
              </a:r>
              <a:endParaRPr lang="en-US" sz="800" b="1">
                <a:solidFill>
                  <a:srgbClr val="6666FF"/>
                </a:solidFill>
              </a:endParaRPr>
            </a:p>
          </p:txBody>
        </p:sp>
        <p:sp>
          <p:nvSpPr>
            <p:cNvPr id="57508" name="Text Box 642"/>
            <p:cNvSpPr txBox="1">
              <a:spLocks noChangeArrowheads="1"/>
            </p:cNvSpPr>
            <p:nvPr/>
          </p:nvSpPr>
          <p:spPr bwMode="auto">
            <a:xfrm>
              <a:off x="3147" y="1822"/>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HENRY</a:t>
              </a:r>
              <a:endParaRPr lang="en-US" sz="800" b="1">
                <a:solidFill>
                  <a:srgbClr val="6666FF"/>
                </a:solidFill>
              </a:endParaRPr>
            </a:p>
          </p:txBody>
        </p:sp>
        <p:sp>
          <p:nvSpPr>
            <p:cNvPr id="57509" name="Text Box 643"/>
            <p:cNvSpPr txBox="1">
              <a:spLocks noChangeArrowheads="1"/>
            </p:cNvSpPr>
            <p:nvPr/>
          </p:nvSpPr>
          <p:spPr bwMode="auto">
            <a:xfrm rot="2886426">
              <a:off x="3029" y="1669"/>
              <a:ext cx="3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TRIMBLE</a:t>
              </a:r>
              <a:endParaRPr lang="en-US" sz="800" b="1">
                <a:solidFill>
                  <a:srgbClr val="6666FF"/>
                </a:solidFill>
              </a:endParaRPr>
            </a:p>
          </p:txBody>
        </p:sp>
        <p:sp>
          <p:nvSpPr>
            <p:cNvPr id="57510" name="Text Box 644"/>
            <p:cNvSpPr txBox="1">
              <a:spLocks noChangeArrowheads="1"/>
            </p:cNvSpPr>
            <p:nvPr/>
          </p:nvSpPr>
          <p:spPr bwMode="auto">
            <a:xfrm>
              <a:off x="3359" y="176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OWEN</a:t>
              </a:r>
              <a:endParaRPr lang="en-US" sz="800" b="1">
                <a:solidFill>
                  <a:srgbClr val="6666FF"/>
                </a:solidFill>
              </a:endParaRPr>
            </a:p>
          </p:txBody>
        </p:sp>
        <p:sp>
          <p:nvSpPr>
            <p:cNvPr id="57511" name="Text Box 645"/>
            <p:cNvSpPr txBox="1">
              <a:spLocks noChangeArrowheads="1"/>
            </p:cNvSpPr>
            <p:nvPr/>
          </p:nvSpPr>
          <p:spPr bwMode="auto">
            <a:xfrm>
              <a:off x="3471" y="163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GRANT</a:t>
              </a:r>
              <a:endParaRPr lang="en-US" sz="800" b="1">
                <a:solidFill>
                  <a:srgbClr val="6666FF"/>
                </a:solidFill>
              </a:endParaRPr>
            </a:p>
          </p:txBody>
        </p:sp>
        <p:sp>
          <p:nvSpPr>
            <p:cNvPr id="57512" name="Text Box 646"/>
            <p:cNvSpPr txBox="1">
              <a:spLocks noChangeArrowheads="1"/>
            </p:cNvSpPr>
            <p:nvPr/>
          </p:nvSpPr>
          <p:spPr bwMode="auto">
            <a:xfrm>
              <a:off x="3656" y="1588"/>
              <a:ext cx="3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PENDLE-</a:t>
              </a:r>
            </a:p>
            <a:p>
              <a:pPr algn="ctr"/>
              <a:r>
                <a:rPr lang="en-US" sz="400">
                  <a:latin typeface="Arial" charset="0"/>
                </a:rPr>
                <a:t>TON</a:t>
              </a:r>
              <a:endParaRPr lang="en-US" sz="800" b="1">
                <a:solidFill>
                  <a:srgbClr val="6666FF"/>
                </a:solidFill>
              </a:endParaRPr>
            </a:p>
          </p:txBody>
        </p:sp>
        <p:sp>
          <p:nvSpPr>
            <p:cNvPr id="57513" name="Text Box 647"/>
            <p:cNvSpPr txBox="1">
              <a:spLocks noChangeArrowheads="1"/>
            </p:cNvSpPr>
            <p:nvPr/>
          </p:nvSpPr>
          <p:spPr bwMode="auto">
            <a:xfrm>
              <a:off x="3155" y="1644"/>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CARROLL</a:t>
              </a:r>
              <a:endParaRPr lang="en-US" sz="800" b="1">
                <a:solidFill>
                  <a:srgbClr val="6666FF"/>
                </a:solidFill>
              </a:endParaRPr>
            </a:p>
          </p:txBody>
        </p:sp>
        <p:sp>
          <p:nvSpPr>
            <p:cNvPr id="57514" name="Text Box 648"/>
            <p:cNvSpPr txBox="1">
              <a:spLocks noChangeArrowheads="1"/>
            </p:cNvSpPr>
            <p:nvPr/>
          </p:nvSpPr>
          <p:spPr bwMode="auto">
            <a:xfrm rot="-1662300">
              <a:off x="3329" y="1572"/>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GALLATIN</a:t>
              </a:r>
              <a:endParaRPr lang="en-US" sz="800" b="1">
                <a:solidFill>
                  <a:srgbClr val="6666FF"/>
                </a:solidFill>
              </a:endParaRPr>
            </a:p>
          </p:txBody>
        </p:sp>
        <p:sp>
          <p:nvSpPr>
            <p:cNvPr id="57515" name="Text Box 649"/>
            <p:cNvSpPr txBox="1">
              <a:spLocks noChangeArrowheads="1"/>
            </p:cNvSpPr>
            <p:nvPr/>
          </p:nvSpPr>
          <p:spPr bwMode="auto">
            <a:xfrm>
              <a:off x="3414" y="135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BOONE</a:t>
              </a:r>
            </a:p>
          </p:txBody>
        </p:sp>
        <p:sp>
          <p:nvSpPr>
            <p:cNvPr id="57516" name="Text Box 650"/>
            <p:cNvSpPr txBox="1">
              <a:spLocks noChangeArrowheads="1"/>
            </p:cNvSpPr>
            <p:nvPr/>
          </p:nvSpPr>
          <p:spPr bwMode="auto">
            <a:xfrm rot="4914476">
              <a:off x="3540" y="1375"/>
              <a:ext cx="32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KENTON</a:t>
              </a:r>
              <a:endParaRPr lang="en-US" sz="800" b="1">
                <a:solidFill>
                  <a:srgbClr val="6666FF"/>
                </a:solidFill>
              </a:endParaRPr>
            </a:p>
          </p:txBody>
        </p:sp>
        <p:sp>
          <p:nvSpPr>
            <p:cNvPr id="57517" name="Text Box 651"/>
            <p:cNvSpPr txBox="1">
              <a:spLocks noChangeArrowheads="1"/>
            </p:cNvSpPr>
            <p:nvPr/>
          </p:nvSpPr>
          <p:spPr bwMode="auto">
            <a:xfrm rot="4875640">
              <a:off x="3653" y="1398"/>
              <a:ext cx="32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CAMPBELL</a:t>
              </a:r>
              <a:endParaRPr lang="en-US" sz="800" b="1">
                <a:solidFill>
                  <a:srgbClr val="6666FF"/>
                </a:solidFill>
              </a:endParaRPr>
            </a:p>
          </p:txBody>
        </p:sp>
        <p:sp>
          <p:nvSpPr>
            <p:cNvPr id="57518" name="Text Box 652"/>
            <p:cNvSpPr txBox="1">
              <a:spLocks noChangeArrowheads="1"/>
            </p:cNvSpPr>
            <p:nvPr/>
          </p:nvSpPr>
          <p:spPr bwMode="auto">
            <a:xfrm>
              <a:off x="3520" y="1939"/>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SCOTT</a:t>
              </a:r>
              <a:endParaRPr lang="en-US" sz="800" b="1">
                <a:solidFill>
                  <a:srgbClr val="6666FF"/>
                </a:solidFill>
              </a:endParaRPr>
            </a:p>
          </p:txBody>
        </p:sp>
        <p:sp>
          <p:nvSpPr>
            <p:cNvPr id="57519" name="Text Box 653"/>
            <p:cNvSpPr txBox="1">
              <a:spLocks noChangeArrowheads="1"/>
            </p:cNvSpPr>
            <p:nvPr/>
          </p:nvSpPr>
          <p:spPr bwMode="auto">
            <a:xfrm>
              <a:off x="3685" y="1818"/>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HARRISON</a:t>
              </a:r>
              <a:endParaRPr lang="en-US" sz="800" b="1">
                <a:solidFill>
                  <a:srgbClr val="6666FF"/>
                </a:solidFill>
              </a:endParaRPr>
            </a:p>
          </p:txBody>
        </p:sp>
        <p:sp>
          <p:nvSpPr>
            <p:cNvPr id="57520" name="Text Box 654"/>
            <p:cNvSpPr txBox="1">
              <a:spLocks noChangeArrowheads="1"/>
            </p:cNvSpPr>
            <p:nvPr/>
          </p:nvSpPr>
          <p:spPr bwMode="auto">
            <a:xfrm>
              <a:off x="3331" y="1986"/>
              <a:ext cx="3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FRANK-</a:t>
              </a:r>
            </a:p>
            <a:p>
              <a:pPr algn="ctr"/>
              <a:r>
                <a:rPr lang="en-US" sz="400">
                  <a:latin typeface="Arial" charset="0"/>
                </a:rPr>
                <a:t>LIN</a:t>
              </a:r>
              <a:endParaRPr lang="en-US" sz="800" b="1">
                <a:solidFill>
                  <a:srgbClr val="6666FF"/>
                </a:solidFill>
              </a:endParaRPr>
            </a:p>
          </p:txBody>
        </p:sp>
        <p:sp>
          <p:nvSpPr>
            <p:cNvPr id="57521" name="Text Box 655"/>
            <p:cNvSpPr txBox="1">
              <a:spLocks noChangeArrowheads="1"/>
            </p:cNvSpPr>
            <p:nvPr/>
          </p:nvSpPr>
          <p:spPr bwMode="auto">
            <a:xfrm>
              <a:off x="3576" y="2166"/>
              <a:ext cx="3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dirty="0">
                  <a:latin typeface="Arial" charset="0"/>
                </a:rPr>
                <a:t>FAYETTE</a:t>
              </a:r>
              <a:endParaRPr lang="en-US" sz="800" b="1" dirty="0">
                <a:solidFill>
                  <a:srgbClr val="6666FF"/>
                </a:solidFill>
              </a:endParaRPr>
            </a:p>
          </p:txBody>
        </p:sp>
        <p:sp>
          <p:nvSpPr>
            <p:cNvPr id="57522" name="Text Box 656"/>
            <p:cNvSpPr txBox="1">
              <a:spLocks noChangeArrowheads="1"/>
            </p:cNvSpPr>
            <p:nvPr/>
          </p:nvSpPr>
          <p:spPr bwMode="auto">
            <a:xfrm>
              <a:off x="3417" y="2119"/>
              <a:ext cx="3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WOOD-</a:t>
              </a:r>
            </a:p>
            <a:p>
              <a:pPr algn="ctr"/>
              <a:r>
                <a:rPr lang="en-US" sz="400">
                  <a:latin typeface="Arial" charset="0"/>
                </a:rPr>
                <a:t>FORD</a:t>
              </a:r>
              <a:endParaRPr lang="en-US" sz="800" b="1">
                <a:solidFill>
                  <a:srgbClr val="6666FF"/>
                </a:solidFill>
              </a:endParaRPr>
            </a:p>
          </p:txBody>
        </p:sp>
        <p:sp>
          <p:nvSpPr>
            <p:cNvPr id="57523" name="Text Box 657"/>
            <p:cNvSpPr txBox="1">
              <a:spLocks noChangeArrowheads="1"/>
            </p:cNvSpPr>
            <p:nvPr/>
          </p:nvSpPr>
          <p:spPr bwMode="auto">
            <a:xfrm>
              <a:off x="3267" y="2189"/>
              <a:ext cx="3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ANDER-</a:t>
              </a:r>
            </a:p>
            <a:p>
              <a:pPr algn="ctr"/>
              <a:r>
                <a:rPr lang="en-US" sz="400">
                  <a:latin typeface="Arial" charset="0"/>
                </a:rPr>
                <a:t>SON</a:t>
              </a:r>
              <a:endParaRPr lang="en-US" sz="800" b="1">
                <a:solidFill>
                  <a:srgbClr val="6666FF"/>
                </a:solidFill>
              </a:endParaRPr>
            </a:p>
          </p:txBody>
        </p:sp>
        <p:sp>
          <p:nvSpPr>
            <p:cNvPr id="57524" name="Text Box 658"/>
            <p:cNvSpPr txBox="1">
              <a:spLocks noChangeArrowheads="1"/>
            </p:cNvSpPr>
            <p:nvPr/>
          </p:nvSpPr>
          <p:spPr bwMode="auto">
            <a:xfrm>
              <a:off x="3766" y="2019"/>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BOURBON</a:t>
              </a:r>
              <a:endParaRPr lang="en-US" sz="800" b="1">
                <a:solidFill>
                  <a:srgbClr val="6666FF"/>
                </a:solidFill>
              </a:endParaRPr>
            </a:p>
          </p:txBody>
        </p:sp>
        <p:sp>
          <p:nvSpPr>
            <p:cNvPr id="57525" name="Text Box 659"/>
            <p:cNvSpPr txBox="1">
              <a:spLocks noChangeArrowheads="1"/>
            </p:cNvSpPr>
            <p:nvPr/>
          </p:nvSpPr>
          <p:spPr bwMode="auto">
            <a:xfrm>
              <a:off x="3912" y="192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NICHOLAS</a:t>
              </a:r>
              <a:endParaRPr lang="en-US" sz="800" b="1">
                <a:solidFill>
                  <a:srgbClr val="6666FF"/>
                </a:solidFill>
              </a:endParaRPr>
            </a:p>
          </p:txBody>
        </p:sp>
        <p:sp>
          <p:nvSpPr>
            <p:cNvPr id="57526" name="Text Box 660"/>
            <p:cNvSpPr txBox="1">
              <a:spLocks noChangeArrowheads="1"/>
            </p:cNvSpPr>
            <p:nvPr/>
          </p:nvSpPr>
          <p:spPr bwMode="auto">
            <a:xfrm>
              <a:off x="3722" y="241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MADISON</a:t>
              </a:r>
              <a:endParaRPr lang="en-US" sz="800" b="1">
                <a:solidFill>
                  <a:srgbClr val="6666FF"/>
                </a:solidFill>
              </a:endParaRPr>
            </a:p>
          </p:txBody>
        </p:sp>
        <p:sp>
          <p:nvSpPr>
            <p:cNvPr id="57527" name="Text Box 661"/>
            <p:cNvSpPr txBox="1">
              <a:spLocks noChangeArrowheads="1"/>
            </p:cNvSpPr>
            <p:nvPr/>
          </p:nvSpPr>
          <p:spPr bwMode="auto">
            <a:xfrm>
              <a:off x="3803" y="222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CLARK</a:t>
              </a:r>
              <a:endParaRPr lang="en-US" sz="800" b="1">
                <a:solidFill>
                  <a:srgbClr val="6666FF"/>
                </a:solidFill>
              </a:endParaRPr>
            </a:p>
          </p:txBody>
        </p:sp>
        <p:sp>
          <p:nvSpPr>
            <p:cNvPr id="57528" name="Text Box 662"/>
            <p:cNvSpPr txBox="1">
              <a:spLocks noChangeArrowheads="1"/>
            </p:cNvSpPr>
            <p:nvPr/>
          </p:nvSpPr>
          <p:spPr bwMode="auto">
            <a:xfrm>
              <a:off x="3339" y="237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MERCER</a:t>
              </a:r>
              <a:endParaRPr lang="en-US" sz="800" b="1">
                <a:solidFill>
                  <a:srgbClr val="6666FF"/>
                </a:solidFill>
              </a:endParaRPr>
            </a:p>
          </p:txBody>
        </p:sp>
        <p:sp>
          <p:nvSpPr>
            <p:cNvPr id="57529" name="Text Box 663"/>
            <p:cNvSpPr txBox="1">
              <a:spLocks noChangeArrowheads="1"/>
            </p:cNvSpPr>
            <p:nvPr/>
          </p:nvSpPr>
          <p:spPr bwMode="auto">
            <a:xfrm>
              <a:off x="3343" y="2529"/>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BOYLE</a:t>
              </a:r>
              <a:endParaRPr lang="en-US" sz="800" b="1">
                <a:solidFill>
                  <a:srgbClr val="6666FF"/>
                </a:solidFill>
              </a:endParaRPr>
            </a:p>
          </p:txBody>
        </p:sp>
        <p:sp>
          <p:nvSpPr>
            <p:cNvPr id="57530" name="Text Box 664"/>
            <p:cNvSpPr txBox="1">
              <a:spLocks noChangeArrowheads="1"/>
            </p:cNvSpPr>
            <p:nvPr/>
          </p:nvSpPr>
          <p:spPr bwMode="auto">
            <a:xfrm>
              <a:off x="3480" y="2661"/>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LINCOLN</a:t>
              </a:r>
              <a:endParaRPr lang="en-US" sz="800" b="1">
                <a:solidFill>
                  <a:srgbClr val="6666FF"/>
                </a:solidFill>
              </a:endParaRPr>
            </a:p>
          </p:txBody>
        </p:sp>
        <p:sp>
          <p:nvSpPr>
            <p:cNvPr id="57531" name="Text Box 665"/>
            <p:cNvSpPr txBox="1">
              <a:spLocks noChangeArrowheads="1"/>
            </p:cNvSpPr>
            <p:nvPr/>
          </p:nvSpPr>
          <p:spPr bwMode="auto">
            <a:xfrm rot="2724226">
              <a:off x="3546" y="2518"/>
              <a:ext cx="32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GARRARD</a:t>
              </a:r>
              <a:endParaRPr lang="en-US" sz="800" b="1">
                <a:solidFill>
                  <a:srgbClr val="6666FF"/>
                </a:solidFill>
              </a:endParaRPr>
            </a:p>
          </p:txBody>
        </p:sp>
        <p:sp>
          <p:nvSpPr>
            <p:cNvPr id="57532" name="Text Box 666"/>
            <p:cNvSpPr txBox="1">
              <a:spLocks noChangeArrowheads="1"/>
            </p:cNvSpPr>
            <p:nvPr/>
          </p:nvSpPr>
          <p:spPr bwMode="auto">
            <a:xfrm>
              <a:off x="3525" y="2295"/>
              <a:ext cx="3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JESSA-</a:t>
              </a:r>
            </a:p>
            <a:p>
              <a:pPr algn="ctr"/>
              <a:r>
                <a:rPr lang="en-US" sz="400">
                  <a:latin typeface="Arial" charset="0"/>
                </a:rPr>
                <a:t>MINE</a:t>
              </a:r>
              <a:endParaRPr lang="en-US" sz="800" b="1">
                <a:solidFill>
                  <a:srgbClr val="6666FF"/>
                </a:solidFill>
              </a:endParaRPr>
            </a:p>
          </p:txBody>
        </p:sp>
        <p:sp>
          <p:nvSpPr>
            <p:cNvPr id="57533" name="Text Box 667"/>
            <p:cNvSpPr txBox="1">
              <a:spLocks noChangeArrowheads="1"/>
            </p:cNvSpPr>
            <p:nvPr/>
          </p:nvSpPr>
          <p:spPr bwMode="auto">
            <a:xfrm>
              <a:off x="3949" y="2454"/>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ESTILL</a:t>
              </a:r>
              <a:endParaRPr lang="en-US" sz="800" b="1">
                <a:solidFill>
                  <a:srgbClr val="6666FF"/>
                </a:solidFill>
              </a:endParaRPr>
            </a:p>
          </p:txBody>
        </p:sp>
        <p:sp>
          <p:nvSpPr>
            <p:cNvPr id="57534" name="Text Box 668"/>
            <p:cNvSpPr txBox="1">
              <a:spLocks noChangeArrowheads="1"/>
            </p:cNvSpPr>
            <p:nvPr/>
          </p:nvSpPr>
          <p:spPr bwMode="auto">
            <a:xfrm>
              <a:off x="4038" y="2344"/>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POWELL</a:t>
              </a:r>
              <a:endParaRPr lang="en-US" sz="800" b="1">
                <a:solidFill>
                  <a:srgbClr val="6666FF"/>
                </a:solidFill>
              </a:endParaRPr>
            </a:p>
          </p:txBody>
        </p:sp>
        <p:sp>
          <p:nvSpPr>
            <p:cNvPr id="57535" name="Text Box 669"/>
            <p:cNvSpPr txBox="1">
              <a:spLocks noChangeArrowheads="1"/>
            </p:cNvSpPr>
            <p:nvPr/>
          </p:nvSpPr>
          <p:spPr bwMode="auto">
            <a:xfrm>
              <a:off x="2454" y="225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MEADE</a:t>
              </a:r>
              <a:endParaRPr lang="en-US" sz="800" b="1">
                <a:solidFill>
                  <a:srgbClr val="6666FF"/>
                </a:solidFill>
              </a:endParaRPr>
            </a:p>
          </p:txBody>
        </p:sp>
        <p:sp>
          <p:nvSpPr>
            <p:cNvPr id="57536" name="Text Box 670"/>
            <p:cNvSpPr txBox="1">
              <a:spLocks noChangeArrowheads="1"/>
            </p:cNvSpPr>
            <p:nvPr/>
          </p:nvSpPr>
          <p:spPr bwMode="auto">
            <a:xfrm>
              <a:off x="2589" y="2486"/>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HARDIN</a:t>
              </a:r>
              <a:endParaRPr lang="en-US" sz="800" b="1">
                <a:solidFill>
                  <a:srgbClr val="6666FF"/>
                </a:solidFill>
              </a:endParaRPr>
            </a:p>
          </p:txBody>
        </p:sp>
        <p:sp>
          <p:nvSpPr>
            <p:cNvPr id="57537" name="Text Box 671"/>
            <p:cNvSpPr txBox="1">
              <a:spLocks noChangeArrowheads="1"/>
            </p:cNvSpPr>
            <p:nvPr/>
          </p:nvSpPr>
          <p:spPr bwMode="auto">
            <a:xfrm>
              <a:off x="2882" y="240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NELSON</a:t>
              </a:r>
              <a:endParaRPr lang="en-US" sz="800" b="1">
                <a:solidFill>
                  <a:srgbClr val="6666FF"/>
                </a:solidFill>
              </a:endParaRPr>
            </a:p>
          </p:txBody>
        </p:sp>
        <p:sp>
          <p:nvSpPr>
            <p:cNvPr id="57538" name="Text Box 672"/>
            <p:cNvSpPr txBox="1">
              <a:spLocks noChangeArrowheads="1"/>
            </p:cNvSpPr>
            <p:nvPr/>
          </p:nvSpPr>
          <p:spPr bwMode="auto">
            <a:xfrm>
              <a:off x="2269" y="2402"/>
              <a:ext cx="3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BRECKINRIDGE</a:t>
              </a:r>
              <a:endParaRPr lang="en-US" sz="800" b="1">
                <a:solidFill>
                  <a:srgbClr val="6666FF"/>
                </a:solidFill>
              </a:endParaRPr>
            </a:p>
          </p:txBody>
        </p:sp>
        <p:sp>
          <p:nvSpPr>
            <p:cNvPr id="57539" name="Text Box 673"/>
            <p:cNvSpPr txBox="1">
              <a:spLocks noChangeArrowheads="1"/>
            </p:cNvSpPr>
            <p:nvPr/>
          </p:nvSpPr>
          <p:spPr bwMode="auto">
            <a:xfrm>
              <a:off x="2331" y="267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GRAYSON</a:t>
              </a:r>
              <a:endParaRPr lang="en-US" sz="800" b="1">
                <a:solidFill>
                  <a:srgbClr val="6666FF"/>
                </a:solidFill>
              </a:endParaRPr>
            </a:p>
          </p:txBody>
        </p:sp>
        <p:sp>
          <p:nvSpPr>
            <p:cNvPr id="57540" name="Text Box 674"/>
            <p:cNvSpPr txBox="1">
              <a:spLocks noChangeArrowheads="1"/>
            </p:cNvSpPr>
            <p:nvPr/>
          </p:nvSpPr>
          <p:spPr bwMode="auto">
            <a:xfrm>
              <a:off x="2755" y="263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LARUE</a:t>
              </a:r>
              <a:endParaRPr lang="en-US" sz="800" b="1">
                <a:solidFill>
                  <a:srgbClr val="6666FF"/>
                </a:solidFill>
              </a:endParaRPr>
            </a:p>
          </p:txBody>
        </p:sp>
        <p:sp>
          <p:nvSpPr>
            <p:cNvPr id="57541" name="Text Box 675"/>
            <p:cNvSpPr txBox="1">
              <a:spLocks noChangeArrowheads="1"/>
            </p:cNvSpPr>
            <p:nvPr/>
          </p:nvSpPr>
          <p:spPr bwMode="auto">
            <a:xfrm>
              <a:off x="3055" y="259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MARION</a:t>
              </a:r>
              <a:endParaRPr lang="en-US" sz="800" b="1">
                <a:solidFill>
                  <a:srgbClr val="6666FF"/>
                </a:solidFill>
              </a:endParaRPr>
            </a:p>
          </p:txBody>
        </p:sp>
        <p:sp>
          <p:nvSpPr>
            <p:cNvPr id="57542" name="Text Box 676"/>
            <p:cNvSpPr txBox="1">
              <a:spLocks noChangeArrowheads="1"/>
            </p:cNvSpPr>
            <p:nvPr/>
          </p:nvSpPr>
          <p:spPr bwMode="auto">
            <a:xfrm>
              <a:off x="3101" y="2438"/>
              <a:ext cx="35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WASHINGTON</a:t>
              </a:r>
              <a:endParaRPr lang="en-US" sz="800" b="1">
                <a:solidFill>
                  <a:srgbClr val="6666FF"/>
                </a:solidFill>
              </a:endParaRPr>
            </a:p>
          </p:txBody>
        </p:sp>
        <p:sp>
          <p:nvSpPr>
            <p:cNvPr id="57543" name="Text Box 677"/>
            <p:cNvSpPr txBox="1">
              <a:spLocks noChangeArrowheads="1"/>
            </p:cNvSpPr>
            <p:nvPr/>
          </p:nvSpPr>
          <p:spPr bwMode="auto">
            <a:xfrm rot="2708883">
              <a:off x="2010" y="2329"/>
              <a:ext cx="3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HANCOCK</a:t>
              </a:r>
              <a:endParaRPr lang="en-US" sz="800" b="1">
                <a:solidFill>
                  <a:srgbClr val="6666FF"/>
                </a:solidFill>
              </a:endParaRPr>
            </a:p>
          </p:txBody>
        </p:sp>
        <p:sp>
          <p:nvSpPr>
            <p:cNvPr id="57544" name="Text Box 678"/>
            <p:cNvSpPr txBox="1">
              <a:spLocks noChangeArrowheads="1"/>
            </p:cNvSpPr>
            <p:nvPr/>
          </p:nvSpPr>
          <p:spPr bwMode="auto">
            <a:xfrm>
              <a:off x="1853" y="2445"/>
              <a:ext cx="27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DAVIESS</a:t>
              </a:r>
              <a:endParaRPr lang="en-US" sz="800" b="1">
                <a:solidFill>
                  <a:srgbClr val="6666FF"/>
                </a:solidFill>
              </a:endParaRPr>
            </a:p>
          </p:txBody>
        </p:sp>
        <p:sp>
          <p:nvSpPr>
            <p:cNvPr id="57545" name="Text Box 679"/>
            <p:cNvSpPr txBox="1">
              <a:spLocks noChangeArrowheads="1"/>
            </p:cNvSpPr>
            <p:nvPr/>
          </p:nvSpPr>
          <p:spPr bwMode="auto">
            <a:xfrm>
              <a:off x="2038" y="2631"/>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OHIO</a:t>
              </a:r>
              <a:endParaRPr lang="en-US" sz="800" b="1">
                <a:solidFill>
                  <a:srgbClr val="6666FF"/>
                </a:solidFill>
              </a:endParaRPr>
            </a:p>
          </p:txBody>
        </p:sp>
        <p:sp>
          <p:nvSpPr>
            <p:cNvPr id="57546" name="Text Box 680"/>
            <p:cNvSpPr txBox="1">
              <a:spLocks noChangeArrowheads="1"/>
            </p:cNvSpPr>
            <p:nvPr/>
          </p:nvSpPr>
          <p:spPr bwMode="auto">
            <a:xfrm>
              <a:off x="1298" y="2491"/>
              <a:ext cx="2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UNION</a:t>
              </a:r>
              <a:endParaRPr lang="en-US" sz="800" b="1">
                <a:solidFill>
                  <a:srgbClr val="6666FF"/>
                </a:solidFill>
              </a:endParaRPr>
            </a:p>
          </p:txBody>
        </p:sp>
        <p:sp>
          <p:nvSpPr>
            <p:cNvPr id="57547" name="Text Box 681"/>
            <p:cNvSpPr txBox="1">
              <a:spLocks noChangeArrowheads="1"/>
            </p:cNvSpPr>
            <p:nvPr/>
          </p:nvSpPr>
          <p:spPr bwMode="auto">
            <a:xfrm>
              <a:off x="1459" y="2608"/>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WEBSTER</a:t>
              </a:r>
              <a:endParaRPr lang="en-US" sz="800" b="1">
                <a:solidFill>
                  <a:srgbClr val="6666FF"/>
                </a:solidFill>
              </a:endParaRPr>
            </a:p>
          </p:txBody>
        </p:sp>
        <p:sp>
          <p:nvSpPr>
            <p:cNvPr id="57548" name="Text Box 682"/>
            <p:cNvSpPr txBox="1">
              <a:spLocks noChangeArrowheads="1"/>
            </p:cNvSpPr>
            <p:nvPr/>
          </p:nvSpPr>
          <p:spPr bwMode="auto">
            <a:xfrm>
              <a:off x="1776" y="2608"/>
              <a:ext cx="2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McLEAN</a:t>
              </a:r>
              <a:endParaRPr lang="en-US" sz="800" b="1">
                <a:solidFill>
                  <a:srgbClr val="6666FF"/>
                </a:solidFill>
              </a:endParaRPr>
            </a:p>
          </p:txBody>
        </p:sp>
        <p:sp>
          <p:nvSpPr>
            <p:cNvPr id="57549" name="Text Box 683"/>
            <p:cNvSpPr txBox="1">
              <a:spLocks noChangeArrowheads="1"/>
            </p:cNvSpPr>
            <p:nvPr/>
          </p:nvSpPr>
          <p:spPr bwMode="auto">
            <a:xfrm>
              <a:off x="1511" y="2392"/>
              <a:ext cx="3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HENDERSON</a:t>
              </a:r>
              <a:endParaRPr lang="en-US" sz="800" b="1">
                <a:solidFill>
                  <a:srgbClr val="6666FF"/>
                </a:solidFill>
              </a:endParaRPr>
            </a:p>
          </p:txBody>
        </p:sp>
        <p:sp>
          <p:nvSpPr>
            <p:cNvPr id="57550" name="Text Box 684"/>
            <p:cNvSpPr txBox="1">
              <a:spLocks noChangeArrowheads="1"/>
            </p:cNvSpPr>
            <p:nvPr/>
          </p:nvSpPr>
          <p:spPr bwMode="auto">
            <a:xfrm>
              <a:off x="3851" y="1588"/>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BRACKEN</a:t>
              </a:r>
              <a:endParaRPr lang="en-US" sz="800" b="1">
                <a:solidFill>
                  <a:srgbClr val="6666FF"/>
                </a:solidFill>
              </a:endParaRPr>
            </a:p>
          </p:txBody>
        </p:sp>
        <p:sp>
          <p:nvSpPr>
            <p:cNvPr id="57551" name="Text Box 685"/>
            <p:cNvSpPr txBox="1">
              <a:spLocks noChangeArrowheads="1"/>
            </p:cNvSpPr>
            <p:nvPr/>
          </p:nvSpPr>
          <p:spPr bwMode="auto">
            <a:xfrm>
              <a:off x="4023" y="170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MASON</a:t>
              </a:r>
              <a:endParaRPr lang="en-US" sz="800" b="1">
                <a:solidFill>
                  <a:srgbClr val="6666FF"/>
                </a:solidFill>
              </a:endParaRPr>
            </a:p>
          </p:txBody>
        </p:sp>
        <p:sp>
          <p:nvSpPr>
            <p:cNvPr id="57552" name="Text Box 686"/>
            <p:cNvSpPr txBox="1">
              <a:spLocks noChangeArrowheads="1"/>
            </p:cNvSpPr>
            <p:nvPr/>
          </p:nvSpPr>
          <p:spPr bwMode="auto">
            <a:xfrm>
              <a:off x="4320" y="173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LEWIS</a:t>
              </a:r>
              <a:endParaRPr lang="en-US" sz="800" b="1">
                <a:solidFill>
                  <a:srgbClr val="6666FF"/>
                </a:solidFill>
              </a:endParaRPr>
            </a:p>
          </p:txBody>
        </p:sp>
        <p:sp>
          <p:nvSpPr>
            <p:cNvPr id="57553" name="Text Box 687"/>
            <p:cNvSpPr txBox="1">
              <a:spLocks noChangeArrowheads="1"/>
            </p:cNvSpPr>
            <p:nvPr/>
          </p:nvSpPr>
          <p:spPr bwMode="auto">
            <a:xfrm>
              <a:off x="4084" y="1876"/>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FLEMING</a:t>
              </a:r>
              <a:endParaRPr lang="en-US" sz="800" b="1">
                <a:solidFill>
                  <a:srgbClr val="6666FF"/>
                </a:solidFill>
              </a:endParaRPr>
            </a:p>
          </p:txBody>
        </p:sp>
        <p:sp>
          <p:nvSpPr>
            <p:cNvPr id="57554" name="Text Box 688"/>
            <p:cNvSpPr txBox="1">
              <a:spLocks noChangeArrowheads="1"/>
            </p:cNvSpPr>
            <p:nvPr/>
          </p:nvSpPr>
          <p:spPr bwMode="auto">
            <a:xfrm>
              <a:off x="3920" y="1715"/>
              <a:ext cx="2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ROB-</a:t>
              </a:r>
            </a:p>
            <a:p>
              <a:pPr algn="ctr"/>
              <a:r>
                <a:rPr lang="en-US" sz="400">
                  <a:latin typeface="Arial" charset="0"/>
                </a:rPr>
                <a:t>ERT-</a:t>
              </a:r>
            </a:p>
            <a:p>
              <a:pPr algn="ctr"/>
              <a:r>
                <a:rPr lang="en-US" sz="400">
                  <a:latin typeface="Arial" charset="0"/>
                </a:rPr>
                <a:t>SON</a:t>
              </a:r>
              <a:endParaRPr lang="en-US" sz="800" b="1">
                <a:solidFill>
                  <a:srgbClr val="6666FF"/>
                </a:solidFill>
              </a:endParaRPr>
            </a:p>
          </p:txBody>
        </p:sp>
        <p:sp>
          <p:nvSpPr>
            <p:cNvPr id="57555" name="Text Box 689"/>
            <p:cNvSpPr txBox="1">
              <a:spLocks noChangeArrowheads="1"/>
            </p:cNvSpPr>
            <p:nvPr/>
          </p:nvSpPr>
          <p:spPr bwMode="auto">
            <a:xfrm>
              <a:off x="4598" y="1731"/>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GREENUP</a:t>
              </a:r>
              <a:endParaRPr lang="en-US" sz="800" b="1">
                <a:solidFill>
                  <a:srgbClr val="6666FF"/>
                </a:solidFill>
              </a:endParaRPr>
            </a:p>
          </p:txBody>
        </p:sp>
        <p:sp>
          <p:nvSpPr>
            <p:cNvPr id="57556" name="Text Box 690"/>
            <p:cNvSpPr txBox="1">
              <a:spLocks noChangeArrowheads="1"/>
            </p:cNvSpPr>
            <p:nvPr/>
          </p:nvSpPr>
          <p:spPr bwMode="auto">
            <a:xfrm>
              <a:off x="4777" y="1845"/>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dirty="0">
                  <a:latin typeface="Arial" charset="0"/>
                </a:rPr>
                <a:t>BOYD</a:t>
              </a:r>
              <a:endParaRPr lang="en-US" sz="800" b="1" dirty="0">
                <a:solidFill>
                  <a:srgbClr val="6666FF"/>
                </a:solidFill>
              </a:endParaRPr>
            </a:p>
          </p:txBody>
        </p:sp>
        <p:sp>
          <p:nvSpPr>
            <p:cNvPr id="57557" name="Text Box 691"/>
            <p:cNvSpPr txBox="1">
              <a:spLocks noChangeArrowheads="1"/>
            </p:cNvSpPr>
            <p:nvPr/>
          </p:nvSpPr>
          <p:spPr bwMode="auto">
            <a:xfrm>
              <a:off x="4538" y="1915"/>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CARTER</a:t>
              </a:r>
              <a:endParaRPr lang="en-US" sz="800" b="1">
                <a:solidFill>
                  <a:srgbClr val="6666FF"/>
                </a:solidFill>
              </a:endParaRPr>
            </a:p>
          </p:txBody>
        </p:sp>
        <p:sp>
          <p:nvSpPr>
            <p:cNvPr id="57558" name="Text Box 692"/>
            <p:cNvSpPr txBox="1">
              <a:spLocks noChangeArrowheads="1"/>
            </p:cNvSpPr>
            <p:nvPr/>
          </p:nvSpPr>
          <p:spPr bwMode="auto">
            <a:xfrm>
              <a:off x="4526" y="2081"/>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ELLIOT</a:t>
              </a:r>
              <a:endParaRPr lang="en-US" sz="800" b="1">
                <a:solidFill>
                  <a:srgbClr val="6666FF"/>
                </a:solidFill>
              </a:endParaRPr>
            </a:p>
          </p:txBody>
        </p:sp>
        <p:sp>
          <p:nvSpPr>
            <p:cNvPr id="57559" name="Text Box 693"/>
            <p:cNvSpPr txBox="1">
              <a:spLocks noChangeArrowheads="1"/>
            </p:cNvSpPr>
            <p:nvPr/>
          </p:nvSpPr>
          <p:spPr bwMode="auto">
            <a:xfrm>
              <a:off x="4749" y="2137"/>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LAWRENCE</a:t>
              </a:r>
              <a:endParaRPr lang="en-US" sz="800" b="1">
                <a:solidFill>
                  <a:srgbClr val="6666FF"/>
                </a:solidFill>
              </a:endParaRPr>
            </a:p>
          </p:txBody>
        </p:sp>
        <p:sp>
          <p:nvSpPr>
            <p:cNvPr id="57560" name="Text Box 694"/>
            <p:cNvSpPr txBox="1">
              <a:spLocks noChangeArrowheads="1"/>
            </p:cNvSpPr>
            <p:nvPr/>
          </p:nvSpPr>
          <p:spPr bwMode="auto">
            <a:xfrm>
              <a:off x="4997" y="2584"/>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PIKE</a:t>
              </a:r>
              <a:endParaRPr lang="en-US" sz="800" b="1">
                <a:solidFill>
                  <a:srgbClr val="6666FF"/>
                </a:solidFill>
              </a:endParaRPr>
            </a:p>
          </p:txBody>
        </p:sp>
        <p:sp>
          <p:nvSpPr>
            <p:cNvPr id="57561" name="Text Box 695"/>
            <p:cNvSpPr txBox="1">
              <a:spLocks noChangeArrowheads="1"/>
            </p:cNvSpPr>
            <p:nvPr/>
          </p:nvSpPr>
          <p:spPr bwMode="auto">
            <a:xfrm>
              <a:off x="4743" y="2528"/>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FLOYD</a:t>
              </a:r>
              <a:endParaRPr lang="en-US" sz="800" b="1">
                <a:solidFill>
                  <a:srgbClr val="6666FF"/>
                </a:solidFill>
              </a:endParaRPr>
            </a:p>
          </p:txBody>
        </p:sp>
        <p:sp>
          <p:nvSpPr>
            <p:cNvPr id="57562" name="Text Box 696"/>
            <p:cNvSpPr txBox="1">
              <a:spLocks noChangeArrowheads="1"/>
            </p:cNvSpPr>
            <p:nvPr/>
          </p:nvSpPr>
          <p:spPr bwMode="auto">
            <a:xfrm>
              <a:off x="4904" y="2342"/>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MARTIN</a:t>
              </a:r>
              <a:endParaRPr lang="en-US" sz="800" b="1">
                <a:solidFill>
                  <a:srgbClr val="6666FF"/>
                </a:solidFill>
              </a:endParaRPr>
            </a:p>
          </p:txBody>
        </p:sp>
        <p:sp>
          <p:nvSpPr>
            <p:cNvPr id="57563" name="Text Box 697"/>
            <p:cNvSpPr txBox="1">
              <a:spLocks noChangeArrowheads="1"/>
            </p:cNvSpPr>
            <p:nvPr/>
          </p:nvSpPr>
          <p:spPr bwMode="auto">
            <a:xfrm>
              <a:off x="4699" y="2307"/>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JOHNSON</a:t>
              </a:r>
              <a:endParaRPr lang="en-US" sz="800" b="1">
                <a:solidFill>
                  <a:srgbClr val="6666FF"/>
                </a:solidFill>
              </a:endParaRPr>
            </a:p>
          </p:txBody>
        </p:sp>
        <p:sp>
          <p:nvSpPr>
            <p:cNvPr id="57564" name="Text Box 698"/>
            <p:cNvSpPr txBox="1">
              <a:spLocks noChangeArrowheads="1"/>
            </p:cNvSpPr>
            <p:nvPr/>
          </p:nvSpPr>
          <p:spPr bwMode="auto">
            <a:xfrm rot="2313291">
              <a:off x="4539" y="2441"/>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MAGOFFIN</a:t>
              </a:r>
              <a:endParaRPr lang="en-US" sz="800" b="1">
                <a:solidFill>
                  <a:srgbClr val="6666FF"/>
                </a:solidFill>
              </a:endParaRPr>
            </a:p>
          </p:txBody>
        </p:sp>
        <p:sp>
          <p:nvSpPr>
            <p:cNvPr id="57565" name="Text Box 699"/>
            <p:cNvSpPr txBox="1">
              <a:spLocks noChangeArrowheads="1"/>
            </p:cNvSpPr>
            <p:nvPr/>
          </p:nvSpPr>
          <p:spPr bwMode="auto">
            <a:xfrm>
              <a:off x="4398" y="2235"/>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MORGAN</a:t>
              </a:r>
              <a:endParaRPr lang="en-US" sz="800" b="1">
                <a:solidFill>
                  <a:srgbClr val="6666FF"/>
                </a:solidFill>
              </a:endParaRPr>
            </a:p>
          </p:txBody>
        </p:sp>
        <p:sp>
          <p:nvSpPr>
            <p:cNvPr id="57566" name="Text Box 700"/>
            <p:cNvSpPr txBox="1">
              <a:spLocks noChangeArrowheads="1"/>
            </p:cNvSpPr>
            <p:nvPr/>
          </p:nvSpPr>
          <p:spPr bwMode="auto">
            <a:xfrm>
              <a:off x="4181" y="2237"/>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MENIFEE</a:t>
              </a:r>
              <a:endParaRPr lang="en-US" sz="800" b="1">
                <a:solidFill>
                  <a:srgbClr val="6666FF"/>
                </a:solidFill>
              </a:endParaRPr>
            </a:p>
          </p:txBody>
        </p:sp>
        <p:sp>
          <p:nvSpPr>
            <p:cNvPr id="57567" name="Text Box 701"/>
            <p:cNvSpPr txBox="1">
              <a:spLocks noChangeArrowheads="1"/>
            </p:cNvSpPr>
            <p:nvPr/>
          </p:nvSpPr>
          <p:spPr bwMode="auto">
            <a:xfrm>
              <a:off x="4286" y="203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ROWAN</a:t>
              </a:r>
              <a:endParaRPr lang="en-US" sz="800" b="1">
                <a:solidFill>
                  <a:srgbClr val="6666FF"/>
                </a:solidFill>
              </a:endParaRPr>
            </a:p>
          </p:txBody>
        </p:sp>
        <p:sp>
          <p:nvSpPr>
            <p:cNvPr id="57568" name="Text Box 702"/>
            <p:cNvSpPr txBox="1">
              <a:spLocks noChangeArrowheads="1"/>
            </p:cNvSpPr>
            <p:nvPr/>
          </p:nvSpPr>
          <p:spPr bwMode="auto">
            <a:xfrm>
              <a:off x="4057" y="2053"/>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BATH</a:t>
              </a:r>
              <a:endParaRPr lang="en-US" sz="800" b="1">
                <a:solidFill>
                  <a:srgbClr val="6666FF"/>
                </a:solidFill>
              </a:endParaRPr>
            </a:p>
          </p:txBody>
        </p:sp>
        <p:sp>
          <p:nvSpPr>
            <p:cNvPr id="57569" name="Text Box 703"/>
            <p:cNvSpPr txBox="1">
              <a:spLocks noChangeArrowheads="1"/>
            </p:cNvSpPr>
            <p:nvPr/>
          </p:nvSpPr>
          <p:spPr bwMode="auto">
            <a:xfrm rot="3476075">
              <a:off x="3962" y="2174"/>
              <a:ext cx="3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MONTGOMERY</a:t>
              </a:r>
              <a:endParaRPr lang="en-US" sz="800" b="1">
                <a:solidFill>
                  <a:srgbClr val="6666FF"/>
                </a:solidFill>
              </a:endParaRPr>
            </a:p>
          </p:txBody>
        </p:sp>
        <p:sp>
          <p:nvSpPr>
            <p:cNvPr id="57570" name="Text Box 704"/>
            <p:cNvSpPr txBox="1">
              <a:spLocks noChangeArrowheads="1"/>
            </p:cNvSpPr>
            <p:nvPr/>
          </p:nvSpPr>
          <p:spPr bwMode="auto">
            <a:xfrm>
              <a:off x="4123" y="2534"/>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LEE</a:t>
              </a:r>
              <a:endParaRPr lang="en-US" sz="800" b="1">
                <a:solidFill>
                  <a:srgbClr val="6666FF"/>
                </a:solidFill>
              </a:endParaRPr>
            </a:p>
          </p:txBody>
        </p:sp>
        <p:sp>
          <p:nvSpPr>
            <p:cNvPr id="57571" name="Text Box 705"/>
            <p:cNvSpPr txBox="1">
              <a:spLocks noChangeArrowheads="1"/>
            </p:cNvSpPr>
            <p:nvPr/>
          </p:nvSpPr>
          <p:spPr bwMode="auto">
            <a:xfrm>
              <a:off x="4250" y="2410"/>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WOLFE</a:t>
              </a:r>
              <a:endParaRPr lang="en-US" sz="800" b="1">
                <a:solidFill>
                  <a:srgbClr val="6666FF"/>
                </a:solidFill>
              </a:endParaRPr>
            </a:p>
          </p:txBody>
        </p:sp>
        <p:sp>
          <p:nvSpPr>
            <p:cNvPr id="57572" name="Text Box 706"/>
            <p:cNvSpPr txBox="1">
              <a:spLocks noChangeArrowheads="1"/>
            </p:cNvSpPr>
            <p:nvPr/>
          </p:nvSpPr>
          <p:spPr bwMode="auto">
            <a:xfrm>
              <a:off x="4379" y="261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BREATHITT</a:t>
              </a:r>
              <a:endParaRPr lang="en-US" sz="800" b="1">
                <a:solidFill>
                  <a:srgbClr val="6666FF"/>
                </a:solidFill>
              </a:endParaRPr>
            </a:p>
          </p:txBody>
        </p:sp>
        <p:sp>
          <p:nvSpPr>
            <p:cNvPr id="57573" name="Text Box 707"/>
            <p:cNvSpPr txBox="1">
              <a:spLocks noChangeArrowheads="1"/>
            </p:cNvSpPr>
            <p:nvPr/>
          </p:nvSpPr>
          <p:spPr bwMode="auto">
            <a:xfrm>
              <a:off x="4129" y="2678"/>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OWSLEY</a:t>
              </a:r>
              <a:endParaRPr lang="en-US" sz="800" b="1">
                <a:solidFill>
                  <a:srgbClr val="6666FF"/>
                </a:solidFill>
              </a:endParaRPr>
            </a:p>
          </p:txBody>
        </p:sp>
        <p:sp>
          <p:nvSpPr>
            <p:cNvPr id="57574" name="Text Box 708"/>
            <p:cNvSpPr txBox="1">
              <a:spLocks noChangeArrowheads="1"/>
            </p:cNvSpPr>
            <p:nvPr/>
          </p:nvSpPr>
          <p:spPr bwMode="auto">
            <a:xfrm>
              <a:off x="4352" y="2957"/>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LESLIE</a:t>
              </a:r>
              <a:endParaRPr lang="en-US" sz="800" b="1">
                <a:solidFill>
                  <a:srgbClr val="6666FF"/>
                </a:solidFill>
              </a:endParaRPr>
            </a:p>
          </p:txBody>
        </p:sp>
        <p:sp>
          <p:nvSpPr>
            <p:cNvPr id="57575" name="Text Box 709"/>
            <p:cNvSpPr txBox="1">
              <a:spLocks noChangeArrowheads="1"/>
            </p:cNvSpPr>
            <p:nvPr/>
          </p:nvSpPr>
          <p:spPr bwMode="auto">
            <a:xfrm>
              <a:off x="4643" y="2744"/>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KNOTT</a:t>
              </a:r>
              <a:endParaRPr lang="en-US" sz="800" b="1">
                <a:solidFill>
                  <a:srgbClr val="6666FF"/>
                </a:solidFill>
              </a:endParaRPr>
            </a:p>
          </p:txBody>
        </p:sp>
        <p:sp>
          <p:nvSpPr>
            <p:cNvPr id="57576" name="Text Box 710"/>
            <p:cNvSpPr txBox="1">
              <a:spLocks noChangeArrowheads="1"/>
            </p:cNvSpPr>
            <p:nvPr/>
          </p:nvSpPr>
          <p:spPr bwMode="auto">
            <a:xfrm>
              <a:off x="4701" y="292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LETCHER</a:t>
              </a:r>
              <a:endParaRPr lang="en-US" sz="800" b="1">
                <a:solidFill>
                  <a:srgbClr val="6666FF"/>
                </a:solidFill>
              </a:endParaRPr>
            </a:p>
          </p:txBody>
        </p:sp>
        <p:sp>
          <p:nvSpPr>
            <p:cNvPr id="57577" name="Text Box 711"/>
            <p:cNvSpPr txBox="1">
              <a:spLocks noChangeArrowheads="1"/>
            </p:cNvSpPr>
            <p:nvPr/>
          </p:nvSpPr>
          <p:spPr bwMode="auto">
            <a:xfrm>
              <a:off x="4441" y="2785"/>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PERRY</a:t>
              </a:r>
              <a:endParaRPr lang="en-US" sz="800" b="1">
                <a:solidFill>
                  <a:srgbClr val="6666FF"/>
                </a:solidFill>
              </a:endParaRPr>
            </a:p>
          </p:txBody>
        </p:sp>
        <p:sp>
          <p:nvSpPr>
            <p:cNvPr id="57578" name="Text Box 712"/>
            <p:cNvSpPr txBox="1">
              <a:spLocks noChangeArrowheads="1"/>
            </p:cNvSpPr>
            <p:nvPr/>
          </p:nvSpPr>
          <p:spPr bwMode="auto">
            <a:xfrm>
              <a:off x="4396" y="3188"/>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HARLAN</a:t>
              </a:r>
              <a:endParaRPr lang="en-US" sz="800" b="1">
                <a:solidFill>
                  <a:srgbClr val="6666FF"/>
                </a:solidFill>
              </a:endParaRPr>
            </a:p>
          </p:txBody>
        </p:sp>
        <p:sp>
          <p:nvSpPr>
            <p:cNvPr id="57579" name="Text Box 713"/>
            <p:cNvSpPr txBox="1">
              <a:spLocks noChangeArrowheads="1"/>
            </p:cNvSpPr>
            <p:nvPr/>
          </p:nvSpPr>
          <p:spPr bwMode="auto">
            <a:xfrm>
              <a:off x="3823" y="3257"/>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WHITLEY</a:t>
              </a:r>
              <a:endParaRPr lang="en-US" sz="800" b="1">
                <a:solidFill>
                  <a:srgbClr val="6666FF"/>
                </a:solidFill>
              </a:endParaRPr>
            </a:p>
          </p:txBody>
        </p:sp>
        <p:sp>
          <p:nvSpPr>
            <p:cNvPr id="57580" name="Text Box 714"/>
            <p:cNvSpPr txBox="1">
              <a:spLocks noChangeArrowheads="1"/>
            </p:cNvSpPr>
            <p:nvPr/>
          </p:nvSpPr>
          <p:spPr bwMode="auto">
            <a:xfrm>
              <a:off x="4168" y="3277"/>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BELL</a:t>
              </a:r>
              <a:endParaRPr lang="en-US" sz="800" b="1">
                <a:solidFill>
                  <a:srgbClr val="6666FF"/>
                </a:solidFill>
              </a:endParaRPr>
            </a:p>
          </p:txBody>
        </p:sp>
        <p:sp>
          <p:nvSpPr>
            <p:cNvPr id="57581" name="Text Box 715"/>
            <p:cNvSpPr txBox="1">
              <a:spLocks noChangeArrowheads="1"/>
            </p:cNvSpPr>
            <p:nvPr/>
          </p:nvSpPr>
          <p:spPr bwMode="auto">
            <a:xfrm>
              <a:off x="4026" y="314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KNOX</a:t>
              </a:r>
              <a:endParaRPr lang="en-US" sz="800" b="1">
                <a:solidFill>
                  <a:srgbClr val="6666FF"/>
                </a:solidFill>
              </a:endParaRPr>
            </a:p>
          </p:txBody>
        </p:sp>
        <p:sp>
          <p:nvSpPr>
            <p:cNvPr id="57582" name="Text Box 716"/>
            <p:cNvSpPr txBox="1">
              <a:spLocks noChangeArrowheads="1"/>
            </p:cNvSpPr>
            <p:nvPr/>
          </p:nvSpPr>
          <p:spPr bwMode="auto">
            <a:xfrm>
              <a:off x="3853" y="2962"/>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LAUREL</a:t>
              </a:r>
              <a:endParaRPr lang="en-US" sz="800" b="1">
                <a:solidFill>
                  <a:srgbClr val="6666FF"/>
                </a:solidFill>
              </a:endParaRPr>
            </a:p>
          </p:txBody>
        </p:sp>
        <p:sp>
          <p:nvSpPr>
            <p:cNvPr id="57583" name="Text Box 717"/>
            <p:cNvSpPr txBox="1">
              <a:spLocks noChangeArrowheads="1"/>
            </p:cNvSpPr>
            <p:nvPr/>
          </p:nvSpPr>
          <p:spPr bwMode="auto">
            <a:xfrm>
              <a:off x="4110" y="288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CLAY</a:t>
              </a:r>
              <a:endParaRPr lang="en-US" sz="800" b="1">
                <a:solidFill>
                  <a:srgbClr val="6666FF"/>
                </a:solidFill>
              </a:endParaRPr>
            </a:p>
          </p:txBody>
        </p:sp>
        <p:sp>
          <p:nvSpPr>
            <p:cNvPr id="57584" name="Text Box 718"/>
            <p:cNvSpPr txBox="1">
              <a:spLocks noChangeArrowheads="1"/>
            </p:cNvSpPr>
            <p:nvPr/>
          </p:nvSpPr>
          <p:spPr bwMode="auto">
            <a:xfrm>
              <a:off x="3899" y="2669"/>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JACKSON</a:t>
              </a:r>
              <a:endParaRPr lang="en-US" sz="800" b="1">
                <a:solidFill>
                  <a:srgbClr val="6666FF"/>
                </a:solidFill>
              </a:endParaRPr>
            </a:p>
          </p:txBody>
        </p:sp>
        <p:sp>
          <p:nvSpPr>
            <p:cNvPr id="57585" name="Text Box 719"/>
            <p:cNvSpPr txBox="1">
              <a:spLocks noChangeArrowheads="1"/>
            </p:cNvSpPr>
            <p:nvPr/>
          </p:nvSpPr>
          <p:spPr bwMode="auto">
            <a:xfrm>
              <a:off x="3699" y="2765"/>
              <a:ext cx="3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ROCKCASTLE</a:t>
              </a:r>
              <a:endParaRPr lang="en-US" sz="800" b="1">
                <a:solidFill>
                  <a:srgbClr val="6666FF"/>
                </a:solidFill>
              </a:endParaRPr>
            </a:p>
          </p:txBody>
        </p:sp>
        <p:sp>
          <p:nvSpPr>
            <p:cNvPr id="57586" name="Text Box 720"/>
            <p:cNvSpPr txBox="1">
              <a:spLocks noChangeArrowheads="1"/>
            </p:cNvSpPr>
            <p:nvPr/>
          </p:nvSpPr>
          <p:spPr bwMode="auto">
            <a:xfrm>
              <a:off x="3517" y="295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PULASKI</a:t>
              </a:r>
              <a:endParaRPr lang="en-US" sz="800" b="1">
                <a:solidFill>
                  <a:srgbClr val="6666FF"/>
                </a:solidFill>
              </a:endParaRPr>
            </a:p>
          </p:txBody>
        </p:sp>
        <p:sp>
          <p:nvSpPr>
            <p:cNvPr id="57587" name="Text Box 721"/>
            <p:cNvSpPr txBox="1">
              <a:spLocks noChangeArrowheads="1"/>
            </p:cNvSpPr>
            <p:nvPr/>
          </p:nvSpPr>
          <p:spPr bwMode="auto">
            <a:xfrm>
              <a:off x="3286" y="2758"/>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CASEY</a:t>
              </a:r>
              <a:endParaRPr lang="en-US" sz="800" b="1">
                <a:solidFill>
                  <a:srgbClr val="6666FF"/>
                </a:solidFill>
              </a:endParaRPr>
            </a:p>
          </p:txBody>
        </p:sp>
        <p:sp>
          <p:nvSpPr>
            <p:cNvPr id="57588" name="Text Box 722"/>
            <p:cNvSpPr txBox="1">
              <a:spLocks noChangeArrowheads="1"/>
            </p:cNvSpPr>
            <p:nvPr/>
          </p:nvSpPr>
          <p:spPr bwMode="auto">
            <a:xfrm>
              <a:off x="3058" y="2986"/>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ADAIR</a:t>
              </a:r>
              <a:endParaRPr lang="en-US" sz="800" b="1">
                <a:solidFill>
                  <a:srgbClr val="6666FF"/>
                </a:solidFill>
              </a:endParaRPr>
            </a:p>
          </p:txBody>
        </p:sp>
        <p:sp>
          <p:nvSpPr>
            <p:cNvPr id="57589" name="Text Box 723"/>
            <p:cNvSpPr txBox="1">
              <a:spLocks noChangeArrowheads="1"/>
            </p:cNvSpPr>
            <p:nvPr/>
          </p:nvSpPr>
          <p:spPr bwMode="auto">
            <a:xfrm>
              <a:off x="3033" y="2768"/>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TAYLOR</a:t>
              </a:r>
              <a:endParaRPr lang="en-US" sz="800" b="1">
                <a:solidFill>
                  <a:srgbClr val="6666FF"/>
                </a:solidFill>
              </a:endParaRPr>
            </a:p>
          </p:txBody>
        </p:sp>
        <p:sp>
          <p:nvSpPr>
            <p:cNvPr id="57590" name="Text Box 724"/>
            <p:cNvSpPr txBox="1">
              <a:spLocks noChangeArrowheads="1"/>
            </p:cNvSpPr>
            <p:nvPr/>
          </p:nvSpPr>
          <p:spPr bwMode="auto">
            <a:xfrm>
              <a:off x="2874" y="2840"/>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GREEN</a:t>
              </a:r>
              <a:endParaRPr lang="en-US" sz="800" b="1">
                <a:solidFill>
                  <a:srgbClr val="6666FF"/>
                </a:solidFill>
              </a:endParaRPr>
            </a:p>
          </p:txBody>
        </p:sp>
        <p:sp>
          <p:nvSpPr>
            <p:cNvPr id="57591" name="Text Box 725"/>
            <p:cNvSpPr txBox="1">
              <a:spLocks noChangeArrowheads="1"/>
            </p:cNvSpPr>
            <p:nvPr/>
          </p:nvSpPr>
          <p:spPr bwMode="auto">
            <a:xfrm>
              <a:off x="3364" y="3214"/>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WAYNE</a:t>
              </a:r>
              <a:endParaRPr lang="en-US" sz="800" b="1">
                <a:solidFill>
                  <a:srgbClr val="6666FF"/>
                </a:solidFill>
              </a:endParaRPr>
            </a:p>
          </p:txBody>
        </p:sp>
        <p:sp>
          <p:nvSpPr>
            <p:cNvPr id="57592" name="Text Box 726"/>
            <p:cNvSpPr txBox="1">
              <a:spLocks noChangeArrowheads="1"/>
            </p:cNvSpPr>
            <p:nvPr/>
          </p:nvSpPr>
          <p:spPr bwMode="auto">
            <a:xfrm>
              <a:off x="3601" y="330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McCREARY</a:t>
              </a:r>
              <a:endParaRPr lang="en-US" sz="800" b="1">
                <a:solidFill>
                  <a:srgbClr val="6666FF"/>
                </a:solidFill>
              </a:endParaRPr>
            </a:p>
          </p:txBody>
        </p:sp>
        <p:sp>
          <p:nvSpPr>
            <p:cNvPr id="57593" name="Text Box 727"/>
            <p:cNvSpPr txBox="1">
              <a:spLocks noChangeArrowheads="1"/>
            </p:cNvSpPr>
            <p:nvPr/>
          </p:nvSpPr>
          <p:spPr bwMode="auto">
            <a:xfrm>
              <a:off x="3237" y="3061"/>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RUSSELL</a:t>
              </a:r>
              <a:endParaRPr lang="en-US" sz="800" b="1">
                <a:solidFill>
                  <a:srgbClr val="6666FF"/>
                </a:solidFill>
              </a:endParaRPr>
            </a:p>
          </p:txBody>
        </p:sp>
        <p:sp>
          <p:nvSpPr>
            <p:cNvPr id="57594" name="Text Box 728"/>
            <p:cNvSpPr txBox="1">
              <a:spLocks noChangeArrowheads="1"/>
            </p:cNvSpPr>
            <p:nvPr/>
          </p:nvSpPr>
          <p:spPr bwMode="auto">
            <a:xfrm>
              <a:off x="2992" y="3226"/>
              <a:ext cx="3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CUMBER-</a:t>
              </a:r>
            </a:p>
            <a:p>
              <a:pPr algn="ctr"/>
              <a:r>
                <a:rPr lang="en-US" sz="400">
                  <a:latin typeface="Arial" charset="0"/>
                </a:rPr>
                <a:t>LAND</a:t>
              </a:r>
              <a:endParaRPr lang="en-US" sz="800" b="1">
                <a:solidFill>
                  <a:srgbClr val="6666FF"/>
                </a:solidFill>
              </a:endParaRPr>
            </a:p>
          </p:txBody>
        </p:sp>
        <p:sp>
          <p:nvSpPr>
            <p:cNvPr id="57595" name="Text Box 729"/>
            <p:cNvSpPr txBox="1">
              <a:spLocks noChangeArrowheads="1"/>
            </p:cNvSpPr>
            <p:nvPr/>
          </p:nvSpPr>
          <p:spPr bwMode="auto">
            <a:xfrm>
              <a:off x="3159" y="3324"/>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CLINTON</a:t>
              </a:r>
              <a:endParaRPr lang="en-US" sz="800" b="1">
                <a:solidFill>
                  <a:srgbClr val="6666FF"/>
                </a:solidFill>
              </a:endParaRPr>
            </a:p>
          </p:txBody>
        </p:sp>
        <p:sp>
          <p:nvSpPr>
            <p:cNvPr id="57596" name="Text Box 730"/>
            <p:cNvSpPr txBox="1">
              <a:spLocks noChangeArrowheads="1"/>
            </p:cNvSpPr>
            <p:nvPr/>
          </p:nvSpPr>
          <p:spPr bwMode="auto">
            <a:xfrm>
              <a:off x="2639" y="2810"/>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HART</a:t>
              </a:r>
              <a:endParaRPr lang="en-US" sz="800" b="1">
                <a:solidFill>
                  <a:srgbClr val="6666FF"/>
                </a:solidFill>
              </a:endParaRPr>
            </a:p>
          </p:txBody>
        </p:sp>
        <p:sp>
          <p:nvSpPr>
            <p:cNvPr id="57597" name="Text Box 731"/>
            <p:cNvSpPr txBox="1">
              <a:spLocks noChangeArrowheads="1"/>
            </p:cNvSpPr>
            <p:nvPr/>
          </p:nvSpPr>
          <p:spPr bwMode="auto">
            <a:xfrm>
              <a:off x="2289" y="3057"/>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WARREN</a:t>
              </a:r>
              <a:endParaRPr lang="en-US" sz="800" b="1">
                <a:solidFill>
                  <a:srgbClr val="6666FF"/>
                </a:solidFill>
              </a:endParaRPr>
            </a:p>
          </p:txBody>
        </p:sp>
        <p:sp>
          <p:nvSpPr>
            <p:cNvPr id="57598" name="Text Box 732"/>
            <p:cNvSpPr txBox="1">
              <a:spLocks noChangeArrowheads="1"/>
            </p:cNvSpPr>
            <p:nvPr/>
          </p:nvSpPr>
          <p:spPr bwMode="auto">
            <a:xfrm>
              <a:off x="1992" y="3178"/>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LOGAN</a:t>
              </a:r>
              <a:endParaRPr lang="en-US" sz="800" b="1">
                <a:solidFill>
                  <a:srgbClr val="6666FF"/>
                </a:solidFill>
              </a:endParaRPr>
            </a:p>
          </p:txBody>
        </p:sp>
        <p:sp>
          <p:nvSpPr>
            <p:cNvPr id="57599" name="Text Box 733"/>
            <p:cNvSpPr txBox="1">
              <a:spLocks noChangeArrowheads="1"/>
            </p:cNvSpPr>
            <p:nvPr/>
          </p:nvSpPr>
          <p:spPr bwMode="auto">
            <a:xfrm>
              <a:off x="2605" y="3099"/>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BARREN</a:t>
              </a:r>
              <a:endParaRPr lang="en-US" sz="800" b="1">
                <a:solidFill>
                  <a:srgbClr val="6666FF"/>
                </a:solidFill>
              </a:endParaRPr>
            </a:p>
          </p:txBody>
        </p:sp>
        <p:sp>
          <p:nvSpPr>
            <p:cNvPr id="57600" name="Text Box 734"/>
            <p:cNvSpPr txBox="1">
              <a:spLocks noChangeArrowheads="1"/>
            </p:cNvSpPr>
            <p:nvPr/>
          </p:nvSpPr>
          <p:spPr bwMode="auto">
            <a:xfrm>
              <a:off x="2124" y="286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BUTLER</a:t>
              </a:r>
              <a:endParaRPr lang="en-US" sz="800" b="1">
                <a:solidFill>
                  <a:srgbClr val="6666FF"/>
                </a:solidFill>
              </a:endParaRPr>
            </a:p>
          </p:txBody>
        </p:sp>
        <p:sp>
          <p:nvSpPr>
            <p:cNvPr id="57601" name="Text Box 735"/>
            <p:cNvSpPr txBox="1">
              <a:spLocks noChangeArrowheads="1"/>
            </p:cNvSpPr>
            <p:nvPr/>
          </p:nvSpPr>
          <p:spPr bwMode="auto">
            <a:xfrm>
              <a:off x="2420" y="3281"/>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ALLEN</a:t>
              </a:r>
              <a:endParaRPr lang="en-US" sz="800" b="1">
                <a:solidFill>
                  <a:srgbClr val="6666FF"/>
                </a:solidFill>
              </a:endParaRPr>
            </a:p>
          </p:txBody>
        </p:sp>
        <p:sp>
          <p:nvSpPr>
            <p:cNvPr id="57602" name="Text Box 736"/>
            <p:cNvSpPr txBox="1">
              <a:spLocks noChangeArrowheads="1"/>
            </p:cNvSpPr>
            <p:nvPr/>
          </p:nvSpPr>
          <p:spPr bwMode="auto">
            <a:xfrm>
              <a:off x="2177" y="3281"/>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SIMPSON</a:t>
              </a:r>
              <a:endParaRPr lang="en-US" sz="800" b="1">
                <a:solidFill>
                  <a:srgbClr val="6666FF"/>
                </a:solidFill>
              </a:endParaRPr>
            </a:p>
          </p:txBody>
        </p:sp>
        <p:sp>
          <p:nvSpPr>
            <p:cNvPr id="57603" name="Text Box 737"/>
            <p:cNvSpPr txBox="1">
              <a:spLocks noChangeArrowheads="1"/>
            </p:cNvSpPr>
            <p:nvPr/>
          </p:nvSpPr>
          <p:spPr bwMode="auto">
            <a:xfrm>
              <a:off x="2753" y="3327"/>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MONROE</a:t>
              </a:r>
              <a:endParaRPr lang="en-US" sz="800" b="1">
                <a:solidFill>
                  <a:srgbClr val="6666FF"/>
                </a:solidFill>
              </a:endParaRPr>
            </a:p>
          </p:txBody>
        </p:sp>
        <p:sp>
          <p:nvSpPr>
            <p:cNvPr id="57604" name="Text Box 738"/>
            <p:cNvSpPr txBox="1">
              <a:spLocks noChangeArrowheads="1"/>
            </p:cNvSpPr>
            <p:nvPr/>
          </p:nvSpPr>
          <p:spPr bwMode="auto">
            <a:xfrm>
              <a:off x="2410" y="2879"/>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EDMONSON</a:t>
              </a:r>
              <a:endParaRPr lang="en-US" sz="800" b="1">
                <a:solidFill>
                  <a:srgbClr val="6666FF"/>
                </a:solidFill>
              </a:endParaRPr>
            </a:p>
          </p:txBody>
        </p:sp>
        <p:sp>
          <p:nvSpPr>
            <p:cNvPr id="57605" name="Text Box 739"/>
            <p:cNvSpPr txBox="1">
              <a:spLocks noChangeArrowheads="1"/>
            </p:cNvSpPr>
            <p:nvPr/>
          </p:nvSpPr>
          <p:spPr bwMode="auto">
            <a:xfrm>
              <a:off x="2839" y="3131"/>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METCALFE</a:t>
              </a:r>
              <a:endParaRPr lang="en-US" sz="800" b="1">
                <a:solidFill>
                  <a:srgbClr val="6666FF"/>
                </a:solidFill>
              </a:endParaRPr>
            </a:p>
          </p:txBody>
        </p:sp>
        <p:sp>
          <p:nvSpPr>
            <p:cNvPr id="57606" name="Text Box 740"/>
            <p:cNvSpPr txBox="1">
              <a:spLocks noChangeArrowheads="1"/>
            </p:cNvSpPr>
            <p:nvPr/>
          </p:nvSpPr>
          <p:spPr bwMode="auto">
            <a:xfrm>
              <a:off x="1499" y="2800"/>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HOPKINS</a:t>
              </a:r>
              <a:endParaRPr lang="en-US" sz="800" b="1">
                <a:solidFill>
                  <a:srgbClr val="6666FF"/>
                </a:solidFill>
              </a:endParaRPr>
            </a:p>
          </p:txBody>
        </p:sp>
        <p:sp>
          <p:nvSpPr>
            <p:cNvPr id="57607" name="Text Box 741"/>
            <p:cNvSpPr txBox="1">
              <a:spLocks noChangeArrowheads="1"/>
            </p:cNvSpPr>
            <p:nvPr/>
          </p:nvSpPr>
          <p:spPr bwMode="auto">
            <a:xfrm>
              <a:off x="1567" y="3161"/>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CHRISTIAN</a:t>
              </a:r>
              <a:endParaRPr lang="en-US" sz="800" b="1">
                <a:solidFill>
                  <a:srgbClr val="6666FF"/>
                </a:solidFill>
              </a:endParaRPr>
            </a:p>
          </p:txBody>
        </p:sp>
        <p:sp>
          <p:nvSpPr>
            <p:cNvPr id="57608" name="Text Box 742"/>
            <p:cNvSpPr txBox="1">
              <a:spLocks noChangeArrowheads="1"/>
            </p:cNvSpPr>
            <p:nvPr/>
          </p:nvSpPr>
          <p:spPr bwMode="auto">
            <a:xfrm>
              <a:off x="1275" y="3235"/>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TRIGG</a:t>
              </a:r>
              <a:endParaRPr lang="en-US" sz="800" b="1">
                <a:solidFill>
                  <a:srgbClr val="6666FF"/>
                </a:solidFill>
              </a:endParaRPr>
            </a:p>
          </p:txBody>
        </p:sp>
        <p:sp>
          <p:nvSpPr>
            <p:cNvPr id="57609" name="Text Box 743"/>
            <p:cNvSpPr txBox="1">
              <a:spLocks noChangeArrowheads="1"/>
            </p:cNvSpPr>
            <p:nvPr/>
          </p:nvSpPr>
          <p:spPr bwMode="auto">
            <a:xfrm>
              <a:off x="1790" y="2889"/>
              <a:ext cx="3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MUHLENBERG</a:t>
              </a:r>
              <a:endParaRPr lang="en-US" sz="800" b="1">
                <a:solidFill>
                  <a:srgbClr val="6666FF"/>
                </a:solidFill>
              </a:endParaRPr>
            </a:p>
          </p:txBody>
        </p:sp>
        <p:sp>
          <p:nvSpPr>
            <p:cNvPr id="57610" name="Text Box 744"/>
            <p:cNvSpPr txBox="1">
              <a:spLocks noChangeArrowheads="1"/>
            </p:cNvSpPr>
            <p:nvPr/>
          </p:nvSpPr>
          <p:spPr bwMode="auto">
            <a:xfrm>
              <a:off x="1160" y="2720"/>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CRITTENDEN</a:t>
              </a:r>
              <a:endParaRPr lang="en-US" sz="800" b="1">
                <a:solidFill>
                  <a:srgbClr val="6666FF"/>
                </a:solidFill>
              </a:endParaRPr>
            </a:p>
          </p:txBody>
        </p:sp>
        <p:sp>
          <p:nvSpPr>
            <p:cNvPr id="57611" name="Text Box 745"/>
            <p:cNvSpPr txBox="1">
              <a:spLocks noChangeArrowheads="1"/>
            </p:cNvSpPr>
            <p:nvPr/>
          </p:nvSpPr>
          <p:spPr bwMode="auto">
            <a:xfrm>
              <a:off x="1321" y="291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CALDWELL</a:t>
              </a:r>
              <a:endParaRPr lang="en-US" sz="800" b="1">
                <a:solidFill>
                  <a:srgbClr val="6666FF"/>
                </a:solidFill>
              </a:endParaRPr>
            </a:p>
          </p:txBody>
        </p:sp>
        <p:sp>
          <p:nvSpPr>
            <p:cNvPr id="57612" name="Text Box 746"/>
            <p:cNvSpPr txBox="1">
              <a:spLocks noChangeArrowheads="1"/>
            </p:cNvSpPr>
            <p:nvPr/>
          </p:nvSpPr>
          <p:spPr bwMode="auto">
            <a:xfrm>
              <a:off x="1160" y="3025"/>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LYON</a:t>
              </a:r>
              <a:endParaRPr lang="en-US" sz="800" b="1">
                <a:solidFill>
                  <a:srgbClr val="6666FF"/>
                </a:solidFill>
              </a:endParaRPr>
            </a:p>
          </p:txBody>
        </p:sp>
        <p:sp>
          <p:nvSpPr>
            <p:cNvPr id="57613" name="Text Box 747"/>
            <p:cNvSpPr txBox="1">
              <a:spLocks noChangeArrowheads="1"/>
            </p:cNvSpPr>
            <p:nvPr/>
          </p:nvSpPr>
          <p:spPr bwMode="auto">
            <a:xfrm rot="3791628">
              <a:off x="979" y="2828"/>
              <a:ext cx="32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LIVINGSTON</a:t>
              </a:r>
              <a:endParaRPr lang="en-US" sz="800" b="1">
                <a:solidFill>
                  <a:srgbClr val="6666FF"/>
                </a:solidFill>
              </a:endParaRPr>
            </a:p>
          </p:txBody>
        </p:sp>
        <p:sp>
          <p:nvSpPr>
            <p:cNvPr id="57614" name="Text Box 748"/>
            <p:cNvSpPr txBox="1">
              <a:spLocks noChangeArrowheads="1"/>
            </p:cNvSpPr>
            <p:nvPr/>
          </p:nvSpPr>
          <p:spPr bwMode="auto">
            <a:xfrm>
              <a:off x="1770" y="322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TODD</a:t>
              </a:r>
              <a:endParaRPr lang="en-US" sz="800" b="1">
                <a:solidFill>
                  <a:srgbClr val="6666FF"/>
                </a:solidFill>
              </a:endParaRPr>
            </a:p>
          </p:txBody>
        </p:sp>
        <p:sp>
          <p:nvSpPr>
            <p:cNvPr id="57615" name="Text Box 749"/>
            <p:cNvSpPr txBox="1">
              <a:spLocks noChangeArrowheads="1"/>
            </p:cNvSpPr>
            <p:nvPr/>
          </p:nvSpPr>
          <p:spPr bwMode="auto">
            <a:xfrm>
              <a:off x="768" y="3316"/>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GRAVES</a:t>
              </a:r>
              <a:endParaRPr lang="en-US" sz="800" b="1">
                <a:solidFill>
                  <a:srgbClr val="6666FF"/>
                </a:solidFill>
              </a:endParaRPr>
            </a:p>
          </p:txBody>
        </p:sp>
        <p:sp>
          <p:nvSpPr>
            <p:cNvPr id="57616" name="Text Box 750"/>
            <p:cNvSpPr txBox="1">
              <a:spLocks noChangeArrowheads="1"/>
            </p:cNvSpPr>
            <p:nvPr/>
          </p:nvSpPr>
          <p:spPr bwMode="auto">
            <a:xfrm>
              <a:off x="996" y="314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MARSHALL</a:t>
              </a:r>
              <a:endParaRPr lang="en-US" sz="800" b="1">
                <a:solidFill>
                  <a:srgbClr val="6666FF"/>
                </a:solidFill>
              </a:endParaRPr>
            </a:p>
          </p:txBody>
        </p:sp>
        <p:sp>
          <p:nvSpPr>
            <p:cNvPr id="57617" name="Text Box 751"/>
            <p:cNvSpPr txBox="1">
              <a:spLocks noChangeArrowheads="1"/>
            </p:cNvSpPr>
            <p:nvPr/>
          </p:nvSpPr>
          <p:spPr bwMode="auto">
            <a:xfrm>
              <a:off x="1019" y="335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CALLOWAY</a:t>
              </a:r>
              <a:endParaRPr lang="en-US" sz="800" b="1">
                <a:solidFill>
                  <a:srgbClr val="6666FF"/>
                </a:solidFill>
              </a:endParaRPr>
            </a:p>
          </p:txBody>
        </p:sp>
        <p:sp>
          <p:nvSpPr>
            <p:cNvPr id="57618" name="Text Box 752"/>
            <p:cNvSpPr txBox="1">
              <a:spLocks noChangeArrowheads="1"/>
            </p:cNvSpPr>
            <p:nvPr/>
          </p:nvSpPr>
          <p:spPr bwMode="auto">
            <a:xfrm>
              <a:off x="532" y="2971"/>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BALLARD</a:t>
              </a:r>
              <a:endParaRPr lang="en-US" sz="800" b="1">
                <a:solidFill>
                  <a:srgbClr val="6666FF"/>
                </a:solidFill>
              </a:endParaRPr>
            </a:p>
          </p:txBody>
        </p:sp>
        <p:sp>
          <p:nvSpPr>
            <p:cNvPr id="57619" name="Text Box 753"/>
            <p:cNvSpPr txBox="1">
              <a:spLocks noChangeArrowheads="1"/>
            </p:cNvSpPr>
            <p:nvPr/>
          </p:nvSpPr>
          <p:spPr bwMode="auto">
            <a:xfrm rot="1882380">
              <a:off x="736" y="2982"/>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McCRACKEN</a:t>
              </a:r>
              <a:endParaRPr lang="en-US" sz="800" b="1">
                <a:solidFill>
                  <a:srgbClr val="6666FF"/>
                </a:solidFill>
              </a:endParaRPr>
            </a:p>
          </p:txBody>
        </p:sp>
        <p:sp>
          <p:nvSpPr>
            <p:cNvPr id="57620" name="Text Box 754"/>
            <p:cNvSpPr txBox="1">
              <a:spLocks noChangeArrowheads="1"/>
            </p:cNvSpPr>
            <p:nvPr/>
          </p:nvSpPr>
          <p:spPr bwMode="auto">
            <a:xfrm>
              <a:off x="557" y="3144"/>
              <a:ext cx="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CARLISLE</a:t>
              </a:r>
              <a:endParaRPr lang="en-US" sz="800" b="1">
                <a:solidFill>
                  <a:srgbClr val="6666FF"/>
                </a:solidFill>
              </a:endParaRPr>
            </a:p>
          </p:txBody>
        </p:sp>
        <p:sp>
          <p:nvSpPr>
            <p:cNvPr id="57621" name="Text Box 755"/>
            <p:cNvSpPr txBox="1">
              <a:spLocks noChangeArrowheads="1"/>
            </p:cNvSpPr>
            <p:nvPr/>
          </p:nvSpPr>
          <p:spPr bwMode="auto">
            <a:xfrm>
              <a:off x="537" y="3293"/>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HICKMAN</a:t>
              </a:r>
              <a:endParaRPr lang="en-US" sz="800" b="1">
                <a:solidFill>
                  <a:srgbClr val="6666FF"/>
                </a:solidFill>
              </a:endParaRPr>
            </a:p>
          </p:txBody>
        </p:sp>
        <p:sp>
          <p:nvSpPr>
            <p:cNvPr id="57622" name="Text Box 756"/>
            <p:cNvSpPr txBox="1">
              <a:spLocks noChangeArrowheads="1"/>
            </p:cNvSpPr>
            <p:nvPr/>
          </p:nvSpPr>
          <p:spPr bwMode="auto">
            <a:xfrm>
              <a:off x="460" y="3418"/>
              <a:ext cx="3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
                  <a:latin typeface="Arial" charset="0"/>
                </a:rPr>
                <a:t>FULTON</a:t>
              </a:r>
              <a:endParaRPr lang="en-US" sz="800" b="1">
                <a:solidFill>
                  <a:srgbClr val="6666FF"/>
                </a:solidFill>
              </a:endParaRPr>
            </a:p>
          </p:txBody>
        </p:sp>
        <p:sp>
          <p:nvSpPr>
            <p:cNvPr id="57624" name="Line 758"/>
            <p:cNvSpPr>
              <a:spLocks noChangeShapeType="1"/>
            </p:cNvSpPr>
            <p:nvPr/>
          </p:nvSpPr>
          <p:spPr bwMode="auto">
            <a:xfrm>
              <a:off x="4320" y="1440"/>
              <a:ext cx="122" cy="54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57625" name="Line 759"/>
            <p:cNvSpPr>
              <a:spLocks noChangeShapeType="1"/>
            </p:cNvSpPr>
            <p:nvPr/>
          </p:nvSpPr>
          <p:spPr bwMode="auto">
            <a:xfrm>
              <a:off x="3194" y="1377"/>
              <a:ext cx="550" cy="783"/>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57626" name="Line 760"/>
            <p:cNvSpPr>
              <a:spLocks noChangeShapeType="1"/>
            </p:cNvSpPr>
            <p:nvPr/>
          </p:nvSpPr>
          <p:spPr bwMode="auto">
            <a:xfrm>
              <a:off x="2731" y="1702"/>
              <a:ext cx="185" cy="278"/>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57627" name="Line 761"/>
            <p:cNvSpPr>
              <a:spLocks noChangeShapeType="1"/>
            </p:cNvSpPr>
            <p:nvPr/>
          </p:nvSpPr>
          <p:spPr bwMode="auto">
            <a:xfrm>
              <a:off x="2454" y="1934"/>
              <a:ext cx="378" cy="514"/>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57628" name="Line 762"/>
            <p:cNvSpPr>
              <a:spLocks noChangeShapeType="1"/>
            </p:cNvSpPr>
            <p:nvPr/>
          </p:nvSpPr>
          <p:spPr bwMode="auto">
            <a:xfrm>
              <a:off x="1992" y="2120"/>
              <a:ext cx="39" cy="272"/>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57630" name="Line 764"/>
            <p:cNvSpPr>
              <a:spLocks noChangeShapeType="1"/>
            </p:cNvSpPr>
            <p:nvPr/>
          </p:nvSpPr>
          <p:spPr bwMode="auto">
            <a:xfrm flipV="1">
              <a:off x="2448" y="3168"/>
              <a:ext cx="0" cy="371"/>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57631" name="Line 765"/>
            <p:cNvSpPr>
              <a:spLocks noChangeShapeType="1"/>
            </p:cNvSpPr>
            <p:nvPr/>
          </p:nvSpPr>
          <p:spPr bwMode="auto">
            <a:xfrm flipV="1">
              <a:off x="3610" y="3049"/>
              <a:ext cx="92" cy="557"/>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57632" name="Line 766"/>
            <p:cNvSpPr>
              <a:spLocks noChangeShapeType="1"/>
            </p:cNvSpPr>
            <p:nvPr/>
          </p:nvSpPr>
          <p:spPr bwMode="auto">
            <a:xfrm flipH="1" flipV="1">
              <a:off x="4176" y="3264"/>
              <a:ext cx="359" cy="342"/>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57633" name="Line 767"/>
            <p:cNvSpPr>
              <a:spLocks noChangeShapeType="1"/>
            </p:cNvSpPr>
            <p:nvPr/>
          </p:nvSpPr>
          <p:spPr bwMode="auto">
            <a:xfrm flipH="1" flipV="1">
              <a:off x="4627" y="2863"/>
              <a:ext cx="416" cy="418"/>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n-US"/>
            </a:p>
          </p:txBody>
        </p:sp>
        <p:sp>
          <p:nvSpPr>
            <p:cNvPr id="57634" name="Line 768"/>
            <p:cNvSpPr>
              <a:spLocks noChangeShapeType="1"/>
            </p:cNvSpPr>
            <p:nvPr/>
          </p:nvSpPr>
          <p:spPr bwMode="auto">
            <a:xfrm flipH="1" flipV="1">
              <a:off x="4944" y="2640"/>
              <a:ext cx="324" cy="367"/>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n-US"/>
            </a:p>
          </p:txBody>
        </p:sp>
      </p:grpSp>
      <p:sp>
        <p:nvSpPr>
          <p:cNvPr id="2" name="5-Point Star 1"/>
          <p:cNvSpPr/>
          <p:nvPr/>
        </p:nvSpPr>
        <p:spPr>
          <a:xfrm>
            <a:off x="2921002" y="4587876"/>
            <a:ext cx="184149" cy="19526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5-Point Star 292"/>
          <p:cNvSpPr/>
          <p:nvPr/>
        </p:nvSpPr>
        <p:spPr>
          <a:xfrm>
            <a:off x="8490170" y="2880519"/>
            <a:ext cx="184149" cy="19526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5-Point Star 293"/>
          <p:cNvSpPr/>
          <p:nvPr/>
        </p:nvSpPr>
        <p:spPr>
          <a:xfrm>
            <a:off x="8781620" y="4371182"/>
            <a:ext cx="184149" cy="19526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5-Point Star 294"/>
          <p:cNvSpPr/>
          <p:nvPr/>
        </p:nvSpPr>
        <p:spPr>
          <a:xfrm>
            <a:off x="8064935" y="4920457"/>
            <a:ext cx="184149" cy="19526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5-Point Star 295"/>
          <p:cNvSpPr/>
          <p:nvPr/>
        </p:nvSpPr>
        <p:spPr>
          <a:xfrm>
            <a:off x="7396164" y="3124201"/>
            <a:ext cx="184149" cy="19526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5-Point Star 296"/>
          <p:cNvSpPr/>
          <p:nvPr/>
        </p:nvSpPr>
        <p:spPr>
          <a:xfrm>
            <a:off x="6076951" y="2897116"/>
            <a:ext cx="184149" cy="19526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5-Point Star 297"/>
          <p:cNvSpPr/>
          <p:nvPr/>
        </p:nvSpPr>
        <p:spPr>
          <a:xfrm>
            <a:off x="7313615" y="4664942"/>
            <a:ext cx="184149" cy="19526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5-Point Star 298"/>
          <p:cNvSpPr/>
          <p:nvPr/>
        </p:nvSpPr>
        <p:spPr>
          <a:xfrm>
            <a:off x="5322889" y="4773613"/>
            <a:ext cx="184149" cy="19526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5-Point Star 299"/>
          <p:cNvSpPr/>
          <p:nvPr/>
        </p:nvSpPr>
        <p:spPr>
          <a:xfrm>
            <a:off x="4722960" y="3633498"/>
            <a:ext cx="184149" cy="19526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5-Point Star 300"/>
          <p:cNvSpPr/>
          <p:nvPr/>
        </p:nvSpPr>
        <p:spPr>
          <a:xfrm>
            <a:off x="9313865" y="3940969"/>
            <a:ext cx="184149" cy="19526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5-Point Star 307"/>
          <p:cNvSpPr/>
          <p:nvPr/>
        </p:nvSpPr>
        <p:spPr>
          <a:xfrm>
            <a:off x="9799639" y="4123173"/>
            <a:ext cx="73025" cy="65808"/>
          </a:xfrm>
          <a:prstGeom prst="star5">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Line 758"/>
          <p:cNvSpPr>
            <a:spLocks noChangeShapeType="1"/>
          </p:cNvSpPr>
          <p:nvPr/>
        </p:nvSpPr>
        <p:spPr bwMode="auto">
          <a:xfrm>
            <a:off x="9464675" y="4121151"/>
            <a:ext cx="334965" cy="53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 name="5-Point Star 313"/>
          <p:cNvSpPr/>
          <p:nvPr/>
        </p:nvSpPr>
        <p:spPr>
          <a:xfrm>
            <a:off x="8298657" y="4583980"/>
            <a:ext cx="73025" cy="65808"/>
          </a:xfrm>
          <a:prstGeom prst="star5">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Line 758"/>
          <p:cNvSpPr>
            <a:spLocks noChangeShapeType="1"/>
          </p:cNvSpPr>
          <p:nvPr/>
        </p:nvSpPr>
        <p:spPr bwMode="auto">
          <a:xfrm flipV="1">
            <a:off x="8178572" y="4692651"/>
            <a:ext cx="127229" cy="2480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 name="5-Point Star 312"/>
          <p:cNvSpPr/>
          <p:nvPr/>
        </p:nvSpPr>
        <p:spPr>
          <a:xfrm>
            <a:off x="5951611" y="3657601"/>
            <a:ext cx="184149" cy="19526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5-Point Star 315"/>
          <p:cNvSpPr/>
          <p:nvPr/>
        </p:nvSpPr>
        <p:spPr>
          <a:xfrm flipH="1">
            <a:off x="5199662" y="6459785"/>
            <a:ext cx="281976" cy="333880"/>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5-Point Star 316"/>
          <p:cNvSpPr/>
          <p:nvPr/>
        </p:nvSpPr>
        <p:spPr>
          <a:xfrm flipH="1">
            <a:off x="6026881" y="6551779"/>
            <a:ext cx="119188" cy="20269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8" name="Picture 3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94606" y="168303"/>
            <a:ext cx="1037361" cy="10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318"/>
          <p:cNvPicPr/>
          <p:nvPr/>
        </p:nvPicPr>
        <p:blipFill rotWithShape="1">
          <a:blip r:embed="rId7"/>
          <a:srcRect l="68125" t="86111"/>
          <a:stretch/>
        </p:blipFill>
        <p:spPr bwMode="auto">
          <a:xfrm>
            <a:off x="10379392" y="5716815"/>
            <a:ext cx="1552575" cy="512445"/>
          </a:xfrm>
          <a:prstGeom prst="rect">
            <a:avLst/>
          </a:prstGeom>
          <a:ln>
            <a:noFill/>
          </a:ln>
          <a:extLst>
            <a:ext uri="{53640926-AAD7-44D8-BBD7-CCE9431645EC}">
              <a14:shadowObscured xmlns:a14="http://schemas.microsoft.com/office/drawing/2010/main"/>
            </a:ext>
          </a:extLst>
        </p:spPr>
      </p:pic>
      <p:sp>
        <p:nvSpPr>
          <p:cNvPr id="320" name="5-Point Star 319"/>
          <p:cNvSpPr/>
          <p:nvPr/>
        </p:nvSpPr>
        <p:spPr>
          <a:xfrm>
            <a:off x="9339819" y="2836864"/>
            <a:ext cx="69294" cy="74613"/>
          </a:xfrm>
          <a:prstGeom prst="star5">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Line 758"/>
          <p:cNvSpPr>
            <a:spLocks noChangeShapeType="1"/>
          </p:cNvSpPr>
          <p:nvPr/>
        </p:nvSpPr>
        <p:spPr bwMode="auto">
          <a:xfrm flipV="1">
            <a:off x="8690808" y="2911477"/>
            <a:ext cx="618292" cy="590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3279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Infants born to mothers enrolled in the USZPR in Kentucky?</a:t>
            </a:r>
            <a:endParaRPr lang="en-US" dirty="0"/>
          </a:p>
        </p:txBody>
      </p:sp>
      <p:sp>
        <p:nvSpPr>
          <p:cNvPr id="3" name="Content Placeholder 2"/>
          <p:cNvSpPr>
            <a:spLocks noGrp="1"/>
          </p:cNvSpPr>
          <p:nvPr>
            <p:ph idx="1"/>
          </p:nvPr>
        </p:nvSpPr>
        <p:spPr>
          <a:xfrm>
            <a:off x="1097280" y="1845734"/>
            <a:ext cx="10058400" cy="4357358"/>
          </a:xfrm>
        </p:spPr>
        <p:txBody>
          <a:bodyPr>
            <a:normAutofit fontScale="92500"/>
          </a:bodyPr>
          <a:lstStyle/>
          <a:p>
            <a:pPr lvl="1"/>
            <a:r>
              <a:rPr lang="en-US" sz="3200" dirty="0" smtClean="0"/>
              <a:t>Infant is referred to the KY Commission for Children with Special Health Care Needs Cerebral Palsy or </a:t>
            </a:r>
            <a:r>
              <a:rPr lang="en-US" sz="3200" dirty="0"/>
              <a:t>N</a:t>
            </a:r>
            <a:r>
              <a:rPr lang="en-US" sz="3200" dirty="0" smtClean="0"/>
              <a:t>eurology clinic</a:t>
            </a:r>
          </a:p>
          <a:p>
            <a:pPr lvl="2"/>
            <a:r>
              <a:rPr lang="en-US" sz="2800" dirty="0" smtClean="0"/>
              <a:t>Seen at 2, 6 and 12 months by Child Neurologist</a:t>
            </a:r>
          </a:p>
          <a:p>
            <a:pPr lvl="2"/>
            <a:r>
              <a:rPr lang="en-US" sz="2800" dirty="0" smtClean="0"/>
              <a:t>Hearing testing performed by Audiologist at 2 and 4-6 months</a:t>
            </a:r>
          </a:p>
          <a:p>
            <a:pPr lvl="2"/>
            <a:r>
              <a:rPr lang="en-US" sz="2800" dirty="0" smtClean="0"/>
              <a:t>Ensure Early Intervention referral </a:t>
            </a:r>
          </a:p>
          <a:p>
            <a:pPr lvl="2"/>
            <a:r>
              <a:rPr lang="en-US" sz="2800" dirty="0" smtClean="0"/>
              <a:t>Care Coordinators ensure infants are seen by pediatric Ophthalmologist and other sub-specialists as needed (ID, Genetics, Endocrinology)</a:t>
            </a:r>
          </a:p>
          <a:p>
            <a:pPr lvl="2"/>
            <a:r>
              <a:rPr lang="en-US" sz="2800" dirty="0" smtClean="0"/>
              <a:t>Seen by Family to Family representative</a:t>
            </a:r>
          </a:p>
          <a:p>
            <a:pPr lvl="2"/>
            <a:r>
              <a:rPr lang="en-US" sz="2800" dirty="0" smtClean="0"/>
              <a:t>Foreign language interpreters including ASL</a:t>
            </a:r>
          </a:p>
        </p:txBody>
      </p:sp>
      <p:pic>
        <p:nvPicPr>
          <p:cNvPr id="4" name="Picture 3" descr="cid:image001.png@01CFA747.02937AD0"/>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4704835"/>
            <a:ext cx="1600200" cy="1600200"/>
          </a:xfrm>
          <a:prstGeom prst="rect">
            <a:avLst/>
          </a:prstGeom>
          <a:noFill/>
          <a:ln>
            <a:noFill/>
          </a:ln>
        </p:spPr>
      </p:pic>
    </p:spTree>
    <p:extLst>
      <p:ext uri="{BB962C8B-B14F-4D97-AF65-F5344CB8AC3E}">
        <p14:creationId xmlns:p14="http://schemas.microsoft.com/office/powerpoint/2010/main" val="2430006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Kentucky EHDI program</a:t>
            </a:r>
            <a:endParaRPr lang="en-US" dirty="0"/>
          </a:p>
        </p:txBody>
      </p:sp>
      <p:sp>
        <p:nvSpPr>
          <p:cNvPr id="10" name="Content Placeholder 9"/>
          <p:cNvSpPr>
            <a:spLocks noGrp="1"/>
          </p:cNvSpPr>
          <p:nvPr>
            <p:ph idx="1"/>
          </p:nvPr>
        </p:nvSpPr>
        <p:spPr>
          <a:xfrm>
            <a:off x="1097280" y="1845733"/>
            <a:ext cx="10058400" cy="4442771"/>
          </a:xfrm>
        </p:spPr>
        <p:txBody>
          <a:bodyPr>
            <a:normAutofit/>
          </a:bodyPr>
          <a:lstStyle/>
          <a:p>
            <a:pPr marL="201168" lvl="1" indent="0">
              <a:buNone/>
            </a:pPr>
            <a:r>
              <a:rPr lang="en-US" sz="3200" dirty="0"/>
              <a:t>EHDI ensures all children in KY are screened at birth for hearing loss and followed-up if they do not pass </a:t>
            </a:r>
            <a:r>
              <a:rPr lang="en-US" sz="3200" dirty="0" smtClean="0"/>
              <a:t>the </a:t>
            </a:r>
            <a:r>
              <a:rPr lang="en-US" sz="3200" dirty="0"/>
              <a:t>screen or if </a:t>
            </a:r>
            <a:r>
              <a:rPr lang="en-US" sz="3200" dirty="0" smtClean="0"/>
              <a:t>they </a:t>
            </a:r>
            <a:r>
              <a:rPr lang="en-US" sz="3200" dirty="0"/>
              <a:t>pass with risk </a:t>
            </a:r>
            <a:r>
              <a:rPr lang="en-US" sz="3200" dirty="0" smtClean="0"/>
              <a:t>factors</a:t>
            </a:r>
          </a:p>
          <a:p>
            <a:pPr marL="201168" lvl="1" indent="0">
              <a:buNone/>
            </a:pPr>
            <a:r>
              <a:rPr lang="en-US" sz="3200" dirty="0" smtClean="0"/>
              <a:t>Kentucky prevalence of Childhood hearing loss is 1.6 per 1000 children screened, biggest risk factor is congenital infection</a:t>
            </a:r>
          </a:p>
          <a:p>
            <a:pPr marL="201168" lvl="1" indent="0">
              <a:buNone/>
            </a:pPr>
            <a:r>
              <a:rPr lang="en-US" sz="3200" dirty="0" smtClean="0"/>
              <a:t>Preliminary </a:t>
            </a:r>
            <a:r>
              <a:rPr lang="en-US" sz="3200" dirty="0"/>
              <a:t>data from Brazil:</a:t>
            </a:r>
          </a:p>
          <a:p>
            <a:pPr lvl="1"/>
            <a:r>
              <a:rPr lang="en-US" sz="3200" dirty="0"/>
              <a:t>Symptomatic infants with Congenital Zika Infection had 6% prevalence for sensorineural hearing loss</a:t>
            </a:r>
          </a:p>
          <a:p>
            <a:pPr marL="201168" lvl="1" indent="0">
              <a:buNone/>
            </a:pPr>
            <a:endParaRPr lang="en-US" sz="2800" dirty="0" smtClean="0"/>
          </a:p>
        </p:txBody>
      </p:sp>
      <p:pic>
        <p:nvPicPr>
          <p:cNvPr id="4" name="Picture 3" descr="cid:image001.png@01CFA747.02937AD0"/>
          <p:cNvPicPr/>
          <p:nvPr/>
        </p:nvPicPr>
        <p:blipFill>
          <a:blip r:embed="rId3">
            <a:extLst>
              <a:ext uri="{28A0092B-C50C-407E-A947-70E740481C1C}">
                <a14:useLocalDpi xmlns:a14="http://schemas.microsoft.com/office/drawing/2010/main" val="0"/>
              </a:ext>
            </a:extLst>
          </a:blip>
          <a:srcRect/>
          <a:stretch>
            <a:fillRect/>
          </a:stretch>
        </p:blipFill>
        <p:spPr bwMode="auto">
          <a:xfrm>
            <a:off x="10552258" y="39977"/>
            <a:ext cx="1600200" cy="1600200"/>
          </a:xfrm>
          <a:prstGeom prst="rect">
            <a:avLst/>
          </a:prstGeom>
          <a:noFill/>
          <a:ln>
            <a:noFill/>
          </a:ln>
        </p:spPr>
      </p:pic>
      <p:sp>
        <p:nvSpPr>
          <p:cNvPr id="2" name="TextBox 1"/>
          <p:cNvSpPr txBox="1"/>
          <p:nvPr/>
        </p:nvSpPr>
        <p:spPr>
          <a:xfrm>
            <a:off x="1097280" y="6396877"/>
            <a:ext cx="10379676" cy="461665"/>
          </a:xfrm>
          <a:prstGeom prst="rect">
            <a:avLst/>
          </a:prstGeom>
          <a:noFill/>
        </p:spPr>
        <p:txBody>
          <a:bodyPr wrap="square" rtlCol="0">
            <a:spAutoFit/>
          </a:bodyPr>
          <a:lstStyle/>
          <a:p>
            <a:r>
              <a:rPr lang="en-US" sz="1200" dirty="0"/>
              <a:t>Leal MC, Muniz LF, Ferreira TS, et al. Hearing Loss in Infants with Microcephaly and Evidence of Congenital Zika Virus Infection — Brazil, November 2015–May 2016. MMWR </a:t>
            </a:r>
            <a:r>
              <a:rPr lang="en-US" sz="1200" dirty="0" err="1"/>
              <a:t>Morb</a:t>
            </a:r>
            <a:r>
              <a:rPr lang="en-US" sz="1200" dirty="0"/>
              <a:t> Mortal </a:t>
            </a:r>
            <a:r>
              <a:rPr lang="en-US" sz="1200" dirty="0" err="1"/>
              <a:t>Wkly</a:t>
            </a:r>
            <a:r>
              <a:rPr lang="en-US" sz="1200" dirty="0"/>
              <a:t> Rep 2016;65:917–919. </a:t>
            </a:r>
          </a:p>
        </p:txBody>
      </p:sp>
    </p:spTree>
    <p:extLst>
      <p:ext uri="{BB962C8B-B14F-4D97-AF65-F5344CB8AC3E}">
        <p14:creationId xmlns:p14="http://schemas.microsoft.com/office/powerpoint/2010/main" val="640124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Early Hearing Detection &amp; Intervention</a:t>
            </a:r>
            <a:endParaRPr lang="en-US" dirty="0"/>
          </a:p>
        </p:txBody>
      </p:sp>
      <p:sp>
        <p:nvSpPr>
          <p:cNvPr id="10" name="Content Placeholder 9"/>
          <p:cNvSpPr>
            <a:spLocks noGrp="1"/>
          </p:cNvSpPr>
          <p:nvPr>
            <p:ph idx="1"/>
          </p:nvPr>
        </p:nvSpPr>
        <p:spPr>
          <a:xfrm>
            <a:off x="1097280" y="1845733"/>
            <a:ext cx="10058400" cy="4442771"/>
          </a:xfrm>
        </p:spPr>
        <p:txBody>
          <a:bodyPr>
            <a:normAutofit/>
          </a:bodyPr>
          <a:lstStyle/>
          <a:p>
            <a:pPr marL="201168" lvl="1" indent="0">
              <a:buNone/>
            </a:pPr>
            <a:r>
              <a:rPr lang="en-US" sz="3600" dirty="0" smtClean="0"/>
              <a:t>What do we know about other congenital infections and hearing?</a:t>
            </a:r>
          </a:p>
          <a:p>
            <a:pPr lvl="1">
              <a:buFont typeface="Arial" panose="020B0604020202020204" pitchFamily="34" charset="0"/>
              <a:buChar char="•"/>
            </a:pPr>
            <a:r>
              <a:rPr lang="en-US" sz="3200" dirty="0" err="1" smtClean="0"/>
              <a:t>cCMV</a:t>
            </a:r>
            <a:r>
              <a:rPr lang="en-US" sz="3200" dirty="0" smtClean="0"/>
              <a:t> 0.5%-0.7% of live births in the US (20,000-31,500)</a:t>
            </a:r>
          </a:p>
          <a:p>
            <a:pPr lvl="1">
              <a:buFont typeface="Arial" panose="020B0604020202020204" pitchFamily="34" charset="0"/>
              <a:buChar char="•"/>
            </a:pPr>
            <a:r>
              <a:rPr lang="en-US" sz="3200" dirty="0" smtClean="0"/>
              <a:t>Hearing loss due to </a:t>
            </a:r>
            <a:r>
              <a:rPr lang="en-US" sz="3200" dirty="0" err="1" smtClean="0"/>
              <a:t>cCMV</a:t>
            </a:r>
            <a:r>
              <a:rPr lang="en-US" sz="3200" dirty="0" smtClean="0"/>
              <a:t> is substantial</a:t>
            </a:r>
          </a:p>
          <a:p>
            <a:pPr marL="201168" lvl="1" indent="0">
              <a:buNone/>
            </a:pPr>
            <a:r>
              <a:rPr lang="en-US" sz="3200" dirty="0"/>
              <a:t>	</a:t>
            </a:r>
            <a:r>
              <a:rPr lang="en-US" sz="3200" dirty="0" smtClean="0"/>
              <a:t>20% of all hearing loss at birth and</a:t>
            </a:r>
          </a:p>
          <a:p>
            <a:pPr marL="201168" lvl="1" indent="0">
              <a:buNone/>
            </a:pPr>
            <a:r>
              <a:rPr lang="en-US" sz="3200" dirty="0"/>
              <a:t>	</a:t>
            </a:r>
            <a:r>
              <a:rPr lang="en-US" sz="3200" dirty="0" smtClean="0"/>
              <a:t>25% of all hearing loss at 4 years of age</a:t>
            </a:r>
          </a:p>
          <a:p>
            <a:pPr marL="201168" lvl="1" indent="0">
              <a:buNone/>
            </a:pPr>
            <a:endParaRPr lang="en-US" sz="2800" dirty="0" smtClean="0"/>
          </a:p>
          <a:p>
            <a:pPr marL="201168" lvl="1" indent="0">
              <a:buNone/>
            </a:pPr>
            <a:r>
              <a:rPr lang="en-US" sz="3200" dirty="0" smtClean="0"/>
              <a:t>Most other causes of PCHL are genetic </a:t>
            </a:r>
          </a:p>
        </p:txBody>
      </p:sp>
      <p:pic>
        <p:nvPicPr>
          <p:cNvPr id="4" name="Picture 3" descr="cid:image001.png@01CFA747.02937AD0"/>
          <p:cNvPicPr/>
          <p:nvPr/>
        </p:nvPicPr>
        <p:blipFill>
          <a:blip r:embed="rId3">
            <a:extLst>
              <a:ext uri="{28A0092B-C50C-407E-A947-70E740481C1C}">
                <a14:useLocalDpi xmlns:a14="http://schemas.microsoft.com/office/drawing/2010/main" val="0"/>
              </a:ext>
            </a:extLst>
          </a:blip>
          <a:srcRect/>
          <a:stretch>
            <a:fillRect/>
          </a:stretch>
        </p:blipFill>
        <p:spPr bwMode="auto">
          <a:xfrm>
            <a:off x="10552258" y="39977"/>
            <a:ext cx="1600200" cy="1600200"/>
          </a:xfrm>
          <a:prstGeom prst="rect">
            <a:avLst/>
          </a:prstGeom>
          <a:noFill/>
          <a:ln>
            <a:noFill/>
          </a:ln>
        </p:spPr>
      </p:pic>
      <p:sp>
        <p:nvSpPr>
          <p:cNvPr id="2" name="TextBox 1"/>
          <p:cNvSpPr txBox="1"/>
          <p:nvPr/>
        </p:nvSpPr>
        <p:spPr>
          <a:xfrm>
            <a:off x="1097280" y="6396877"/>
            <a:ext cx="10379676" cy="276999"/>
          </a:xfrm>
          <a:prstGeom prst="rect">
            <a:avLst/>
          </a:prstGeom>
          <a:noFill/>
        </p:spPr>
        <p:txBody>
          <a:bodyPr wrap="square" rtlCol="0">
            <a:spAutoFit/>
          </a:bodyPr>
          <a:lstStyle/>
          <a:p>
            <a:r>
              <a:rPr lang="en-US" sz="1200" dirty="0" smtClean="0"/>
              <a:t>. </a:t>
            </a:r>
            <a:endParaRPr lang="en-US" sz="1200" dirty="0"/>
          </a:p>
        </p:txBody>
      </p:sp>
    </p:spTree>
    <p:extLst>
      <p:ext uri="{BB962C8B-B14F-4D97-AF65-F5344CB8AC3E}">
        <p14:creationId xmlns:p14="http://schemas.microsoft.com/office/powerpoint/2010/main" val="1432287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Importance of Collecting Surveillance Data About Zika Virus and Its Effects</a:t>
            </a:r>
            <a:endParaRPr lang="en-US" sz="3600" dirty="0"/>
          </a:p>
        </p:txBody>
      </p:sp>
      <p:sp>
        <p:nvSpPr>
          <p:cNvPr id="3" name="Content Placeholder 2"/>
          <p:cNvSpPr>
            <a:spLocks noGrp="1"/>
          </p:cNvSpPr>
          <p:nvPr>
            <p:ph idx="1"/>
          </p:nvPr>
        </p:nvSpPr>
        <p:spPr>
          <a:xfrm>
            <a:off x="838201" y="1825625"/>
            <a:ext cx="5916826" cy="4351338"/>
          </a:xfrm>
        </p:spPr>
        <p:txBody>
          <a:bodyPr>
            <a:normAutofit/>
          </a:bodyPr>
          <a:lstStyle/>
          <a:p>
            <a:r>
              <a:rPr lang="en-US" dirty="0"/>
              <a:t>Track the spread of Zika in the United States and territories</a:t>
            </a:r>
          </a:p>
          <a:p>
            <a:r>
              <a:rPr lang="en-US" dirty="0"/>
              <a:t>Address questions about timing, risk, and the spectrum of outcomes linked with Zika during pregnancy</a:t>
            </a:r>
          </a:p>
          <a:p>
            <a:r>
              <a:rPr lang="en-US" dirty="0"/>
              <a:t>Update recommendations for clinical care</a:t>
            </a:r>
          </a:p>
          <a:p>
            <a:r>
              <a:rPr lang="en-US" dirty="0"/>
              <a:t>Plan for services for pregnant women and families affected by Zika virus</a:t>
            </a:r>
          </a:p>
          <a:p>
            <a:r>
              <a:rPr lang="en-US" dirty="0"/>
              <a:t>Connect families to local health and social services in their community</a:t>
            </a:r>
          </a:p>
          <a:p>
            <a:r>
              <a:rPr lang="en-US" dirty="0"/>
              <a:t>Improve prevention of Zika virus infection during pregnancy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3417" y="1825625"/>
            <a:ext cx="4728518" cy="3546388"/>
          </a:xfrm>
          <a:prstGeom prst="rect">
            <a:avLst/>
          </a:prstGeom>
        </p:spPr>
      </p:pic>
    </p:spTree>
    <p:extLst>
      <p:ext uri="{BB962C8B-B14F-4D97-AF65-F5344CB8AC3E}">
        <p14:creationId xmlns:p14="http://schemas.microsoft.com/office/powerpoint/2010/main" val="1792685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2" y="499336"/>
            <a:ext cx="4159143" cy="2221231"/>
          </a:xfrm>
        </p:spPr>
        <p:txBody>
          <a:bodyPr>
            <a:noAutofit/>
          </a:bodyPr>
          <a:lstStyle/>
          <a:p>
            <a:r>
              <a:rPr lang="en-US" sz="4000" b="1" dirty="0" smtClean="0">
                <a:latin typeface="Segoe UI" panose="020B0502040204020203" pitchFamily="34" charset="0"/>
                <a:ea typeface="Segoe UI" panose="020B0502040204020203" pitchFamily="34" charset="0"/>
                <a:cs typeface="Segoe UI" panose="020B0502040204020203" pitchFamily="34" charset="0"/>
              </a:rPr>
              <a:t>Early Hearing Detection &amp; Intervention (EHDI) Program</a:t>
            </a:r>
            <a:endParaRPr lang="en-US" sz="4000" b="1"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a:xfrm>
            <a:off x="4252822" y="745671"/>
            <a:ext cx="7826883" cy="3785652"/>
          </a:xfrm>
          <a:prstGeom prst="rect">
            <a:avLst/>
          </a:prstGeom>
        </p:spPr>
        <p:txBody>
          <a:bodyPr wrap="square">
            <a:spAutoFit/>
          </a:bodyPr>
          <a:lstStyle/>
          <a:p>
            <a:endParaRPr lang="en-US"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Wingdings" panose="05000000000000000000" pitchFamily="2" charset="2"/>
              <a:buChar char="q"/>
            </a:pPr>
            <a:r>
              <a:rPr lang="en-US" sz="2200" dirty="0">
                <a:solidFill>
                  <a:srgbClr val="000000"/>
                </a:solidFill>
                <a:latin typeface="Segoe UI" panose="020B0502040204020203" pitchFamily="34" charset="0"/>
                <a:ea typeface="Segoe UI" panose="020B0502040204020203" pitchFamily="34" charset="0"/>
                <a:cs typeface="Segoe UI" panose="020B0502040204020203" pitchFamily="34" charset="0"/>
              </a:rPr>
              <a:t>All </a:t>
            </a:r>
            <a:r>
              <a:rPr lang="en-US" sz="2200" dirty="0">
                <a:latin typeface="Segoe UI" panose="020B0502040204020203" pitchFamily="34" charset="0"/>
                <a:ea typeface="Segoe UI" panose="020B0502040204020203" pitchFamily="34" charset="0"/>
                <a:cs typeface="Segoe UI" panose="020B0502040204020203" pitchFamily="34" charset="0"/>
              </a:rPr>
              <a:t>infants will </a:t>
            </a:r>
            <a:r>
              <a:rPr lang="en-US" sz="2200" dirty="0" smtClean="0">
                <a:latin typeface="Segoe UI" panose="020B0502040204020203" pitchFamily="34" charset="0"/>
                <a:ea typeface="Segoe UI" panose="020B0502040204020203" pitchFamily="34" charset="0"/>
                <a:cs typeface="Segoe UI" panose="020B0502040204020203" pitchFamily="34" charset="0"/>
              </a:rPr>
              <a:t>receive a hearing screening </a:t>
            </a:r>
            <a:r>
              <a:rPr lang="en-US" sz="2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before </a:t>
            </a:r>
            <a:r>
              <a:rPr lang="en-US" sz="2200" b="1" dirty="0">
                <a:solidFill>
                  <a:srgbClr val="FF0000"/>
                </a:solidFill>
                <a:latin typeface="Segoe UI" panose="020B0502040204020203" pitchFamily="34" charset="0"/>
                <a:ea typeface="Segoe UI" panose="020B0502040204020203" pitchFamily="34" charset="0"/>
                <a:cs typeface="Segoe UI" panose="020B0502040204020203" pitchFamily="34" charset="0"/>
              </a:rPr>
              <a:t>1</a:t>
            </a:r>
            <a:r>
              <a:rPr lang="en-US" sz="22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sz="2200" dirty="0">
                <a:solidFill>
                  <a:srgbClr val="000000"/>
                </a:solidFill>
                <a:latin typeface="Segoe UI" panose="020B0502040204020203" pitchFamily="34" charset="0"/>
                <a:ea typeface="Segoe UI" panose="020B0502040204020203" pitchFamily="34" charset="0"/>
                <a:cs typeface="Segoe UI" panose="020B0502040204020203" pitchFamily="34" charset="0"/>
              </a:rPr>
              <a:t>month of </a:t>
            </a:r>
            <a:r>
              <a:rPr lang="en-US" sz="2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age</a:t>
            </a:r>
          </a:p>
          <a:p>
            <a:pPr marL="457200" indent="-457200"/>
            <a:endParaRPr lang="en-US" sz="22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Wingdings" panose="05000000000000000000" pitchFamily="2" charset="2"/>
              <a:buChar char="q"/>
            </a:pPr>
            <a:r>
              <a:rPr lang="en-US" sz="2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Infants </a:t>
            </a:r>
            <a:r>
              <a:rPr lang="en-US" sz="2200" dirty="0">
                <a:solidFill>
                  <a:srgbClr val="000000"/>
                </a:solidFill>
                <a:latin typeface="Segoe UI" panose="020B0502040204020203" pitchFamily="34" charset="0"/>
                <a:ea typeface="Segoe UI" panose="020B0502040204020203" pitchFamily="34" charset="0"/>
                <a:cs typeface="Segoe UI" panose="020B0502040204020203" pitchFamily="34" charset="0"/>
              </a:rPr>
              <a:t>not passing the screening will receive appropriate </a:t>
            </a:r>
            <a:r>
              <a:rPr lang="en-US" sz="2200" dirty="0" err="1">
                <a:solidFill>
                  <a:srgbClr val="000000"/>
                </a:solidFill>
                <a:latin typeface="Segoe UI" panose="020B0502040204020203" pitchFamily="34" charset="0"/>
                <a:ea typeface="Segoe UI" panose="020B0502040204020203" pitchFamily="34" charset="0"/>
                <a:cs typeface="Segoe UI" panose="020B0502040204020203" pitchFamily="34" charset="0"/>
              </a:rPr>
              <a:t>audiologic</a:t>
            </a:r>
            <a:r>
              <a:rPr lang="en-US" sz="2200" dirty="0">
                <a:solidFill>
                  <a:srgbClr val="000000"/>
                </a:solidFill>
                <a:latin typeface="Segoe UI" panose="020B0502040204020203" pitchFamily="34" charset="0"/>
                <a:ea typeface="Segoe UI" panose="020B0502040204020203" pitchFamily="34" charset="0"/>
                <a:cs typeface="Segoe UI" panose="020B0502040204020203" pitchFamily="34" charset="0"/>
              </a:rPr>
              <a:t> and medical evaluation before </a:t>
            </a:r>
            <a:r>
              <a:rPr lang="en-US" sz="2200" b="1" dirty="0">
                <a:solidFill>
                  <a:srgbClr val="FF0000"/>
                </a:solidFill>
                <a:latin typeface="Segoe UI" panose="020B0502040204020203" pitchFamily="34" charset="0"/>
                <a:ea typeface="Segoe UI" panose="020B0502040204020203" pitchFamily="34" charset="0"/>
                <a:cs typeface="Segoe UI" panose="020B0502040204020203" pitchFamily="34" charset="0"/>
              </a:rPr>
              <a:t>3</a:t>
            </a:r>
            <a:r>
              <a:rPr lang="en-US" sz="22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sz="2200" dirty="0">
                <a:solidFill>
                  <a:srgbClr val="000000"/>
                </a:solidFill>
                <a:latin typeface="Segoe UI" panose="020B0502040204020203" pitchFamily="34" charset="0"/>
                <a:ea typeface="Segoe UI" panose="020B0502040204020203" pitchFamily="34" charset="0"/>
                <a:cs typeface="Segoe UI" panose="020B0502040204020203" pitchFamily="34" charset="0"/>
              </a:rPr>
              <a:t>months of age </a:t>
            </a:r>
            <a:endParaRPr lang="en-US" sz="22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457200" indent="-457200"/>
            <a:endParaRPr lang="en-US" sz="2200" dirty="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Wingdings" panose="05000000000000000000" pitchFamily="2" charset="2"/>
              <a:buChar char="q"/>
            </a:pPr>
            <a:r>
              <a:rPr lang="en-US" sz="2200" dirty="0">
                <a:latin typeface="Segoe UI" panose="020B0502040204020203" pitchFamily="34" charset="0"/>
                <a:ea typeface="Segoe UI" panose="020B0502040204020203" pitchFamily="34" charset="0"/>
                <a:cs typeface="Segoe UI" panose="020B0502040204020203" pitchFamily="34" charset="0"/>
              </a:rPr>
              <a:t>All infants </a:t>
            </a:r>
            <a:r>
              <a:rPr lang="en-US" sz="2200" dirty="0" smtClean="0">
                <a:latin typeface="Segoe UI" panose="020B0502040204020203" pitchFamily="34" charset="0"/>
                <a:ea typeface="Segoe UI" panose="020B0502040204020203" pitchFamily="34" charset="0"/>
                <a:cs typeface="Segoe UI" panose="020B0502040204020203" pitchFamily="34" charset="0"/>
              </a:rPr>
              <a:t>identified as deaf or hard of hearing will </a:t>
            </a:r>
            <a:r>
              <a:rPr lang="en-US" sz="2200" dirty="0">
                <a:latin typeface="Segoe UI" panose="020B0502040204020203" pitchFamily="34" charset="0"/>
                <a:ea typeface="Segoe UI" panose="020B0502040204020203" pitchFamily="34" charset="0"/>
                <a:cs typeface="Segoe UI" panose="020B0502040204020203" pitchFamily="34" charset="0"/>
              </a:rPr>
              <a:t>begin receiving early intervention services before</a:t>
            </a:r>
            <a:r>
              <a:rPr lang="en-US" sz="2200" b="1" dirty="0">
                <a:latin typeface="Segoe UI" panose="020B0502040204020203" pitchFamily="34" charset="0"/>
                <a:ea typeface="Segoe UI" panose="020B0502040204020203" pitchFamily="34" charset="0"/>
                <a:cs typeface="Segoe UI" panose="020B0502040204020203" pitchFamily="34" charset="0"/>
              </a:rPr>
              <a:t> </a:t>
            </a:r>
            <a:r>
              <a:rPr lang="en-US" sz="2200" b="1" dirty="0">
                <a:solidFill>
                  <a:srgbClr val="FF0000"/>
                </a:solidFill>
                <a:latin typeface="Segoe UI" panose="020B0502040204020203" pitchFamily="34" charset="0"/>
                <a:ea typeface="Segoe UI" panose="020B0502040204020203" pitchFamily="34" charset="0"/>
                <a:cs typeface="Segoe UI" panose="020B0502040204020203" pitchFamily="34" charset="0"/>
              </a:rPr>
              <a:t>6 </a:t>
            </a:r>
            <a:r>
              <a:rPr lang="en-US" sz="2200" dirty="0">
                <a:latin typeface="Segoe UI" panose="020B0502040204020203" pitchFamily="34" charset="0"/>
                <a:ea typeface="Segoe UI" panose="020B0502040204020203" pitchFamily="34" charset="0"/>
                <a:cs typeface="Segoe UI" panose="020B0502040204020203" pitchFamily="34" charset="0"/>
              </a:rPr>
              <a:t>months of age </a:t>
            </a:r>
            <a:endParaRPr lang="en-US" sz="2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4417338" y="49197"/>
            <a:ext cx="7305344" cy="954107"/>
          </a:xfrm>
          <a:prstGeom prst="rect">
            <a:avLst/>
          </a:prstGeom>
          <a:noFill/>
        </p:spPr>
        <p:txBody>
          <a:bodyPr wrap="square" rtlCol="0">
            <a:spAutoFit/>
          </a:bodyPr>
          <a:lstStyle/>
          <a:p>
            <a:pPr algn="ctr"/>
            <a:r>
              <a:rPr lang="en-US" sz="2800" b="1" dirty="0" smtClean="0">
                <a:latin typeface="Segoe UI" panose="020B0502040204020203" pitchFamily="34" charset="0"/>
                <a:ea typeface="Segoe UI" panose="020B0502040204020203" pitchFamily="34" charset="0"/>
                <a:cs typeface="Segoe UI" panose="020B0502040204020203" pitchFamily="34" charset="0"/>
              </a:rPr>
              <a:t>National</a:t>
            </a:r>
          </a:p>
          <a:p>
            <a:pPr algn="ctr"/>
            <a:r>
              <a:rPr lang="en-US" sz="2800" b="1" dirty="0" smtClean="0">
                <a:latin typeface="Segoe UI" panose="020B0502040204020203" pitchFamily="34" charset="0"/>
                <a:ea typeface="Segoe UI" panose="020B0502040204020203" pitchFamily="34" charset="0"/>
                <a:cs typeface="Segoe UI" panose="020B0502040204020203" pitchFamily="34" charset="0"/>
              </a:rPr>
              <a:t>Hearing Loss Surveillance </a:t>
            </a:r>
          </a:p>
        </p:txBody>
      </p:sp>
      <p:sp>
        <p:nvSpPr>
          <p:cNvPr id="9" name="Title 1"/>
          <p:cNvSpPr txBox="1">
            <a:spLocks/>
          </p:cNvSpPr>
          <p:nvPr/>
        </p:nvSpPr>
        <p:spPr>
          <a:xfrm>
            <a:off x="1180740" y="4117591"/>
            <a:ext cx="2017105" cy="72534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US" sz="4000" b="1" dirty="0" smtClean="0">
                <a:latin typeface="Segoe UI" panose="020B0502040204020203" pitchFamily="34" charset="0"/>
                <a:ea typeface="Segoe UI" panose="020B0502040204020203" pitchFamily="34" charset="0"/>
                <a:cs typeface="Segoe UI" panose="020B0502040204020203" pitchFamily="34" charset="0"/>
              </a:rPr>
              <a:t>1-3-6</a:t>
            </a:r>
          </a:p>
          <a:p>
            <a:r>
              <a:rPr lang="en-US" sz="4000" b="1" dirty="0" smtClean="0">
                <a:latin typeface="Segoe UI" panose="020B0502040204020203" pitchFamily="34" charset="0"/>
                <a:ea typeface="Segoe UI" panose="020B0502040204020203" pitchFamily="34" charset="0"/>
                <a:cs typeface="Segoe UI" panose="020B0502040204020203" pitchFamily="34" charset="0"/>
              </a:rPr>
              <a:t>Goals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360" y="4480261"/>
            <a:ext cx="6591300" cy="2105025"/>
          </a:xfrm>
          <a:prstGeom prst="rect">
            <a:avLst/>
          </a:prstGeom>
        </p:spPr>
      </p:pic>
    </p:spTree>
    <p:extLst>
      <p:ext uri="{BB962C8B-B14F-4D97-AF65-F5344CB8AC3E}">
        <p14:creationId xmlns:p14="http://schemas.microsoft.com/office/powerpoint/2010/main" val="2464387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149"/>
            <a:ext cx="3200400" cy="2285999"/>
          </a:xfrm>
        </p:spPr>
        <p:txBody>
          <a:bodyPr>
            <a:normAutofit/>
          </a:bodyPr>
          <a:lstStyle/>
          <a:p>
            <a:r>
              <a:rPr lang="en-US" sz="4000" b="1" dirty="0" smtClean="0">
                <a:latin typeface="Segoe UI" panose="020B0502040204020203" pitchFamily="34" charset="0"/>
                <a:ea typeface="Segoe UI" panose="020B0502040204020203" pitchFamily="34" charset="0"/>
                <a:cs typeface="Segoe UI" panose="020B0502040204020203" pitchFamily="34" charset="0"/>
              </a:rPr>
              <a:t>Kentucky EHDI Data </a:t>
            </a:r>
            <a:br>
              <a:rPr lang="en-US" sz="4000" b="1" dirty="0" smtClean="0">
                <a:latin typeface="Segoe UI" panose="020B0502040204020203" pitchFamily="34" charset="0"/>
                <a:ea typeface="Segoe UI" panose="020B0502040204020203" pitchFamily="34" charset="0"/>
                <a:cs typeface="Segoe UI" panose="020B0502040204020203" pitchFamily="34" charset="0"/>
              </a:rPr>
            </a:br>
            <a:r>
              <a:rPr lang="en-US" sz="4000" b="1" dirty="0">
                <a:latin typeface="Segoe UI" panose="020B0502040204020203" pitchFamily="34" charset="0"/>
                <a:ea typeface="Segoe UI" panose="020B0502040204020203" pitchFamily="34" charset="0"/>
                <a:cs typeface="Segoe UI" panose="020B0502040204020203" pitchFamily="34" charset="0"/>
              </a:rPr>
              <a:t/>
            </a:r>
            <a:br>
              <a:rPr lang="en-US" sz="4000" b="1" dirty="0">
                <a:latin typeface="Segoe UI" panose="020B0502040204020203" pitchFamily="34" charset="0"/>
                <a:ea typeface="Segoe UI" panose="020B0502040204020203" pitchFamily="34" charset="0"/>
                <a:cs typeface="Segoe UI" panose="020B0502040204020203" pitchFamily="34" charset="0"/>
              </a:rPr>
            </a:br>
            <a:r>
              <a:rPr lang="en-US" sz="4000" b="1" dirty="0" smtClean="0">
                <a:latin typeface="Segoe UI" panose="020B0502040204020203" pitchFamily="34" charset="0"/>
                <a:ea typeface="Segoe UI" panose="020B0502040204020203" pitchFamily="34" charset="0"/>
                <a:cs typeface="Segoe UI" panose="020B0502040204020203" pitchFamily="34" charset="0"/>
              </a:rPr>
              <a:t>1-3-6 Goals </a:t>
            </a:r>
            <a:endParaRPr lang="en-US" sz="4000" b="1"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3428" y="5909033"/>
            <a:ext cx="2976372" cy="948967"/>
          </a:xfrm>
          <a:prstGeom prst="rect">
            <a:avLst/>
          </a:prstGeom>
        </p:spPr>
      </p:pic>
      <p:sp>
        <p:nvSpPr>
          <p:cNvPr id="7" name="TextBox 6"/>
          <p:cNvSpPr txBox="1"/>
          <p:nvPr/>
        </p:nvSpPr>
        <p:spPr>
          <a:xfrm>
            <a:off x="4224742" y="594359"/>
            <a:ext cx="7978140" cy="4093428"/>
          </a:xfrm>
          <a:prstGeom prst="rect">
            <a:avLst/>
          </a:prstGeom>
          <a:noFill/>
        </p:spPr>
        <p:txBody>
          <a:bodyPr wrap="square" rtlCol="0">
            <a:spAutoFit/>
          </a:bodyPr>
          <a:lstStyle/>
          <a:p>
            <a:r>
              <a:rPr lang="en-US" sz="2800" b="1" dirty="0" smtClean="0">
                <a:latin typeface="Segoe UI" panose="020B0502040204020203" pitchFamily="34" charset="0"/>
                <a:ea typeface="Segoe UI" panose="020B0502040204020203" pitchFamily="34" charset="0"/>
                <a:cs typeface="Segoe UI" panose="020B0502040204020203" pitchFamily="34" charset="0"/>
              </a:rPr>
              <a:t>2014 Kentucky CDC EHDI Data</a:t>
            </a:r>
          </a:p>
          <a:p>
            <a:endParaRPr lang="en-US" dirty="0" smtClean="0"/>
          </a:p>
          <a:p>
            <a:pPr marL="457200" indent="-457200">
              <a:buFont typeface="Wingdings" panose="05000000000000000000" pitchFamily="2" charset="2"/>
              <a:buChar char="q"/>
            </a:pPr>
            <a:r>
              <a:rPr lang="en-US" sz="2200" dirty="0"/>
              <a:t>% Screened: </a:t>
            </a:r>
            <a:r>
              <a:rPr lang="en-US" sz="2200" b="1" dirty="0" smtClean="0"/>
              <a:t>99.4% </a:t>
            </a:r>
            <a:r>
              <a:rPr lang="en-US" sz="2200" dirty="0"/>
              <a:t>(</a:t>
            </a:r>
            <a:r>
              <a:rPr lang="en-US" sz="2200" dirty="0" smtClean="0"/>
              <a:t>n=53,822)</a:t>
            </a:r>
          </a:p>
          <a:p>
            <a:pPr marL="457200" indent="-457200">
              <a:buFont typeface="Wingdings" panose="05000000000000000000" pitchFamily="2" charset="2"/>
              <a:buChar char="q"/>
            </a:pPr>
            <a:r>
              <a:rPr lang="en-US" sz="2200" dirty="0" smtClean="0"/>
              <a:t>% screened excluding deaths and refusals </a:t>
            </a:r>
            <a:r>
              <a:rPr lang="en-US" sz="2200" b="1" dirty="0" smtClean="0"/>
              <a:t>99.8%</a:t>
            </a:r>
            <a:endParaRPr lang="en-US" sz="2200" b="1" dirty="0"/>
          </a:p>
          <a:p>
            <a:pPr marL="457200" indent="-457200">
              <a:buFont typeface="Wingdings" panose="05000000000000000000" pitchFamily="2" charset="2"/>
              <a:buChar char="q"/>
            </a:pPr>
            <a:r>
              <a:rPr lang="en-US" sz="2200" dirty="0" smtClean="0"/>
              <a:t>% </a:t>
            </a:r>
            <a:r>
              <a:rPr lang="en-US" sz="2200" dirty="0"/>
              <a:t>of those identified receiving Early Intervention: </a:t>
            </a:r>
            <a:r>
              <a:rPr lang="en-US" sz="2200" b="1" dirty="0" smtClean="0"/>
              <a:t>66.7% </a:t>
            </a:r>
            <a:r>
              <a:rPr lang="en-US" sz="2200" dirty="0"/>
              <a:t>(</a:t>
            </a:r>
            <a:r>
              <a:rPr lang="en-US" sz="2200" dirty="0" smtClean="0"/>
              <a:t>n=84)</a:t>
            </a:r>
            <a:endParaRPr lang="en-US" sz="2200" dirty="0"/>
          </a:p>
          <a:p>
            <a:endParaRPr lang="en-US" sz="2200" dirty="0" smtClean="0"/>
          </a:p>
          <a:p>
            <a:pPr marL="457200" indent="-457200">
              <a:buFont typeface="Wingdings" panose="05000000000000000000" pitchFamily="2" charset="2"/>
              <a:buChar char="q"/>
            </a:pPr>
            <a:r>
              <a:rPr lang="en-US" sz="2200" dirty="0" smtClean="0"/>
              <a:t>% Screened before 1 month of age: </a:t>
            </a:r>
            <a:r>
              <a:rPr lang="en-US" sz="2200" b="1" dirty="0" smtClean="0">
                <a:solidFill>
                  <a:srgbClr val="FF0000"/>
                </a:solidFill>
              </a:rPr>
              <a:t>96.9% </a:t>
            </a:r>
            <a:r>
              <a:rPr lang="en-US" sz="2200" b="1" dirty="0" smtClean="0"/>
              <a:t>(US 96.1%)</a:t>
            </a:r>
            <a:endParaRPr lang="en-US" sz="2200" dirty="0" smtClean="0"/>
          </a:p>
          <a:p>
            <a:pPr marL="457200" indent="-457200">
              <a:buFont typeface="Wingdings" panose="05000000000000000000" pitchFamily="2" charset="2"/>
              <a:buChar char="q"/>
            </a:pPr>
            <a:r>
              <a:rPr lang="en-US" sz="2200" dirty="0" smtClean="0"/>
              <a:t>% Diagnosed before 3 months of age: </a:t>
            </a:r>
            <a:r>
              <a:rPr lang="en-US" sz="2200" b="1" dirty="0" smtClean="0">
                <a:solidFill>
                  <a:srgbClr val="FF0000"/>
                </a:solidFill>
              </a:rPr>
              <a:t>74.1%</a:t>
            </a:r>
            <a:r>
              <a:rPr lang="en-US" sz="2200" b="1" dirty="0" smtClean="0"/>
              <a:t> (US 71.3%)</a:t>
            </a:r>
            <a:endParaRPr lang="en-US" sz="2200" dirty="0" smtClean="0"/>
          </a:p>
          <a:p>
            <a:pPr marL="457200" indent="-457200">
              <a:buFont typeface="Wingdings" panose="05000000000000000000" pitchFamily="2" charset="2"/>
              <a:buChar char="q"/>
            </a:pPr>
            <a:r>
              <a:rPr lang="en-US" sz="2200" dirty="0" smtClean="0"/>
              <a:t>% </a:t>
            </a:r>
            <a:r>
              <a:rPr lang="en-US" sz="2200" dirty="0"/>
              <a:t>R</a:t>
            </a:r>
            <a:r>
              <a:rPr lang="en-US" sz="2200" dirty="0" smtClean="0"/>
              <a:t>eceiving Intervention before 6 months of age: </a:t>
            </a:r>
            <a:r>
              <a:rPr lang="en-US" sz="2200" b="1" dirty="0" smtClean="0">
                <a:solidFill>
                  <a:srgbClr val="FF0000"/>
                </a:solidFill>
              </a:rPr>
              <a:t>66.1%</a:t>
            </a:r>
            <a:r>
              <a:rPr lang="en-US" sz="2200" b="1" dirty="0" smtClean="0"/>
              <a:t> (67.9%)</a:t>
            </a:r>
            <a:endParaRPr lang="en-US" sz="2200" dirty="0" smtClean="0"/>
          </a:p>
          <a:p>
            <a:endParaRPr lang="en-US" sz="2000" b="1" dirty="0" smtClean="0"/>
          </a:p>
          <a:p>
            <a:pPr marL="342900" indent="-342900">
              <a:buFont typeface="Wingdings" panose="05000000000000000000" pitchFamily="2" charset="2"/>
              <a:buChar char="q"/>
            </a:pPr>
            <a:r>
              <a:rPr lang="en-US" sz="2200" b="1" dirty="0" smtClean="0"/>
              <a:t>% Loss to Follow-up or Documentation: </a:t>
            </a:r>
            <a:r>
              <a:rPr lang="en-US" sz="2200" b="1" dirty="0" smtClean="0">
                <a:solidFill>
                  <a:srgbClr val="FF0000"/>
                </a:solidFill>
              </a:rPr>
              <a:t>11.1% </a:t>
            </a:r>
            <a:r>
              <a:rPr lang="en-US" sz="2200" b="1" dirty="0" smtClean="0"/>
              <a:t>(US 34.4%)</a:t>
            </a:r>
          </a:p>
          <a:p>
            <a:pPr marL="285750" indent="-285750">
              <a:buFont typeface="Arial" panose="020B0604020202020204" pitchFamily="34" charset="0"/>
              <a:buChar char="•"/>
            </a:pPr>
            <a:endParaRPr lang="en-US" b="1" dirty="0"/>
          </a:p>
        </p:txBody>
      </p:sp>
      <p:sp>
        <p:nvSpPr>
          <p:cNvPr id="8" name="Rectangle 7"/>
          <p:cNvSpPr/>
          <p:nvPr/>
        </p:nvSpPr>
        <p:spPr>
          <a:xfrm>
            <a:off x="4224742" y="3910546"/>
            <a:ext cx="7520940" cy="6228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51794"/>
            <a:ext cx="3986213" cy="1963210"/>
          </a:xfrm>
          <a:prstGeom prst="rect">
            <a:avLst/>
          </a:prstGeom>
        </p:spPr>
      </p:pic>
    </p:spTree>
    <p:extLst>
      <p:ext uri="{BB962C8B-B14F-4D97-AF65-F5344CB8AC3E}">
        <p14:creationId xmlns:p14="http://schemas.microsoft.com/office/powerpoint/2010/main" val="174014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Gap</a:t>
            </a:r>
            <a:endParaRPr lang="en-US" dirty="0"/>
          </a:p>
        </p:txBody>
      </p:sp>
      <p:sp>
        <p:nvSpPr>
          <p:cNvPr id="3" name="Content Placeholder 2"/>
          <p:cNvSpPr>
            <a:spLocks noGrp="1"/>
          </p:cNvSpPr>
          <p:nvPr>
            <p:ph idx="1"/>
          </p:nvPr>
        </p:nvSpPr>
        <p:spPr/>
        <p:txBody>
          <a:bodyPr>
            <a:normAutofit/>
          </a:bodyPr>
          <a:lstStyle/>
          <a:p>
            <a:r>
              <a:rPr lang="en-US" sz="3200" dirty="0" smtClean="0"/>
              <a:t>USZPR is used to gather data on mothers and their infants diagnosed with the </a:t>
            </a:r>
            <a:r>
              <a:rPr lang="en-US" sz="3200" dirty="0"/>
              <a:t>Z</a:t>
            </a:r>
            <a:r>
              <a:rPr lang="en-US" sz="3200" dirty="0" smtClean="0"/>
              <a:t>ika virus</a:t>
            </a:r>
          </a:p>
          <a:p>
            <a:r>
              <a:rPr lang="en-US" sz="3200" dirty="0" smtClean="0"/>
              <a:t>If a mother is not diagnosed prenatally her infant may not be included in the registry</a:t>
            </a:r>
          </a:p>
          <a:p>
            <a:r>
              <a:rPr lang="en-US" sz="3200" dirty="0" smtClean="0"/>
              <a:t>ZRBD surveillance is intended to close the gap in reporting pregnancy outcomes related to </a:t>
            </a:r>
            <a:r>
              <a:rPr lang="en-US" sz="3200" dirty="0"/>
              <a:t>Z</a:t>
            </a:r>
            <a:r>
              <a:rPr lang="en-US" sz="3200" dirty="0" smtClean="0"/>
              <a:t>ika.</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757" y="0"/>
            <a:ext cx="2667243" cy="1501400"/>
          </a:xfrm>
          <a:prstGeom prst="rect">
            <a:avLst/>
          </a:prstGeom>
        </p:spPr>
      </p:pic>
    </p:spTree>
    <p:extLst>
      <p:ext uri="{BB962C8B-B14F-4D97-AF65-F5344CB8AC3E}">
        <p14:creationId xmlns:p14="http://schemas.microsoft.com/office/powerpoint/2010/main" val="3532506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95791"/>
            <a:ext cx="9144000" cy="2387600"/>
          </a:xfrm>
        </p:spPr>
        <p:txBody>
          <a:bodyPr/>
          <a:lstStyle/>
          <a:p>
            <a:r>
              <a:rPr lang="en-US" dirty="0" err="1" smtClean="0"/>
              <a:t>Zika</a:t>
            </a:r>
            <a:r>
              <a:rPr lang="en-US" dirty="0" smtClean="0"/>
              <a:t>-Related Birth Defects Surveillance </a:t>
            </a:r>
            <a:endParaRPr lang="en-US" dirty="0"/>
          </a:p>
        </p:txBody>
      </p:sp>
      <p:pic>
        <p:nvPicPr>
          <p:cNvPr id="4" name="Picture 3"/>
          <p:cNvPicPr>
            <a:picLocks noChangeAspect="1"/>
          </p:cNvPicPr>
          <p:nvPr/>
        </p:nvPicPr>
        <p:blipFill>
          <a:blip r:embed="rId3"/>
          <a:stretch>
            <a:fillRect/>
          </a:stretch>
        </p:blipFill>
        <p:spPr>
          <a:xfrm>
            <a:off x="4383143" y="3373396"/>
            <a:ext cx="2903601" cy="2903601"/>
          </a:xfrm>
          <a:prstGeom prst="rect">
            <a:avLst/>
          </a:prstGeom>
        </p:spPr>
      </p:pic>
    </p:spTree>
    <p:extLst>
      <p:ext uri="{BB962C8B-B14F-4D97-AF65-F5344CB8AC3E}">
        <p14:creationId xmlns:p14="http://schemas.microsoft.com/office/powerpoint/2010/main" val="1585726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42" y="326572"/>
            <a:ext cx="10690119" cy="1371600"/>
          </a:xfrm>
        </p:spPr>
        <p:txBody>
          <a:bodyPr/>
          <a:lstStyle/>
          <a:p>
            <a:r>
              <a:rPr lang="en-US" dirty="0" err="1" smtClean="0"/>
              <a:t>Zika</a:t>
            </a:r>
            <a:r>
              <a:rPr lang="en-US" dirty="0" smtClean="0"/>
              <a:t>-Related Birth Defects Surveillance (ZBDS)</a:t>
            </a:r>
            <a:endParaRPr lang="en-US" dirty="0"/>
          </a:p>
        </p:txBody>
      </p:sp>
      <p:sp>
        <p:nvSpPr>
          <p:cNvPr id="6" name="Content Placeholder 2"/>
          <p:cNvSpPr>
            <a:spLocks noGrp="1"/>
          </p:cNvSpPr>
          <p:nvPr>
            <p:ph idx="1"/>
          </p:nvPr>
        </p:nvSpPr>
        <p:spPr>
          <a:xfrm>
            <a:off x="914401" y="1796141"/>
            <a:ext cx="7173686" cy="4871357"/>
          </a:xfrm>
        </p:spPr>
        <p:txBody>
          <a:bodyPr>
            <a:normAutofit/>
          </a:bodyPr>
          <a:lstStyle/>
          <a:p>
            <a:r>
              <a:rPr lang="en-US" sz="3200" dirty="0"/>
              <a:t>CDC established Zika-related Birth Defects Surveillance to gain a better understanding of the effects of the Zika virus infection during pregnancy.  </a:t>
            </a:r>
          </a:p>
          <a:p>
            <a:r>
              <a:rPr lang="en-US" sz="3200" dirty="0"/>
              <a:t>CDC supports 50 states and local </a:t>
            </a:r>
            <a:r>
              <a:rPr lang="en-US" sz="3200" dirty="0" smtClean="0"/>
              <a:t>areas </a:t>
            </a:r>
            <a:r>
              <a:rPr lang="en-US" sz="3200" dirty="0"/>
              <a:t>to track and collect information about babies born with microcephaly and other birth defects that might be associated with </a:t>
            </a:r>
            <a:r>
              <a:rPr lang="en-US" sz="3200" dirty="0" err="1"/>
              <a:t>Zika</a:t>
            </a:r>
            <a:r>
              <a:rPr lang="en-US" sz="3200" dirty="0"/>
              <a:t> virus infection during pregnancy. </a:t>
            </a:r>
          </a:p>
          <a:p>
            <a:endParaRPr lang="en-US" sz="2300" dirty="0"/>
          </a:p>
          <a:p>
            <a:endParaRPr lang="en-US" dirty="0" smtClean="0"/>
          </a:p>
          <a:p>
            <a:endParaRPr lang="en-US" dirty="0" smtClean="0"/>
          </a:p>
          <a:p>
            <a:endParaRPr lang="en-US" dirty="0"/>
          </a:p>
        </p:txBody>
      </p:sp>
      <p:pic>
        <p:nvPicPr>
          <p:cNvPr id="3" name="Picture 2"/>
          <p:cNvPicPr>
            <a:picLocks noChangeAspect="1"/>
          </p:cNvPicPr>
          <p:nvPr/>
        </p:nvPicPr>
        <p:blipFill>
          <a:blip r:embed="rId3"/>
          <a:stretch>
            <a:fillRect/>
          </a:stretch>
        </p:blipFill>
        <p:spPr>
          <a:xfrm>
            <a:off x="10049869" y="1012372"/>
            <a:ext cx="1557603" cy="5219700"/>
          </a:xfrm>
          <a:prstGeom prst="rect">
            <a:avLst/>
          </a:prstGeom>
        </p:spPr>
      </p:pic>
    </p:spTree>
    <p:extLst>
      <p:ext uri="{BB962C8B-B14F-4D97-AF65-F5344CB8AC3E}">
        <p14:creationId xmlns:p14="http://schemas.microsoft.com/office/powerpoint/2010/main" val="3334751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7814"/>
            <a:ext cx="10058400" cy="1450757"/>
          </a:xfrm>
        </p:spPr>
        <p:txBody>
          <a:bodyPr>
            <a:normAutofit fontScale="90000"/>
          </a:bodyPr>
          <a:lstStyle/>
          <a:p>
            <a:r>
              <a:rPr lang="en-US" b="1" dirty="0"/>
              <a:t>CDC has asked local jurisdictions to use a standard approach for gathering information on </a:t>
            </a:r>
            <a:r>
              <a:rPr lang="en-US" b="1" dirty="0" smtClean="0"/>
              <a:t>Zika</a:t>
            </a:r>
            <a:endParaRPr lang="en-US" dirty="0"/>
          </a:p>
        </p:txBody>
      </p:sp>
      <p:sp>
        <p:nvSpPr>
          <p:cNvPr id="3" name="Content Placeholder 2"/>
          <p:cNvSpPr>
            <a:spLocks noGrp="1"/>
          </p:cNvSpPr>
          <p:nvPr>
            <p:ph idx="1"/>
          </p:nvPr>
        </p:nvSpPr>
        <p:spPr>
          <a:xfrm>
            <a:off x="868680" y="1945239"/>
            <a:ext cx="10515600" cy="4944889"/>
          </a:xfrm>
        </p:spPr>
        <p:txBody>
          <a:bodyPr>
            <a:noAutofit/>
          </a:bodyPr>
          <a:lstStyle/>
          <a:p>
            <a:pPr lvl="1"/>
            <a:r>
              <a:rPr lang="en-US" sz="3200" b="1" dirty="0" smtClean="0"/>
              <a:t>Population-based birth defects surveillance </a:t>
            </a:r>
            <a:r>
              <a:rPr lang="en-US" sz="3200" dirty="0" smtClean="0"/>
              <a:t>– information is collected on ALL infants with birth defects that might be related to </a:t>
            </a:r>
            <a:r>
              <a:rPr lang="en-US" sz="3200" dirty="0"/>
              <a:t>Z</a:t>
            </a:r>
            <a:r>
              <a:rPr lang="en-US" sz="3200" dirty="0" smtClean="0"/>
              <a:t>ika (not just the infants that are positive for the virus) This helps to identify the full spectrum of outcomes associated with Zika</a:t>
            </a:r>
          </a:p>
          <a:p>
            <a:pPr lvl="1"/>
            <a:r>
              <a:rPr lang="en-US" sz="3200" b="1" dirty="0" smtClean="0"/>
              <a:t>Active case-finding </a:t>
            </a:r>
            <a:r>
              <a:rPr lang="en-US" sz="3200" dirty="0" smtClean="0"/>
              <a:t>– utilizing direct medical record review</a:t>
            </a:r>
          </a:p>
          <a:p>
            <a:pPr lvl="1"/>
            <a:r>
              <a:rPr lang="en-US" sz="3200" b="1" dirty="0" smtClean="0"/>
              <a:t>Consistent case definitions </a:t>
            </a:r>
            <a:r>
              <a:rPr lang="en-US" sz="3200" dirty="0" smtClean="0"/>
              <a:t>– ensure data is collected in a consistent systematic way to ensure data collected from different regions can be compared in a meaningful way</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4636" y="4917989"/>
            <a:ext cx="1433384" cy="1433384"/>
          </a:xfrm>
          <a:prstGeom prst="rect">
            <a:avLst/>
          </a:prstGeom>
        </p:spPr>
      </p:pic>
    </p:spTree>
    <p:extLst>
      <p:ext uri="{BB962C8B-B14F-4D97-AF65-F5344CB8AC3E}">
        <p14:creationId xmlns:p14="http://schemas.microsoft.com/office/powerpoint/2010/main" val="917351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125" y="290385"/>
            <a:ext cx="9764486" cy="1143000"/>
          </a:xfrm>
        </p:spPr>
        <p:txBody>
          <a:bodyPr>
            <a:noAutofit/>
          </a:bodyPr>
          <a:lstStyle/>
          <a:p>
            <a:r>
              <a:rPr lang="en-US" sz="4400" b="1" dirty="0" smtClean="0"/>
              <a:t>What</a:t>
            </a:r>
            <a:r>
              <a:rPr lang="en-US" sz="4400" b="1" dirty="0"/>
              <a:t> </a:t>
            </a:r>
            <a:r>
              <a:rPr lang="en-US" sz="4400" b="1" dirty="0" smtClean="0"/>
              <a:t>are </a:t>
            </a:r>
            <a:r>
              <a:rPr lang="en-US" sz="4400" b="1" dirty="0"/>
              <a:t>the inclusion criteria </a:t>
            </a:r>
            <a:r>
              <a:rPr lang="en-US" sz="4400" b="1" dirty="0" smtClean="0"/>
              <a:t>for </a:t>
            </a:r>
            <a:r>
              <a:rPr lang="en-US" sz="4400" b="1" dirty="0"/>
              <a:t>ZBDS?</a:t>
            </a:r>
          </a:p>
        </p:txBody>
      </p:sp>
      <p:sp>
        <p:nvSpPr>
          <p:cNvPr id="6" name="Content Placeholder 2"/>
          <p:cNvSpPr>
            <a:spLocks noGrp="1"/>
          </p:cNvSpPr>
          <p:nvPr>
            <p:ph idx="1"/>
          </p:nvPr>
        </p:nvSpPr>
        <p:spPr>
          <a:xfrm>
            <a:off x="1055915" y="1433385"/>
            <a:ext cx="8915400" cy="4727782"/>
          </a:xfrm>
        </p:spPr>
        <p:txBody>
          <a:bodyPr>
            <a:normAutofit/>
          </a:bodyPr>
          <a:lstStyle/>
          <a:p>
            <a:endParaRPr lang="en-US" sz="1600" dirty="0"/>
          </a:p>
          <a:p>
            <a:r>
              <a:rPr lang="en-US" sz="2800" dirty="0" smtClean="0"/>
              <a:t>Birth Defects possibly related to Zika Virus:</a:t>
            </a:r>
          </a:p>
          <a:p>
            <a:endParaRPr lang="en-US" dirty="0"/>
          </a:p>
          <a:p>
            <a:pPr lvl="1"/>
            <a:r>
              <a:rPr lang="en-US" sz="2800" dirty="0"/>
              <a:t>Brain </a:t>
            </a:r>
            <a:r>
              <a:rPr lang="en-US" sz="2800" dirty="0" smtClean="0"/>
              <a:t>abnormalities </a:t>
            </a:r>
            <a:r>
              <a:rPr lang="en-US" sz="2800" dirty="0"/>
              <a:t>with and without microcephaly</a:t>
            </a:r>
          </a:p>
          <a:p>
            <a:pPr lvl="1"/>
            <a:r>
              <a:rPr lang="en-US" sz="2800" dirty="0"/>
              <a:t>Neural tube defects and other early brain malformations</a:t>
            </a:r>
          </a:p>
          <a:p>
            <a:pPr lvl="1"/>
            <a:r>
              <a:rPr lang="en-US" sz="2800" dirty="0"/>
              <a:t>Structural eye abnormalities </a:t>
            </a:r>
          </a:p>
          <a:p>
            <a:pPr lvl="1"/>
            <a:r>
              <a:rPr lang="en-US" sz="2800" dirty="0"/>
              <a:t>Consequences of central nervous system (CNS) dysfunction </a:t>
            </a:r>
          </a:p>
          <a:p>
            <a:pPr marL="457200" lvl="1" indent="0">
              <a:buNone/>
            </a:pPr>
            <a:endParaRPr lang="en-US" sz="2800" dirty="0" smtClean="0"/>
          </a:p>
          <a:p>
            <a:pPr marL="457200" lvl="1" indent="0">
              <a:buNone/>
            </a:pPr>
            <a:r>
              <a:rPr lang="en-US" sz="2800" dirty="0" smtClean="0"/>
              <a:t>Infants </a:t>
            </a:r>
            <a:r>
              <a:rPr lang="en-US" sz="2800" dirty="0"/>
              <a:t>with these abnormalities are tracked in </a:t>
            </a:r>
            <a:r>
              <a:rPr lang="en-US" sz="2800" dirty="0" smtClean="0"/>
              <a:t>ZBDS </a:t>
            </a:r>
            <a:r>
              <a:rPr lang="en-US" sz="2800" b="1" i="1" dirty="0" smtClean="0"/>
              <a:t>regardless</a:t>
            </a:r>
            <a:r>
              <a:rPr lang="en-US" sz="2800" dirty="0" smtClean="0"/>
              <a:t> of congenital </a:t>
            </a:r>
            <a:r>
              <a:rPr lang="en-US" sz="2800" dirty="0" err="1" smtClean="0"/>
              <a:t>zika</a:t>
            </a:r>
            <a:r>
              <a:rPr lang="en-US" sz="2800" dirty="0" smtClean="0"/>
              <a:t> </a:t>
            </a:r>
            <a:r>
              <a:rPr lang="en-US" sz="2800" dirty="0"/>
              <a:t>virus exposure</a:t>
            </a:r>
          </a:p>
          <a:p>
            <a:pPr marL="457200" lvl="1" indent="0">
              <a:buNone/>
            </a:pPr>
            <a:endParaRPr lang="en-US" sz="22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315" y="4300150"/>
            <a:ext cx="2053451" cy="2053451"/>
          </a:xfrm>
          <a:prstGeom prst="rect">
            <a:avLst/>
          </a:prstGeom>
        </p:spPr>
      </p:pic>
    </p:spTree>
    <p:extLst>
      <p:ext uri="{BB962C8B-B14F-4D97-AF65-F5344CB8AC3E}">
        <p14:creationId xmlns:p14="http://schemas.microsoft.com/office/powerpoint/2010/main" val="1636339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2363892269"/>
              </p:ext>
            </p:extLst>
          </p:nvPr>
        </p:nvGraphicFramePr>
        <p:xfrm>
          <a:off x="930582" y="332164"/>
          <a:ext cx="10264640" cy="5921826"/>
        </p:xfrm>
        <a:graphic>
          <a:graphicData uri="http://schemas.openxmlformats.org/drawingml/2006/table">
            <a:tbl>
              <a:tblPr firstRow="1" bandRow="1">
                <a:tableStyleId>{5C22544A-7EE6-4342-B048-85BDC9FD1C3A}</a:tableStyleId>
              </a:tblPr>
              <a:tblGrid>
                <a:gridCol w="10264640">
                  <a:extLst>
                    <a:ext uri="{9D8B030D-6E8A-4147-A177-3AD203B41FA5}">
                      <a16:colId xmlns:a16="http://schemas.microsoft.com/office/drawing/2014/main" val="151848502"/>
                    </a:ext>
                  </a:extLst>
                </a:gridCol>
              </a:tblGrid>
              <a:tr h="440217">
                <a:tc>
                  <a:txBody>
                    <a:bodyPr/>
                    <a:lstStyle/>
                    <a:p>
                      <a:r>
                        <a:rPr lang="en-US" sz="2000" dirty="0" smtClean="0"/>
                        <a:t>Brain abnormalities</a:t>
                      </a:r>
                      <a:endParaRPr lang="en-US" sz="2000" dirty="0"/>
                    </a:p>
                  </a:txBody>
                  <a:tcPr/>
                </a:tc>
                <a:extLst>
                  <a:ext uri="{0D108BD9-81ED-4DB2-BD59-A6C34878D82A}">
                    <a16:rowId xmlns:a16="http://schemas.microsoft.com/office/drawing/2014/main" val="525328375"/>
                  </a:ext>
                </a:extLst>
              </a:tr>
              <a:tr h="440217">
                <a:tc>
                  <a:txBody>
                    <a:bodyPr/>
                    <a:lstStyle/>
                    <a:p>
                      <a:r>
                        <a:rPr lang="en-US" sz="2000" dirty="0" smtClean="0"/>
                        <a:t>Confirmed or possible congenital microcephaly</a:t>
                      </a:r>
                      <a:endParaRPr lang="en-US" sz="2000" dirty="0"/>
                    </a:p>
                  </a:txBody>
                  <a:tcPr/>
                </a:tc>
                <a:extLst>
                  <a:ext uri="{0D108BD9-81ED-4DB2-BD59-A6C34878D82A}">
                    <a16:rowId xmlns:a16="http://schemas.microsoft.com/office/drawing/2014/main" val="1345992043"/>
                  </a:ext>
                </a:extLst>
              </a:tr>
              <a:tr h="44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Intracranial calcifications</a:t>
                      </a:r>
                    </a:p>
                  </a:txBody>
                  <a:tcPr/>
                </a:tc>
                <a:extLst>
                  <a:ext uri="{0D108BD9-81ED-4DB2-BD59-A6C34878D82A}">
                    <a16:rowId xmlns:a16="http://schemas.microsoft.com/office/drawing/2014/main" val="2091304162"/>
                  </a:ext>
                </a:extLst>
              </a:tr>
              <a:tr h="44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Cerebral atrophy</a:t>
                      </a:r>
                    </a:p>
                  </a:txBody>
                  <a:tcPr/>
                </a:tc>
                <a:extLst>
                  <a:ext uri="{0D108BD9-81ED-4DB2-BD59-A6C34878D82A}">
                    <a16:rowId xmlns:a16="http://schemas.microsoft.com/office/drawing/2014/main" val="4060916043"/>
                  </a:ext>
                </a:extLst>
              </a:tr>
              <a:tr h="440217">
                <a:tc>
                  <a:txBody>
                    <a:bodyPr/>
                    <a:lstStyle/>
                    <a:p>
                      <a:r>
                        <a:rPr kumimoji="0" lang="en-US" sz="2000" b="0" i="0" kern="1200" dirty="0" smtClean="0">
                          <a:solidFill>
                            <a:schemeClr val="dk1"/>
                          </a:solidFill>
                          <a:effectLst/>
                          <a:latin typeface="+mn-lt"/>
                          <a:ea typeface="+mn-ea"/>
                          <a:cs typeface="+mn-cs"/>
                        </a:rPr>
                        <a:t>Abnormal cortical formation</a:t>
                      </a:r>
                      <a:endParaRPr lang="en-US" sz="2000" dirty="0"/>
                    </a:p>
                  </a:txBody>
                  <a:tcPr/>
                </a:tc>
                <a:extLst>
                  <a:ext uri="{0D108BD9-81ED-4DB2-BD59-A6C34878D82A}">
                    <a16:rowId xmlns:a16="http://schemas.microsoft.com/office/drawing/2014/main" val="564187248"/>
                  </a:ext>
                </a:extLst>
              </a:tr>
              <a:tr h="44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Corpus callosum abnormalities</a:t>
                      </a:r>
                    </a:p>
                  </a:txBody>
                  <a:tcPr/>
                </a:tc>
                <a:extLst>
                  <a:ext uri="{0D108BD9-81ED-4DB2-BD59-A6C34878D82A}">
                    <a16:rowId xmlns:a16="http://schemas.microsoft.com/office/drawing/2014/main" val="1337323606"/>
                  </a:ext>
                </a:extLst>
              </a:tr>
              <a:tr h="44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Cerebellar abnormalities</a:t>
                      </a:r>
                    </a:p>
                  </a:txBody>
                  <a:tcPr/>
                </a:tc>
                <a:extLst>
                  <a:ext uri="{0D108BD9-81ED-4DB2-BD59-A6C34878D82A}">
                    <a16:rowId xmlns:a16="http://schemas.microsoft.com/office/drawing/2014/main" val="3568313670"/>
                  </a:ext>
                </a:extLst>
              </a:tr>
              <a:tr h="44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Porencephaly</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592586767"/>
                  </a:ext>
                </a:extLst>
              </a:tr>
              <a:tr h="44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Hydranencephaly</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601495992"/>
                  </a:ext>
                </a:extLst>
              </a:tr>
              <a:tr h="759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Ventriculomegaly</a:t>
                      </a:r>
                      <a:r>
                        <a:rPr kumimoji="0" lang="en-US" sz="2000" b="0" i="0" kern="1200" dirty="0" smtClean="0">
                          <a:solidFill>
                            <a:schemeClr val="dk1"/>
                          </a:solidFill>
                          <a:effectLst/>
                          <a:latin typeface="+mn-lt"/>
                          <a:ea typeface="+mn-ea"/>
                          <a:cs typeface="+mn-cs"/>
                        </a:rPr>
                        <a:t> / hydrocephaly (excluding “mild” </a:t>
                      </a:r>
                      <a:r>
                        <a:rPr kumimoji="0" lang="en-US" sz="2000" b="0" i="0" kern="1200" dirty="0" err="1" smtClean="0">
                          <a:solidFill>
                            <a:schemeClr val="dk1"/>
                          </a:solidFill>
                          <a:effectLst/>
                          <a:latin typeface="+mn-lt"/>
                          <a:ea typeface="+mn-ea"/>
                          <a:cs typeface="+mn-cs"/>
                        </a:rPr>
                        <a:t>ventriculomegaly</a:t>
                      </a:r>
                      <a:r>
                        <a:rPr kumimoji="0" lang="en-US" sz="2000" b="0" i="0" kern="1200" dirty="0" smtClean="0">
                          <a:solidFill>
                            <a:schemeClr val="dk1"/>
                          </a:solidFill>
                          <a:effectLst/>
                          <a:latin typeface="+mn-lt"/>
                          <a:ea typeface="+mn-ea"/>
                          <a:cs typeface="+mn-cs"/>
                        </a:rPr>
                        <a:t> without other brain abnormalities)</a:t>
                      </a:r>
                    </a:p>
                  </a:txBody>
                  <a:tcPr/>
                </a:tc>
                <a:extLst>
                  <a:ext uri="{0D108BD9-81ED-4DB2-BD59-A6C34878D82A}">
                    <a16:rowId xmlns:a16="http://schemas.microsoft.com/office/drawing/2014/main" val="4090529088"/>
                  </a:ext>
                </a:extLst>
              </a:tr>
              <a:tr h="440217">
                <a:tc>
                  <a:txBody>
                    <a:bodyPr/>
                    <a:lstStyle/>
                    <a:p>
                      <a:r>
                        <a:rPr kumimoji="0" lang="en-US" sz="2000" b="0" i="0" kern="1200" dirty="0" smtClean="0">
                          <a:solidFill>
                            <a:schemeClr val="dk1"/>
                          </a:solidFill>
                          <a:effectLst/>
                          <a:latin typeface="+mn-lt"/>
                          <a:ea typeface="+mn-ea"/>
                          <a:cs typeface="+mn-cs"/>
                        </a:rPr>
                        <a:t>Fetal brain disruption sequence</a:t>
                      </a:r>
                      <a:endParaRPr lang="en-US" sz="2000" dirty="0"/>
                    </a:p>
                  </a:txBody>
                  <a:tcPr/>
                </a:tc>
                <a:extLst>
                  <a:ext uri="{0D108BD9-81ED-4DB2-BD59-A6C34878D82A}">
                    <a16:rowId xmlns:a16="http://schemas.microsoft.com/office/drawing/2014/main" val="3875856406"/>
                  </a:ext>
                </a:extLst>
              </a:tr>
              <a:tr h="759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Other major brain abnormalities, including intraventricular hemorrhage in utero (excluding post-natal IVH)</a:t>
                      </a:r>
                    </a:p>
                  </a:txBody>
                  <a:tcPr/>
                </a:tc>
                <a:extLst>
                  <a:ext uri="{0D108BD9-81ED-4DB2-BD59-A6C34878D82A}">
                    <a16:rowId xmlns:a16="http://schemas.microsoft.com/office/drawing/2014/main" val="3761058968"/>
                  </a:ext>
                </a:extLst>
              </a:tr>
            </a:tbl>
          </a:graphicData>
        </a:graphic>
      </p:graphicFrame>
    </p:spTree>
    <p:extLst>
      <p:ext uri="{BB962C8B-B14F-4D97-AF65-F5344CB8AC3E}">
        <p14:creationId xmlns:p14="http://schemas.microsoft.com/office/powerpoint/2010/main" val="768808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7" y="0"/>
            <a:ext cx="10308772" cy="1371600"/>
          </a:xfrm>
        </p:spPr>
        <p:txBody>
          <a:bodyPr>
            <a:normAutofit/>
          </a:bodyPr>
          <a:lstStyle/>
          <a:p>
            <a:r>
              <a:rPr lang="en-US" sz="4400" b="1" dirty="0" smtClean="0"/>
              <a:t>What is the “case definition” of microcephaly? </a:t>
            </a:r>
            <a:endParaRPr lang="en-US" sz="4400" b="1" dirty="0"/>
          </a:p>
        </p:txBody>
      </p:sp>
      <p:sp>
        <p:nvSpPr>
          <p:cNvPr id="3" name="Content Placeholder 2"/>
          <p:cNvSpPr>
            <a:spLocks noGrp="1"/>
          </p:cNvSpPr>
          <p:nvPr>
            <p:ph idx="1"/>
          </p:nvPr>
        </p:nvSpPr>
        <p:spPr>
          <a:xfrm>
            <a:off x="1132113" y="1817914"/>
            <a:ext cx="9067800" cy="4114800"/>
          </a:xfrm>
        </p:spPr>
        <p:txBody>
          <a:bodyPr>
            <a:noAutofit/>
          </a:bodyPr>
          <a:lstStyle/>
          <a:p>
            <a:r>
              <a:rPr lang="en-US" sz="3200" dirty="0"/>
              <a:t>Live Births: measured head circumference (HC) adjusted for gestational age and sex &lt;3rd percentile at birth, or if not measured at birth, </a:t>
            </a:r>
            <a:r>
              <a:rPr lang="en-US" sz="3200" dirty="0" smtClean="0"/>
              <a:t> measure as soon as possible after birth</a:t>
            </a:r>
            <a:endParaRPr lang="en-US" sz="3200" dirty="0"/>
          </a:p>
          <a:p>
            <a:r>
              <a:rPr lang="en-US" sz="3200" dirty="0"/>
              <a:t>Pregnancy Loss: prenatal HC* more than 3 SD below the mean based on ultrasound or postnatal HC &lt;3rd </a:t>
            </a:r>
            <a:r>
              <a:rPr lang="en-US" sz="3200" dirty="0" smtClean="0"/>
              <a:t>percentile</a:t>
            </a:r>
          </a:p>
          <a:p>
            <a:r>
              <a:rPr lang="en-US" sz="3200" dirty="0" smtClean="0"/>
              <a:t>Birth </a:t>
            </a:r>
            <a:r>
              <a:rPr lang="en-US" sz="3200" dirty="0"/>
              <a:t>measurements based on </a:t>
            </a:r>
            <a:r>
              <a:rPr lang="en-US" sz="3200" dirty="0" smtClean="0"/>
              <a:t>“Intergrowth-21</a:t>
            </a:r>
            <a:r>
              <a:rPr lang="en-US" sz="3200" baseline="30000" dirty="0" smtClean="0"/>
              <a:t>st</a:t>
            </a:r>
            <a:r>
              <a:rPr lang="en-US" sz="3200" dirty="0" smtClean="0"/>
              <a:t>” </a:t>
            </a:r>
            <a:r>
              <a:rPr lang="en-US" sz="3200" dirty="0"/>
              <a:t>standards </a:t>
            </a:r>
          </a:p>
        </p:txBody>
      </p:sp>
      <p:sp>
        <p:nvSpPr>
          <p:cNvPr id="4" name="TextBox 3"/>
          <p:cNvSpPr txBox="1"/>
          <p:nvPr/>
        </p:nvSpPr>
        <p:spPr>
          <a:xfrm>
            <a:off x="0" y="6396335"/>
            <a:ext cx="9952661" cy="307777"/>
          </a:xfrm>
          <a:prstGeom prst="rect">
            <a:avLst/>
          </a:prstGeom>
          <a:noFill/>
        </p:spPr>
        <p:txBody>
          <a:bodyPr wrap="none" rtlCol="0">
            <a:spAutoFit/>
          </a:bodyPr>
          <a:lstStyle/>
          <a:p>
            <a:pPr lvl="0">
              <a:defRPr/>
            </a:pPr>
            <a:r>
              <a:rPr lang="en-US" sz="1400" dirty="0"/>
              <a:t>Charts available </a:t>
            </a:r>
            <a:r>
              <a:rPr lang="en-US" sz="1400" dirty="0" smtClean="0"/>
              <a:t>at: intergrowth21.tghn.org/articles/new-intergrowth-21st-international-postnatal-growth-standards-charts-available/</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913" y="4453677"/>
            <a:ext cx="1710848" cy="1710848"/>
          </a:xfrm>
          <a:prstGeom prst="rect">
            <a:avLst/>
          </a:prstGeom>
        </p:spPr>
      </p:pic>
    </p:spTree>
    <p:extLst>
      <p:ext uri="{BB962C8B-B14F-4D97-AF65-F5344CB8AC3E}">
        <p14:creationId xmlns:p14="http://schemas.microsoft.com/office/powerpoint/2010/main" val="525980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Measuring Head Circumference (WHO</a:t>
            </a:r>
            <a:r>
              <a:rPr lang="en-US" b="1" dirty="0" smtClean="0"/>
              <a:t>*)</a:t>
            </a:r>
            <a:endParaRPr lang="en-US" dirty="0"/>
          </a:p>
        </p:txBody>
      </p:sp>
      <p:sp>
        <p:nvSpPr>
          <p:cNvPr id="3" name="Content Placeholder 2"/>
          <p:cNvSpPr>
            <a:spLocks noGrp="1"/>
          </p:cNvSpPr>
          <p:nvPr>
            <p:ph idx="1"/>
          </p:nvPr>
        </p:nvSpPr>
        <p:spPr>
          <a:xfrm>
            <a:off x="862913" y="2023333"/>
            <a:ext cx="6625281" cy="5378364"/>
          </a:xfrm>
        </p:spPr>
        <p:txBody>
          <a:bodyPr>
            <a:normAutofit/>
          </a:bodyPr>
          <a:lstStyle/>
          <a:p>
            <a:r>
              <a:rPr lang="en-US" sz="2800" dirty="0" smtClean="0"/>
              <a:t>Use </a:t>
            </a:r>
            <a:r>
              <a:rPr lang="en-US" sz="2800" dirty="0"/>
              <a:t>a measuring tape that cannot be stretched</a:t>
            </a:r>
          </a:p>
          <a:p>
            <a:pPr lvl="1"/>
            <a:r>
              <a:rPr lang="en-US" sz="2800" dirty="0"/>
              <a:t>Securely wrap the tape around the widest possible circumference of the </a:t>
            </a:r>
            <a:r>
              <a:rPr lang="en-US" sz="2800" dirty="0" smtClean="0"/>
              <a:t>head</a:t>
            </a:r>
            <a:endParaRPr lang="en-US" sz="2800" dirty="0"/>
          </a:p>
          <a:p>
            <a:pPr lvl="1"/>
            <a:r>
              <a:rPr lang="en-US" sz="2800" dirty="0"/>
              <a:t>At the most prominent part of the back of the </a:t>
            </a:r>
            <a:r>
              <a:rPr lang="en-US" sz="2800" dirty="0" smtClean="0"/>
              <a:t>head</a:t>
            </a:r>
            <a:endParaRPr lang="en-US" sz="2800" dirty="0"/>
          </a:p>
          <a:p>
            <a:r>
              <a:rPr lang="en-US" sz="2800" dirty="0"/>
              <a:t>Take the measurement three times and select the largest measurement to the nearest 0.1 cm</a:t>
            </a:r>
          </a:p>
          <a:p>
            <a:pPr marL="0" indent="0">
              <a:buNone/>
            </a:pPr>
            <a:endParaRPr lang="en-US" sz="2400" dirty="0"/>
          </a:p>
          <a:p>
            <a:pPr marL="0" indent="0">
              <a:buNone/>
            </a:pPr>
            <a:r>
              <a:rPr lang="en-US" sz="1600" dirty="0" smtClean="0"/>
              <a:t>* World </a:t>
            </a:r>
            <a:r>
              <a:rPr lang="en-US" sz="1600" dirty="0"/>
              <a:t>Health Organization</a:t>
            </a:r>
          </a:p>
        </p:txBody>
      </p:sp>
      <p:pic>
        <p:nvPicPr>
          <p:cNvPr id="4" name="Picture 3"/>
          <p:cNvPicPr>
            <a:picLocks noChangeAspect="1"/>
          </p:cNvPicPr>
          <p:nvPr/>
        </p:nvPicPr>
        <p:blipFill>
          <a:blip r:embed="rId3"/>
          <a:stretch>
            <a:fillRect/>
          </a:stretch>
        </p:blipFill>
        <p:spPr>
          <a:xfrm>
            <a:off x="7774129" y="1825625"/>
            <a:ext cx="3833550" cy="3927426"/>
          </a:xfrm>
          <a:prstGeom prst="rect">
            <a:avLst/>
          </a:prstGeom>
        </p:spPr>
      </p:pic>
    </p:spTree>
    <p:extLst>
      <p:ext uri="{BB962C8B-B14F-4D97-AF65-F5344CB8AC3E}">
        <p14:creationId xmlns:p14="http://schemas.microsoft.com/office/powerpoint/2010/main" val="893385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300238" y="757881"/>
            <a:ext cx="785164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lvl1pPr algn="l" rtl="0" eaLnBrk="0" fontAlgn="base" hangingPunct="0">
              <a:spcBef>
                <a:spcPct val="0"/>
              </a:spcBef>
              <a:spcAft>
                <a:spcPct val="0"/>
              </a:spcAft>
              <a:defRPr sz="4400" b="1" kern="1200">
                <a:solidFill>
                  <a:srgbClr val="1D304F"/>
                </a:solidFill>
                <a:latin typeface="+mj-lt"/>
                <a:ea typeface="+mj-ea"/>
                <a:cs typeface="+mj-cs"/>
              </a:defRPr>
            </a:lvl1pPr>
            <a:lvl2pPr algn="l" rtl="0" eaLnBrk="0" fontAlgn="base" hangingPunct="0">
              <a:spcBef>
                <a:spcPct val="0"/>
              </a:spcBef>
              <a:spcAft>
                <a:spcPct val="0"/>
              </a:spcAft>
              <a:defRPr sz="5000" b="1">
                <a:solidFill>
                  <a:srgbClr val="1D304F"/>
                </a:solidFill>
                <a:latin typeface="Calibri" pitchFamily="34" charset="0"/>
              </a:defRPr>
            </a:lvl2pPr>
            <a:lvl3pPr algn="l" rtl="0" eaLnBrk="0" fontAlgn="base" hangingPunct="0">
              <a:spcBef>
                <a:spcPct val="0"/>
              </a:spcBef>
              <a:spcAft>
                <a:spcPct val="0"/>
              </a:spcAft>
              <a:defRPr sz="5000" b="1">
                <a:solidFill>
                  <a:srgbClr val="1D304F"/>
                </a:solidFill>
                <a:latin typeface="Calibri" pitchFamily="34" charset="0"/>
              </a:defRPr>
            </a:lvl3pPr>
            <a:lvl4pPr algn="l" rtl="0" eaLnBrk="0" fontAlgn="base" hangingPunct="0">
              <a:spcBef>
                <a:spcPct val="0"/>
              </a:spcBef>
              <a:spcAft>
                <a:spcPct val="0"/>
              </a:spcAft>
              <a:defRPr sz="5000" b="1">
                <a:solidFill>
                  <a:srgbClr val="1D304F"/>
                </a:solidFill>
                <a:latin typeface="Calibri" pitchFamily="34" charset="0"/>
              </a:defRPr>
            </a:lvl4pPr>
            <a:lvl5pPr algn="l" rtl="0" eaLnBrk="0" fontAlgn="base" hangingPunct="0">
              <a:spcBef>
                <a:spcPct val="0"/>
              </a:spcBef>
              <a:spcAft>
                <a:spcPct val="0"/>
              </a:spcAft>
              <a:defRPr sz="5000" b="1">
                <a:solidFill>
                  <a:srgbClr val="1D304F"/>
                </a:solidFill>
                <a:latin typeface="Calibri" pitchFamily="34" charset="0"/>
              </a:defRPr>
            </a:lvl5pPr>
            <a:lvl6pPr marL="457200" algn="l" rtl="0" fontAlgn="base">
              <a:spcBef>
                <a:spcPct val="0"/>
              </a:spcBef>
              <a:spcAft>
                <a:spcPct val="0"/>
              </a:spcAft>
              <a:defRPr sz="5000" b="1">
                <a:solidFill>
                  <a:srgbClr val="1D304F"/>
                </a:solidFill>
                <a:latin typeface="Calibri" pitchFamily="34" charset="0"/>
              </a:defRPr>
            </a:lvl6pPr>
            <a:lvl7pPr marL="914400" algn="l" rtl="0" fontAlgn="base">
              <a:spcBef>
                <a:spcPct val="0"/>
              </a:spcBef>
              <a:spcAft>
                <a:spcPct val="0"/>
              </a:spcAft>
              <a:defRPr sz="5000" b="1">
                <a:solidFill>
                  <a:srgbClr val="1D304F"/>
                </a:solidFill>
                <a:latin typeface="Calibri" pitchFamily="34" charset="0"/>
              </a:defRPr>
            </a:lvl7pPr>
            <a:lvl8pPr marL="1371600" algn="l" rtl="0" fontAlgn="base">
              <a:spcBef>
                <a:spcPct val="0"/>
              </a:spcBef>
              <a:spcAft>
                <a:spcPct val="0"/>
              </a:spcAft>
              <a:defRPr sz="5000" b="1">
                <a:solidFill>
                  <a:srgbClr val="1D304F"/>
                </a:solidFill>
                <a:latin typeface="Calibri" pitchFamily="34" charset="0"/>
              </a:defRPr>
            </a:lvl8pPr>
            <a:lvl9pPr marL="1828800" algn="l" rtl="0" fontAlgn="base">
              <a:spcBef>
                <a:spcPct val="0"/>
              </a:spcBef>
              <a:spcAft>
                <a:spcPct val="0"/>
              </a:spcAft>
              <a:defRPr sz="5000" b="1">
                <a:solidFill>
                  <a:srgbClr val="1D304F"/>
                </a:solidFill>
                <a:latin typeface="Calibri" pitchFamily="34" charset="0"/>
              </a:defRPr>
            </a:lvl9pPr>
          </a:lstStyle>
          <a:p>
            <a:pPr algn="ctr"/>
            <a:r>
              <a:rPr lang="en-US" sz="5600" dirty="0"/>
              <a:t>US </a:t>
            </a:r>
            <a:r>
              <a:rPr lang="en-US" sz="5600" dirty="0" err="1"/>
              <a:t>Zika</a:t>
            </a:r>
            <a:r>
              <a:rPr lang="en-US" sz="5600" dirty="0"/>
              <a:t> Pregnancy Registry</a:t>
            </a:r>
          </a:p>
        </p:txBody>
      </p:sp>
      <p:pic>
        <p:nvPicPr>
          <p:cNvPr id="5" name="Picture 2" descr="http://www.cdc.gov/ncezid/images/recent-work/zika-pregnanc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7971" y="3164695"/>
            <a:ext cx="3657600" cy="244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142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  to  measure Head Circumference</a:t>
            </a:r>
            <a:endParaRPr lang="en-US" b="1" dirty="0"/>
          </a:p>
        </p:txBody>
      </p:sp>
      <p:sp>
        <p:nvSpPr>
          <p:cNvPr id="3" name="Content Placeholder 2"/>
          <p:cNvSpPr>
            <a:spLocks noGrp="1"/>
          </p:cNvSpPr>
          <p:nvPr>
            <p:ph idx="1"/>
          </p:nvPr>
        </p:nvSpPr>
        <p:spPr>
          <a:xfrm>
            <a:off x="868680" y="1183074"/>
            <a:ext cx="10515600" cy="4760526"/>
          </a:xfrm>
        </p:spPr>
        <p:txBody>
          <a:bodyPr/>
          <a:lstStyle/>
          <a:p>
            <a:pPr marL="0" indent="0">
              <a:buNone/>
            </a:pPr>
            <a:endParaRPr lang="en-US" sz="3200" dirty="0"/>
          </a:p>
          <a:p>
            <a:r>
              <a:rPr lang="en-US" sz="3200" dirty="0"/>
              <a:t>Although HC measurements may be influenced by molding and other factors related to delivery, most commonly-used HC reference charts by age and sex are based on measurements taken before 24 hours of life. </a:t>
            </a:r>
            <a:endParaRPr lang="en-US" sz="3200" dirty="0" smtClean="0"/>
          </a:p>
          <a:p>
            <a:r>
              <a:rPr lang="en-US" sz="3200" dirty="0" smtClean="0"/>
              <a:t>If </a:t>
            </a:r>
            <a:r>
              <a:rPr lang="en-US" sz="3200" dirty="0"/>
              <a:t>measurement within the first 24 hours of life is not done, the HC should be measured as soon as possible after birth.</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4809" y="4596712"/>
            <a:ext cx="2224217" cy="1668163"/>
          </a:xfrm>
          <a:prstGeom prst="rect">
            <a:avLst/>
          </a:prstGeom>
        </p:spPr>
      </p:pic>
    </p:spTree>
    <p:extLst>
      <p:ext uri="{BB962C8B-B14F-4D97-AF65-F5344CB8AC3E}">
        <p14:creationId xmlns:p14="http://schemas.microsoft.com/office/powerpoint/2010/main" val="8223737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72" y="222422"/>
            <a:ext cx="10058400" cy="699393"/>
          </a:xfrm>
        </p:spPr>
        <p:txBody>
          <a:bodyPr>
            <a:normAutofit fontScale="90000"/>
          </a:bodyPr>
          <a:lstStyle/>
          <a:p>
            <a:r>
              <a:rPr lang="en-US" b="1" dirty="0"/>
              <a:t>Measuring Head Circumference</a:t>
            </a:r>
            <a:endParaRPr lang="en-US" dirty="0"/>
          </a:p>
        </p:txBody>
      </p:sp>
      <p:pic>
        <p:nvPicPr>
          <p:cNvPr id="4" name="Content Placeholder 3"/>
          <p:cNvPicPr>
            <a:picLocks noGrp="1" noChangeAspect="1"/>
          </p:cNvPicPr>
          <p:nvPr>
            <p:ph idx="1"/>
          </p:nvPr>
        </p:nvPicPr>
        <p:blipFill>
          <a:blip r:embed="rId3"/>
          <a:stretch>
            <a:fillRect/>
          </a:stretch>
        </p:blipFill>
        <p:spPr>
          <a:xfrm>
            <a:off x="368230" y="921815"/>
            <a:ext cx="11343503" cy="5323314"/>
          </a:xfrm>
          <a:prstGeom prst="rect">
            <a:avLst/>
          </a:prstGeom>
        </p:spPr>
      </p:pic>
    </p:spTree>
    <p:extLst>
      <p:ext uri="{BB962C8B-B14F-4D97-AF65-F5344CB8AC3E}">
        <p14:creationId xmlns:p14="http://schemas.microsoft.com/office/powerpoint/2010/main" val="2891295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Congenital Microcephaly</a:t>
            </a:r>
            <a:r>
              <a:rPr lang="en-US" dirty="0"/>
              <a:t/>
            </a:r>
            <a:br>
              <a:rPr lang="en-US" dirty="0"/>
            </a:br>
            <a:endParaRPr lang="en-US" dirty="0"/>
          </a:p>
        </p:txBody>
      </p:sp>
      <p:sp>
        <p:nvSpPr>
          <p:cNvPr id="3" name="Content Placeholder 2"/>
          <p:cNvSpPr>
            <a:spLocks noGrp="1"/>
          </p:cNvSpPr>
          <p:nvPr>
            <p:ph type="body" idx="1"/>
          </p:nvPr>
        </p:nvSpPr>
        <p:spPr>
          <a:xfrm>
            <a:off x="839788" y="1681163"/>
            <a:ext cx="5157787" cy="45719"/>
          </a:xfrm>
        </p:spPr>
        <p:txBody>
          <a:bodyPr>
            <a:normAutofit fontScale="25000" lnSpcReduction="20000"/>
          </a:bodyPr>
          <a:lstStyle/>
          <a:p>
            <a:pPr lvl="1"/>
            <a:endParaRPr lang="en-US" dirty="0"/>
          </a:p>
          <a:p>
            <a:endParaRPr lang="en-US" dirty="0"/>
          </a:p>
        </p:txBody>
      </p:sp>
      <p:sp>
        <p:nvSpPr>
          <p:cNvPr id="7" name="Content Placeholder 6"/>
          <p:cNvSpPr>
            <a:spLocks noGrp="1"/>
          </p:cNvSpPr>
          <p:nvPr>
            <p:ph sz="half" idx="2"/>
          </p:nvPr>
        </p:nvSpPr>
        <p:spPr>
          <a:xfrm>
            <a:off x="5535827" y="1297458"/>
            <a:ext cx="6178377" cy="5103341"/>
          </a:xfrm>
        </p:spPr>
        <p:txBody>
          <a:bodyPr>
            <a:normAutofit/>
          </a:bodyPr>
          <a:lstStyle/>
          <a:p>
            <a:pPr marL="201168" lvl="1" indent="0">
              <a:buNone/>
            </a:pPr>
            <a:r>
              <a:rPr lang="en-US" sz="2800" dirty="0"/>
              <a:t>Congenital microcephaly is present prenatally or at the time of </a:t>
            </a:r>
            <a:r>
              <a:rPr lang="en-US" sz="2800" dirty="0" smtClean="0"/>
              <a:t>birth/delivery </a:t>
            </a:r>
          </a:p>
          <a:p>
            <a:pPr lvl="2"/>
            <a:r>
              <a:rPr lang="en-US" sz="2400" dirty="0" smtClean="0"/>
              <a:t>Abnormal </a:t>
            </a:r>
            <a:r>
              <a:rPr lang="en-US" sz="2400" dirty="0"/>
              <a:t>development of the brain (often </a:t>
            </a:r>
            <a:r>
              <a:rPr lang="en-US" sz="2400" dirty="0" smtClean="0"/>
              <a:t>genetic)</a:t>
            </a:r>
          </a:p>
          <a:p>
            <a:pPr lvl="2"/>
            <a:r>
              <a:rPr lang="en-US" sz="2400" dirty="0" smtClean="0"/>
              <a:t>Arrest </a:t>
            </a:r>
            <a:r>
              <a:rPr lang="en-US" sz="2400" dirty="0"/>
              <a:t>or destruction of normally-forming brain (e.g., infection, vascular disruption</a:t>
            </a:r>
            <a:r>
              <a:rPr lang="en-US" sz="2400" dirty="0" smtClean="0"/>
              <a:t>)</a:t>
            </a:r>
            <a:endParaRPr lang="en-US" sz="2400" dirty="0"/>
          </a:p>
          <a:p>
            <a:pPr marL="201168" lvl="1" indent="0">
              <a:buNone/>
            </a:pPr>
            <a:r>
              <a:rPr lang="en-US" sz="2800" dirty="0"/>
              <a:t>Acquired microcephaly develops after birth due to a delivery complication or postnatal insult, trauma or </a:t>
            </a:r>
            <a:r>
              <a:rPr lang="en-US" sz="2800" dirty="0" smtClean="0"/>
              <a:t>infection </a:t>
            </a:r>
          </a:p>
          <a:p>
            <a:pPr lvl="2"/>
            <a:r>
              <a:rPr lang="en-US" sz="2400" dirty="0" smtClean="0"/>
              <a:t>HC </a:t>
            </a:r>
            <a:r>
              <a:rPr lang="en-US" sz="2400" dirty="0"/>
              <a:t>is normal at birth </a:t>
            </a:r>
            <a:endParaRPr lang="en-US" sz="2400" dirty="0" smtClean="0"/>
          </a:p>
          <a:p>
            <a:pPr lvl="2"/>
            <a:r>
              <a:rPr lang="en-US" sz="2400" dirty="0" smtClean="0"/>
              <a:t>As </a:t>
            </a:r>
            <a:r>
              <a:rPr lang="en-US" sz="2400" dirty="0"/>
              <a:t>the baby grows in length, the head becomes comparatively smaller</a:t>
            </a:r>
          </a:p>
          <a:p>
            <a:endParaRPr lang="en-US" dirty="0"/>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dirty="0" smtClean="0"/>
          </a:p>
          <a:p>
            <a:endParaRPr lang="en-US" dirty="0"/>
          </a:p>
          <a:p>
            <a:endParaRPr lang="en-US" dirty="0" smtClean="0"/>
          </a:p>
          <a:p>
            <a:endParaRPr lang="en-US" dirty="0"/>
          </a:p>
          <a:p>
            <a:pPr marL="0" indent="0">
              <a:buNone/>
            </a:pPr>
            <a:r>
              <a:rPr lang="en-US" dirty="0" smtClean="0"/>
              <a:t>		</a:t>
            </a:r>
            <a:endParaRPr lang="en-US" dirty="0"/>
          </a:p>
        </p:txBody>
      </p:sp>
      <p:pic>
        <p:nvPicPr>
          <p:cNvPr id="6" name="Picture 5"/>
          <p:cNvPicPr>
            <a:picLocks noChangeAspect="1"/>
          </p:cNvPicPr>
          <p:nvPr/>
        </p:nvPicPr>
        <p:blipFill>
          <a:blip r:embed="rId3"/>
          <a:stretch>
            <a:fillRect/>
          </a:stretch>
        </p:blipFill>
        <p:spPr>
          <a:xfrm>
            <a:off x="538756" y="1726882"/>
            <a:ext cx="4328683" cy="2883434"/>
          </a:xfrm>
          <a:prstGeom prst="rect">
            <a:avLst/>
          </a:prstGeom>
        </p:spPr>
      </p:pic>
      <p:sp>
        <p:nvSpPr>
          <p:cNvPr id="10" name="Rectangle 9"/>
          <p:cNvSpPr/>
          <p:nvPr/>
        </p:nvSpPr>
        <p:spPr>
          <a:xfrm>
            <a:off x="453463" y="4628875"/>
            <a:ext cx="2237279" cy="369332"/>
          </a:xfrm>
          <a:prstGeom prst="rect">
            <a:avLst/>
          </a:prstGeom>
        </p:spPr>
        <p:txBody>
          <a:bodyPr wrap="none">
            <a:spAutoFit/>
          </a:bodyPr>
          <a:lstStyle/>
          <a:p>
            <a:r>
              <a:rPr lang="en-US" dirty="0"/>
              <a:t>AP Photo/Felipe Dana</a:t>
            </a:r>
          </a:p>
        </p:txBody>
      </p:sp>
    </p:spTree>
    <p:extLst>
      <p:ext uri="{BB962C8B-B14F-4D97-AF65-F5344CB8AC3E}">
        <p14:creationId xmlns:p14="http://schemas.microsoft.com/office/powerpoint/2010/main" val="25228611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95522"/>
            <a:ext cx="10058400" cy="1450757"/>
          </a:xfrm>
        </p:spPr>
        <p:txBody>
          <a:bodyPr>
            <a:normAutofit fontScale="90000"/>
          </a:bodyPr>
          <a:lstStyle/>
          <a:p>
            <a:r>
              <a:rPr lang="en-US" b="1" dirty="0"/>
              <a:t>Brain Abnormalities That Can Occur with Congenital Microcephaly</a:t>
            </a:r>
            <a:r>
              <a:rPr lang="en-US" dirty="0"/>
              <a:t/>
            </a:r>
            <a:br>
              <a:rPr lang="en-US" dirty="0"/>
            </a:br>
            <a:endParaRPr lang="en-US" dirty="0"/>
          </a:p>
        </p:txBody>
      </p:sp>
      <p:sp>
        <p:nvSpPr>
          <p:cNvPr id="3" name="Content Placeholder 2"/>
          <p:cNvSpPr>
            <a:spLocks noGrp="1"/>
          </p:cNvSpPr>
          <p:nvPr>
            <p:ph idx="1"/>
          </p:nvPr>
        </p:nvSpPr>
        <p:spPr/>
        <p:txBody>
          <a:bodyPr/>
          <a:lstStyle/>
          <a:p>
            <a:r>
              <a:rPr lang="en-US" sz="3200" dirty="0" smtClean="0"/>
              <a:t>Intracranial calcifications</a:t>
            </a:r>
          </a:p>
          <a:p>
            <a:r>
              <a:rPr lang="en-US" sz="3200" dirty="0" smtClean="0"/>
              <a:t>Hydrocephalus ex-</a:t>
            </a:r>
            <a:r>
              <a:rPr lang="en-US" sz="3200" dirty="0" err="1" smtClean="0"/>
              <a:t>vacuo</a:t>
            </a:r>
            <a:endParaRPr lang="en-US" sz="3200" dirty="0" smtClean="0"/>
          </a:p>
          <a:p>
            <a:pPr lvl="1"/>
            <a:r>
              <a:rPr lang="en-US" sz="3200" dirty="0"/>
              <a:t>Damaged brain matter shrinks and is surrounded by </a:t>
            </a:r>
            <a:r>
              <a:rPr lang="en-US" sz="3200" dirty="0" smtClean="0"/>
              <a:t>fluid</a:t>
            </a:r>
            <a:endParaRPr lang="en-US" sz="3200" dirty="0"/>
          </a:p>
          <a:p>
            <a:r>
              <a:rPr lang="en-US" sz="3200" dirty="0" err="1" smtClean="0"/>
              <a:t>Hydranencephaly</a:t>
            </a:r>
            <a:endParaRPr lang="en-US" sz="3200" dirty="0" smtClean="0"/>
          </a:p>
          <a:p>
            <a:pPr lvl="1"/>
            <a:r>
              <a:rPr lang="en-US" sz="3200" dirty="0" smtClean="0"/>
              <a:t>Damaged </a:t>
            </a:r>
            <a:r>
              <a:rPr lang="en-US" sz="3200" dirty="0"/>
              <a:t>brain matter replaced by pockets </a:t>
            </a:r>
            <a:r>
              <a:rPr lang="en-US" sz="3200" dirty="0" smtClean="0"/>
              <a:t>of Fluid</a:t>
            </a:r>
          </a:p>
          <a:p>
            <a:r>
              <a:rPr lang="en-US" sz="3200" dirty="0" err="1" smtClean="0"/>
              <a:t>Pachygyria</a:t>
            </a:r>
            <a:r>
              <a:rPr lang="en-US" sz="3200" dirty="0"/>
              <a:t>, </a:t>
            </a:r>
            <a:r>
              <a:rPr lang="en-US" sz="3200" dirty="0" err="1" smtClean="0"/>
              <a:t>lissencephaly</a:t>
            </a:r>
            <a:endParaRPr lang="en-US" sz="3200" dirty="0" smtClean="0"/>
          </a:p>
          <a:p>
            <a:pPr lvl="1"/>
            <a:r>
              <a:rPr lang="en-US" sz="3200" dirty="0" smtClean="0"/>
              <a:t>Abnormal </a:t>
            </a:r>
            <a:r>
              <a:rPr lang="en-US" sz="3200" dirty="0"/>
              <a:t>ridges and folds (gyri) in the brain</a:t>
            </a:r>
          </a:p>
          <a:p>
            <a:pPr lvl="1"/>
            <a:endParaRPr lang="en-US"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756" t="3509" r="10275" b="8189"/>
          <a:stretch/>
        </p:blipFill>
        <p:spPr>
          <a:xfrm>
            <a:off x="10094242" y="3857414"/>
            <a:ext cx="1928882" cy="2397212"/>
          </a:xfrm>
          <a:prstGeom prst="rect">
            <a:avLst/>
          </a:prstGeom>
        </p:spPr>
      </p:pic>
    </p:spTree>
    <p:extLst>
      <p:ext uri="{BB962C8B-B14F-4D97-AF65-F5344CB8AC3E}">
        <p14:creationId xmlns:p14="http://schemas.microsoft.com/office/powerpoint/2010/main" val="72941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1612643895"/>
              </p:ext>
            </p:extLst>
          </p:nvPr>
        </p:nvGraphicFramePr>
        <p:xfrm>
          <a:off x="844083" y="369235"/>
          <a:ext cx="10363495" cy="5921826"/>
        </p:xfrm>
        <a:graphic>
          <a:graphicData uri="http://schemas.openxmlformats.org/drawingml/2006/table">
            <a:tbl>
              <a:tblPr firstRow="1" bandRow="1">
                <a:tableStyleId>{5C22544A-7EE6-4342-B048-85BDC9FD1C3A}</a:tableStyleId>
              </a:tblPr>
              <a:tblGrid>
                <a:gridCol w="10363495">
                  <a:extLst>
                    <a:ext uri="{9D8B030D-6E8A-4147-A177-3AD203B41FA5}">
                      <a16:colId xmlns:a16="http://schemas.microsoft.com/office/drawing/2014/main" val="151848502"/>
                    </a:ext>
                  </a:extLst>
                </a:gridCol>
              </a:tblGrid>
              <a:tr h="440217">
                <a:tc>
                  <a:txBody>
                    <a:bodyPr/>
                    <a:lstStyle/>
                    <a:p>
                      <a:r>
                        <a:rPr lang="en-US" sz="2000" dirty="0" smtClean="0"/>
                        <a:t>Brain abnormalities</a:t>
                      </a:r>
                      <a:endParaRPr lang="en-US" sz="2000" dirty="0"/>
                    </a:p>
                  </a:txBody>
                  <a:tcPr/>
                </a:tc>
                <a:extLst>
                  <a:ext uri="{0D108BD9-81ED-4DB2-BD59-A6C34878D82A}">
                    <a16:rowId xmlns:a16="http://schemas.microsoft.com/office/drawing/2014/main" val="525328375"/>
                  </a:ext>
                </a:extLst>
              </a:tr>
              <a:tr h="440217">
                <a:tc>
                  <a:txBody>
                    <a:bodyPr/>
                    <a:lstStyle/>
                    <a:p>
                      <a:r>
                        <a:rPr lang="en-US" sz="2000" dirty="0" smtClean="0"/>
                        <a:t>Confirmed or possible congenital microcephaly</a:t>
                      </a:r>
                      <a:r>
                        <a:rPr lang="en-US" sz="2000" baseline="0" dirty="0" smtClean="0"/>
                        <a:t> (see next slide)</a:t>
                      </a:r>
                      <a:endParaRPr lang="en-US" sz="2000" dirty="0"/>
                    </a:p>
                  </a:txBody>
                  <a:tcPr/>
                </a:tc>
                <a:extLst>
                  <a:ext uri="{0D108BD9-81ED-4DB2-BD59-A6C34878D82A}">
                    <a16:rowId xmlns:a16="http://schemas.microsoft.com/office/drawing/2014/main" val="1345992043"/>
                  </a:ext>
                </a:extLst>
              </a:tr>
              <a:tr h="44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Intracranial calcifications</a:t>
                      </a:r>
                    </a:p>
                  </a:txBody>
                  <a:tcPr/>
                </a:tc>
                <a:extLst>
                  <a:ext uri="{0D108BD9-81ED-4DB2-BD59-A6C34878D82A}">
                    <a16:rowId xmlns:a16="http://schemas.microsoft.com/office/drawing/2014/main" val="2091304162"/>
                  </a:ext>
                </a:extLst>
              </a:tr>
              <a:tr h="44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Cerebral atrophy</a:t>
                      </a:r>
                    </a:p>
                  </a:txBody>
                  <a:tcPr/>
                </a:tc>
                <a:extLst>
                  <a:ext uri="{0D108BD9-81ED-4DB2-BD59-A6C34878D82A}">
                    <a16:rowId xmlns:a16="http://schemas.microsoft.com/office/drawing/2014/main" val="4060916043"/>
                  </a:ext>
                </a:extLst>
              </a:tr>
              <a:tr h="440217">
                <a:tc>
                  <a:txBody>
                    <a:bodyPr/>
                    <a:lstStyle/>
                    <a:p>
                      <a:r>
                        <a:rPr kumimoji="0" lang="en-US" sz="2000" b="0" i="0" kern="1200" dirty="0" smtClean="0">
                          <a:solidFill>
                            <a:schemeClr val="dk1"/>
                          </a:solidFill>
                          <a:effectLst/>
                          <a:latin typeface="+mn-lt"/>
                          <a:ea typeface="+mn-ea"/>
                          <a:cs typeface="+mn-cs"/>
                        </a:rPr>
                        <a:t>Abnormal cortical formation</a:t>
                      </a:r>
                      <a:endParaRPr lang="en-US" sz="2000" dirty="0"/>
                    </a:p>
                  </a:txBody>
                  <a:tcPr/>
                </a:tc>
                <a:extLst>
                  <a:ext uri="{0D108BD9-81ED-4DB2-BD59-A6C34878D82A}">
                    <a16:rowId xmlns:a16="http://schemas.microsoft.com/office/drawing/2014/main" val="564187248"/>
                  </a:ext>
                </a:extLst>
              </a:tr>
              <a:tr h="44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Corpus callosum abnormalities</a:t>
                      </a:r>
                    </a:p>
                  </a:txBody>
                  <a:tcPr/>
                </a:tc>
                <a:extLst>
                  <a:ext uri="{0D108BD9-81ED-4DB2-BD59-A6C34878D82A}">
                    <a16:rowId xmlns:a16="http://schemas.microsoft.com/office/drawing/2014/main" val="1337323606"/>
                  </a:ext>
                </a:extLst>
              </a:tr>
              <a:tr h="44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Cerebellar abnormalities</a:t>
                      </a:r>
                    </a:p>
                  </a:txBody>
                  <a:tcPr/>
                </a:tc>
                <a:extLst>
                  <a:ext uri="{0D108BD9-81ED-4DB2-BD59-A6C34878D82A}">
                    <a16:rowId xmlns:a16="http://schemas.microsoft.com/office/drawing/2014/main" val="3568313670"/>
                  </a:ext>
                </a:extLst>
              </a:tr>
              <a:tr h="44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Porencephaly</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592586767"/>
                  </a:ext>
                </a:extLst>
              </a:tr>
              <a:tr h="44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Hydranencephaly</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601495992"/>
                  </a:ext>
                </a:extLst>
              </a:tr>
              <a:tr h="759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Ventriculomegaly</a:t>
                      </a:r>
                      <a:r>
                        <a:rPr kumimoji="0" lang="en-US" sz="2000" b="0" i="0" kern="1200" dirty="0" smtClean="0">
                          <a:solidFill>
                            <a:schemeClr val="dk1"/>
                          </a:solidFill>
                          <a:effectLst/>
                          <a:latin typeface="+mn-lt"/>
                          <a:ea typeface="+mn-ea"/>
                          <a:cs typeface="+mn-cs"/>
                        </a:rPr>
                        <a:t> / hydrocephaly (excluding “mild” </a:t>
                      </a:r>
                      <a:r>
                        <a:rPr kumimoji="0" lang="en-US" sz="2000" b="0" i="0" kern="1200" dirty="0" err="1" smtClean="0">
                          <a:solidFill>
                            <a:schemeClr val="dk1"/>
                          </a:solidFill>
                          <a:effectLst/>
                          <a:latin typeface="+mn-lt"/>
                          <a:ea typeface="+mn-ea"/>
                          <a:cs typeface="+mn-cs"/>
                        </a:rPr>
                        <a:t>ventriculomegaly</a:t>
                      </a:r>
                      <a:r>
                        <a:rPr kumimoji="0" lang="en-US" sz="2000" b="0" i="0" kern="1200" dirty="0" smtClean="0">
                          <a:solidFill>
                            <a:schemeClr val="dk1"/>
                          </a:solidFill>
                          <a:effectLst/>
                          <a:latin typeface="+mn-lt"/>
                          <a:ea typeface="+mn-ea"/>
                          <a:cs typeface="+mn-cs"/>
                        </a:rPr>
                        <a:t> without other brain abnormalities)</a:t>
                      </a:r>
                    </a:p>
                  </a:txBody>
                  <a:tcPr/>
                </a:tc>
                <a:extLst>
                  <a:ext uri="{0D108BD9-81ED-4DB2-BD59-A6C34878D82A}">
                    <a16:rowId xmlns:a16="http://schemas.microsoft.com/office/drawing/2014/main" val="4090529088"/>
                  </a:ext>
                </a:extLst>
              </a:tr>
              <a:tr h="440217">
                <a:tc>
                  <a:txBody>
                    <a:bodyPr/>
                    <a:lstStyle/>
                    <a:p>
                      <a:r>
                        <a:rPr kumimoji="0" lang="en-US" sz="2000" b="0" i="0" kern="1200" dirty="0" smtClean="0">
                          <a:solidFill>
                            <a:schemeClr val="dk1"/>
                          </a:solidFill>
                          <a:effectLst/>
                          <a:latin typeface="+mn-lt"/>
                          <a:ea typeface="+mn-ea"/>
                          <a:cs typeface="+mn-cs"/>
                        </a:rPr>
                        <a:t>Fetal brain disruption sequence</a:t>
                      </a:r>
                      <a:endParaRPr lang="en-US" sz="2000" dirty="0"/>
                    </a:p>
                  </a:txBody>
                  <a:tcPr/>
                </a:tc>
                <a:extLst>
                  <a:ext uri="{0D108BD9-81ED-4DB2-BD59-A6C34878D82A}">
                    <a16:rowId xmlns:a16="http://schemas.microsoft.com/office/drawing/2014/main" val="3875856406"/>
                  </a:ext>
                </a:extLst>
              </a:tr>
              <a:tr h="759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Other major brain abnormalities, including intraventricular hemorrhage in utero (excluding post-natal IVH)</a:t>
                      </a:r>
                    </a:p>
                  </a:txBody>
                  <a:tcPr/>
                </a:tc>
                <a:extLst>
                  <a:ext uri="{0D108BD9-81ED-4DB2-BD59-A6C34878D82A}">
                    <a16:rowId xmlns:a16="http://schemas.microsoft.com/office/drawing/2014/main" val="3761058968"/>
                  </a:ext>
                </a:extLst>
              </a:tr>
            </a:tbl>
          </a:graphicData>
        </a:graphic>
      </p:graphicFrame>
      <p:sp>
        <p:nvSpPr>
          <p:cNvPr id="2" name="Oval 1"/>
          <p:cNvSpPr/>
          <p:nvPr/>
        </p:nvSpPr>
        <p:spPr>
          <a:xfrm>
            <a:off x="605482" y="4769709"/>
            <a:ext cx="3855308" cy="1087394"/>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795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rgbClr val="000000"/>
                </a:solidFill>
                <a:latin typeface="Calibri" panose="020F0502020204030204" pitchFamily="34" charset="0"/>
              </a:rPr>
              <a:t>Fetal Brain Disruption Sequence</a:t>
            </a:r>
            <a:r>
              <a:rPr lang="en-US" dirty="0">
                <a:solidFill>
                  <a:srgbClr val="000000"/>
                </a:solidFill>
                <a:latin typeface="Calibri" panose="020F0502020204030204" pitchFamily="34" charset="0"/>
              </a:rPr>
              <a:t/>
            </a:r>
            <a:br>
              <a:rPr lang="en-US" dirty="0">
                <a:solidFill>
                  <a:srgbClr val="000000"/>
                </a:solidFill>
                <a:latin typeface="Calibri" panose="020F0502020204030204" pitchFamily="34" charset="0"/>
              </a:rPr>
            </a:br>
            <a:endParaRPr lang="en-US" dirty="0"/>
          </a:p>
        </p:txBody>
      </p:sp>
      <p:sp>
        <p:nvSpPr>
          <p:cNvPr id="6" name="Content Placeholder 5"/>
          <p:cNvSpPr>
            <a:spLocks noGrp="1"/>
          </p:cNvSpPr>
          <p:nvPr>
            <p:ph idx="1"/>
          </p:nvPr>
        </p:nvSpPr>
        <p:spPr>
          <a:xfrm>
            <a:off x="640080" y="1737360"/>
            <a:ext cx="10515600" cy="4351338"/>
          </a:xfrm>
        </p:spPr>
        <p:txBody>
          <a:bodyPr/>
          <a:lstStyle/>
          <a:p>
            <a:r>
              <a:rPr lang="en-US" sz="2400" dirty="0">
                <a:solidFill>
                  <a:srgbClr val="000000"/>
                </a:solidFill>
                <a:latin typeface="Calibri" panose="020F0502020204030204" pitchFamily="34" charset="0"/>
              </a:rPr>
              <a:t>First described in 1984 but noted in earlier literature</a:t>
            </a:r>
          </a:p>
          <a:p>
            <a:r>
              <a:rPr lang="en-US" sz="2400" dirty="0">
                <a:solidFill>
                  <a:srgbClr val="000000"/>
                </a:solidFill>
                <a:latin typeface="Calibri" panose="020F0502020204030204" pitchFamily="34" charset="0"/>
              </a:rPr>
              <a:t>Brain destruction resulting in collapse of the fetal skull, microcephaly, scalp </a:t>
            </a:r>
            <a:r>
              <a:rPr lang="en-US" sz="2400" dirty="0" err="1">
                <a:solidFill>
                  <a:srgbClr val="000000"/>
                </a:solidFill>
                <a:latin typeface="Calibri" panose="020F0502020204030204" pitchFamily="34" charset="0"/>
              </a:rPr>
              <a:t>rugae</a:t>
            </a:r>
            <a:r>
              <a:rPr lang="en-US" sz="2400" dirty="0">
                <a:solidFill>
                  <a:srgbClr val="000000"/>
                </a:solidFill>
                <a:latin typeface="Calibri" panose="020F0502020204030204" pitchFamily="34" charset="0"/>
              </a:rPr>
              <a:t> and neurologic impairment</a:t>
            </a:r>
          </a:p>
          <a:p>
            <a:r>
              <a:rPr lang="en-US" sz="2400" dirty="0">
                <a:solidFill>
                  <a:srgbClr val="000000"/>
                </a:solidFill>
                <a:latin typeface="Calibri" panose="020F0502020204030204" pitchFamily="34" charset="0"/>
              </a:rPr>
              <a:t>Photos and x-ray from 1990 series*; phenotype appears to be present in affected babies in Brazil</a:t>
            </a:r>
          </a:p>
          <a:p>
            <a:endParaRPr lang="en-US" dirty="0"/>
          </a:p>
        </p:txBody>
      </p:sp>
      <p:pic>
        <p:nvPicPr>
          <p:cNvPr id="7" name="Picture 6"/>
          <p:cNvPicPr>
            <a:picLocks noChangeAspect="1"/>
          </p:cNvPicPr>
          <p:nvPr/>
        </p:nvPicPr>
        <p:blipFill>
          <a:blip r:embed="rId3"/>
          <a:stretch>
            <a:fillRect/>
          </a:stretch>
        </p:blipFill>
        <p:spPr>
          <a:xfrm>
            <a:off x="484132" y="3836320"/>
            <a:ext cx="3444614" cy="2465626"/>
          </a:xfrm>
          <a:prstGeom prst="rect">
            <a:avLst/>
          </a:prstGeom>
        </p:spPr>
      </p:pic>
      <p:pic>
        <p:nvPicPr>
          <p:cNvPr id="8" name="Picture 7"/>
          <p:cNvPicPr>
            <a:picLocks noChangeAspect="1"/>
          </p:cNvPicPr>
          <p:nvPr/>
        </p:nvPicPr>
        <p:blipFill>
          <a:blip r:embed="rId4"/>
          <a:stretch>
            <a:fillRect/>
          </a:stretch>
        </p:blipFill>
        <p:spPr>
          <a:xfrm>
            <a:off x="4077263" y="3836320"/>
            <a:ext cx="2461518" cy="2465626"/>
          </a:xfrm>
          <a:prstGeom prst="rect">
            <a:avLst/>
          </a:prstGeom>
        </p:spPr>
      </p:pic>
      <p:pic>
        <p:nvPicPr>
          <p:cNvPr id="9" name="Picture 8"/>
          <p:cNvPicPr>
            <a:picLocks noChangeAspect="1"/>
          </p:cNvPicPr>
          <p:nvPr/>
        </p:nvPicPr>
        <p:blipFill>
          <a:blip r:embed="rId5"/>
          <a:stretch>
            <a:fillRect/>
          </a:stretch>
        </p:blipFill>
        <p:spPr>
          <a:xfrm>
            <a:off x="6881396" y="3836320"/>
            <a:ext cx="2116906" cy="2465626"/>
          </a:xfrm>
          <a:prstGeom prst="rect">
            <a:avLst/>
          </a:prstGeom>
        </p:spPr>
      </p:pic>
      <p:pic>
        <p:nvPicPr>
          <p:cNvPr id="10" name="Picture 9"/>
          <p:cNvPicPr>
            <a:picLocks noChangeAspect="1"/>
          </p:cNvPicPr>
          <p:nvPr/>
        </p:nvPicPr>
        <p:blipFill>
          <a:blip r:embed="rId6"/>
          <a:stretch>
            <a:fillRect/>
          </a:stretch>
        </p:blipFill>
        <p:spPr>
          <a:xfrm>
            <a:off x="9389564" y="3782562"/>
            <a:ext cx="2184027" cy="2519384"/>
          </a:xfrm>
          <a:prstGeom prst="rect">
            <a:avLst/>
          </a:prstGeom>
        </p:spPr>
      </p:pic>
      <p:sp>
        <p:nvSpPr>
          <p:cNvPr id="11" name="Rectangle 10"/>
          <p:cNvSpPr/>
          <p:nvPr/>
        </p:nvSpPr>
        <p:spPr>
          <a:xfrm>
            <a:off x="242038" y="6488668"/>
            <a:ext cx="4186018" cy="369332"/>
          </a:xfrm>
          <a:prstGeom prst="rect">
            <a:avLst/>
          </a:prstGeom>
        </p:spPr>
        <p:txBody>
          <a:bodyPr wrap="none">
            <a:spAutoFit/>
          </a:bodyPr>
          <a:lstStyle/>
          <a:p>
            <a:r>
              <a:rPr lang="nb-NO" dirty="0">
                <a:solidFill>
                  <a:srgbClr val="000000"/>
                </a:solidFill>
                <a:latin typeface="Calibri" panose="020F0502020204030204" pitchFamily="34" charset="0"/>
              </a:rPr>
              <a:t>*Moore, et al. J Pediatr 1990;116:383-386.</a:t>
            </a:r>
            <a:endParaRPr lang="en-US" dirty="0"/>
          </a:p>
        </p:txBody>
      </p:sp>
    </p:spTree>
    <p:extLst>
      <p:ext uri="{BB962C8B-B14F-4D97-AF65-F5344CB8AC3E}">
        <p14:creationId xmlns:p14="http://schemas.microsoft.com/office/powerpoint/2010/main" val="2126121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4294967295"/>
            <p:extLst>
              <p:ext uri="{D42A27DB-BD31-4B8C-83A1-F6EECF244321}">
                <p14:modId xmlns:p14="http://schemas.microsoft.com/office/powerpoint/2010/main" val="2684301298"/>
              </p:ext>
            </p:extLst>
          </p:nvPr>
        </p:nvGraphicFramePr>
        <p:xfrm>
          <a:off x="2286000" y="107002"/>
          <a:ext cx="7467600" cy="198120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734492580"/>
                    </a:ext>
                  </a:extLst>
                </a:gridCol>
              </a:tblGrid>
              <a:tr h="370840">
                <a:tc>
                  <a:txBody>
                    <a:bodyPr/>
                    <a:lstStyle/>
                    <a:p>
                      <a:r>
                        <a:rPr lang="en-US" sz="2000" dirty="0" smtClean="0"/>
                        <a:t>Neural tube defects and other early brain malformations </a:t>
                      </a:r>
                      <a:endParaRPr lang="en-US" sz="2000" dirty="0"/>
                    </a:p>
                  </a:txBody>
                  <a:tcPr/>
                </a:tc>
                <a:extLst>
                  <a:ext uri="{0D108BD9-81ED-4DB2-BD59-A6C34878D82A}">
                    <a16:rowId xmlns:a16="http://schemas.microsoft.com/office/drawing/2014/main" val="1785135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Anencephaly / </a:t>
                      </a:r>
                      <a:r>
                        <a:rPr kumimoji="0" lang="en-US" sz="2000" b="0" i="0" kern="1200" dirty="0" err="1" smtClean="0">
                          <a:solidFill>
                            <a:schemeClr val="dk1"/>
                          </a:solidFill>
                          <a:effectLst/>
                          <a:latin typeface="+mn-lt"/>
                          <a:ea typeface="+mn-ea"/>
                          <a:cs typeface="+mn-cs"/>
                        </a:rPr>
                        <a:t>Acrania</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5377013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Encephalocele</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3911552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Spina</a:t>
                      </a:r>
                      <a:r>
                        <a:rPr kumimoji="0" lang="en-US" sz="2000" b="0" i="0" kern="1200" dirty="0" smtClean="0">
                          <a:solidFill>
                            <a:schemeClr val="dk1"/>
                          </a:solidFill>
                          <a:effectLst/>
                          <a:latin typeface="+mn-lt"/>
                          <a:ea typeface="+mn-ea"/>
                          <a:cs typeface="+mn-cs"/>
                        </a:rPr>
                        <a:t> bifida</a:t>
                      </a:r>
                    </a:p>
                  </a:txBody>
                  <a:tcPr/>
                </a:tc>
                <a:extLst>
                  <a:ext uri="{0D108BD9-81ED-4DB2-BD59-A6C34878D82A}">
                    <a16:rowId xmlns:a16="http://schemas.microsoft.com/office/drawing/2014/main" val="21709690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Holoprosencephaly</a:t>
                      </a:r>
                      <a:r>
                        <a:rPr kumimoji="0" lang="en-US" sz="2000" b="0" i="0" kern="1200" dirty="0" smtClean="0">
                          <a:solidFill>
                            <a:schemeClr val="dk1"/>
                          </a:solidFill>
                          <a:effectLst/>
                          <a:latin typeface="+mn-lt"/>
                          <a:ea typeface="+mn-ea"/>
                          <a:cs typeface="+mn-cs"/>
                        </a:rPr>
                        <a:t> / </a:t>
                      </a:r>
                      <a:r>
                        <a:rPr kumimoji="0" lang="en-US" sz="2000" b="0" i="0" kern="1200" dirty="0" err="1" smtClean="0">
                          <a:solidFill>
                            <a:schemeClr val="dk1"/>
                          </a:solidFill>
                          <a:effectLst/>
                          <a:latin typeface="+mn-lt"/>
                          <a:ea typeface="+mn-ea"/>
                          <a:cs typeface="+mn-cs"/>
                        </a:rPr>
                        <a:t>Arhinencephaly</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537242457"/>
                  </a:ext>
                </a:extLst>
              </a:tr>
            </a:tbl>
          </a:graphicData>
        </a:graphic>
      </p:graphicFrame>
      <p:graphicFrame>
        <p:nvGraphicFramePr>
          <p:cNvPr id="5" name="Table Placeholder 3"/>
          <p:cNvGraphicFramePr>
            <a:graphicFrameLocks/>
          </p:cNvGraphicFramePr>
          <p:nvPr>
            <p:extLst>
              <p:ext uri="{D42A27DB-BD31-4B8C-83A1-F6EECF244321}">
                <p14:modId xmlns:p14="http://schemas.microsoft.com/office/powerpoint/2010/main" val="2043745720"/>
              </p:ext>
            </p:extLst>
          </p:nvPr>
        </p:nvGraphicFramePr>
        <p:xfrm>
          <a:off x="2286000" y="2088202"/>
          <a:ext cx="7467600" cy="307848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734492580"/>
                    </a:ext>
                  </a:extLst>
                </a:gridCol>
              </a:tblGrid>
              <a:tr h="370840">
                <a:tc>
                  <a:txBody>
                    <a:bodyPr/>
                    <a:lstStyle/>
                    <a:p>
                      <a:r>
                        <a:rPr lang="en-US" sz="2000" dirty="0" smtClean="0"/>
                        <a:t>Structural eye</a:t>
                      </a:r>
                      <a:r>
                        <a:rPr lang="en-US" sz="2000" baseline="0" dirty="0" smtClean="0"/>
                        <a:t> abnormalities</a:t>
                      </a:r>
                      <a:endParaRPr lang="en-US" sz="2000" dirty="0"/>
                    </a:p>
                  </a:txBody>
                  <a:tcPr/>
                </a:tc>
                <a:extLst>
                  <a:ext uri="{0D108BD9-81ED-4DB2-BD59-A6C34878D82A}">
                    <a16:rowId xmlns:a16="http://schemas.microsoft.com/office/drawing/2014/main" val="178513534"/>
                  </a:ext>
                </a:extLst>
              </a:tr>
              <a:tr h="370840">
                <a:tc>
                  <a:txBody>
                    <a:bodyPr/>
                    <a:lstStyle/>
                    <a:p>
                      <a:r>
                        <a:rPr kumimoji="0" lang="en-US" sz="2000" b="0" i="0" kern="1200" dirty="0" err="1" smtClean="0">
                          <a:solidFill>
                            <a:schemeClr val="dk1"/>
                          </a:solidFill>
                          <a:effectLst/>
                          <a:latin typeface="+mn-lt"/>
                          <a:ea typeface="+mn-ea"/>
                          <a:cs typeface="+mn-cs"/>
                        </a:rPr>
                        <a:t>Microphthalmia</a:t>
                      </a:r>
                      <a:r>
                        <a:rPr kumimoji="0" lang="en-US" sz="2000" b="0" i="0" kern="1200" dirty="0" smtClean="0">
                          <a:solidFill>
                            <a:schemeClr val="dk1"/>
                          </a:solidFill>
                          <a:effectLst/>
                          <a:latin typeface="+mn-lt"/>
                          <a:ea typeface="+mn-ea"/>
                          <a:cs typeface="+mn-cs"/>
                        </a:rPr>
                        <a:t> / </a:t>
                      </a:r>
                      <a:r>
                        <a:rPr kumimoji="0" lang="en-US" sz="2000" b="0" i="0" kern="1200" dirty="0" err="1" smtClean="0">
                          <a:solidFill>
                            <a:schemeClr val="dk1"/>
                          </a:solidFill>
                          <a:effectLst/>
                          <a:latin typeface="+mn-lt"/>
                          <a:ea typeface="+mn-ea"/>
                          <a:cs typeface="+mn-cs"/>
                        </a:rPr>
                        <a:t>Anophthalmia</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537701376"/>
                  </a:ext>
                </a:extLst>
              </a:tr>
              <a:tr h="370840">
                <a:tc>
                  <a:txBody>
                    <a:bodyPr/>
                    <a:lstStyle/>
                    <a:p>
                      <a:r>
                        <a:rPr kumimoji="0" lang="en-US" sz="2000" b="0" i="0" kern="1200" dirty="0" err="1" smtClean="0">
                          <a:solidFill>
                            <a:schemeClr val="dk1"/>
                          </a:solidFill>
                          <a:effectLst/>
                          <a:latin typeface="+mn-lt"/>
                          <a:ea typeface="+mn-ea"/>
                          <a:cs typeface="+mn-cs"/>
                        </a:rPr>
                        <a:t>Coloboma</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2391155252"/>
                  </a:ext>
                </a:extLst>
              </a:tr>
              <a:tr h="370840">
                <a:tc>
                  <a:txBody>
                    <a:bodyPr/>
                    <a:lstStyle/>
                    <a:p>
                      <a:r>
                        <a:rPr kumimoji="0" lang="en-US" sz="2000" b="0" i="0" kern="1200" dirty="0" smtClean="0">
                          <a:solidFill>
                            <a:schemeClr val="dk1"/>
                          </a:solidFill>
                          <a:effectLst/>
                          <a:latin typeface="+mn-lt"/>
                          <a:ea typeface="+mn-ea"/>
                          <a:cs typeface="+mn-cs"/>
                        </a:rPr>
                        <a:t>Cataract</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2170969039"/>
                  </a:ext>
                </a:extLst>
              </a:tr>
              <a:tr h="370840">
                <a:tc>
                  <a:txBody>
                    <a:bodyPr/>
                    <a:lstStyle/>
                    <a:p>
                      <a:r>
                        <a:rPr kumimoji="0" lang="en-US" sz="2000" b="0" i="0" kern="1200" dirty="0" smtClean="0">
                          <a:solidFill>
                            <a:schemeClr val="dk1"/>
                          </a:solidFill>
                          <a:effectLst/>
                          <a:latin typeface="+mn-lt"/>
                          <a:ea typeface="+mn-ea"/>
                          <a:cs typeface="+mn-cs"/>
                        </a:rPr>
                        <a:t>Intraocular calcifications</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35372424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Chorioretinal</a:t>
                      </a:r>
                      <a:r>
                        <a:rPr kumimoji="0" lang="en-US" sz="2000" b="0" i="0" kern="1200" dirty="0" smtClean="0">
                          <a:solidFill>
                            <a:schemeClr val="dk1"/>
                          </a:solidFill>
                          <a:effectLst/>
                          <a:latin typeface="+mn-lt"/>
                          <a:ea typeface="+mn-ea"/>
                          <a:cs typeface="+mn-cs"/>
                        </a:rPr>
                        <a:t> anomalies involving the macula;</a:t>
                      </a:r>
                      <a:r>
                        <a:rPr kumimoji="0" lang="en-US" sz="2000" b="0" i="0" kern="1200" baseline="0" dirty="0" smtClean="0">
                          <a:solidFill>
                            <a:schemeClr val="dk1"/>
                          </a:solidFill>
                          <a:effectLst/>
                          <a:latin typeface="+mn-lt"/>
                          <a:ea typeface="+mn-ea"/>
                          <a:cs typeface="+mn-cs"/>
                        </a:rPr>
                        <a:t> </a:t>
                      </a:r>
                      <a:r>
                        <a:rPr kumimoji="0" lang="en-US" sz="2000" b="0" i="0" kern="1200" dirty="0" smtClean="0">
                          <a:solidFill>
                            <a:schemeClr val="dk1"/>
                          </a:solidFill>
                          <a:effectLst/>
                          <a:latin typeface="+mn-lt"/>
                          <a:ea typeface="+mn-ea"/>
                          <a:cs typeface="+mn-cs"/>
                        </a:rPr>
                        <a:t>excluding retinopathy of prematurity</a:t>
                      </a:r>
                    </a:p>
                  </a:txBody>
                  <a:tcPr/>
                </a:tc>
                <a:extLst>
                  <a:ext uri="{0D108BD9-81ED-4DB2-BD59-A6C34878D82A}">
                    <a16:rowId xmlns:a16="http://schemas.microsoft.com/office/drawing/2014/main" val="9244096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Optic nerve atrophy, pallor, and other optic nerve abnormalities</a:t>
                      </a:r>
                    </a:p>
                  </a:txBody>
                  <a:tcPr/>
                </a:tc>
                <a:extLst>
                  <a:ext uri="{0D108BD9-81ED-4DB2-BD59-A6C34878D82A}">
                    <a16:rowId xmlns:a16="http://schemas.microsoft.com/office/drawing/2014/main" val="2525199470"/>
                  </a:ext>
                </a:extLst>
              </a:tr>
            </a:tbl>
          </a:graphicData>
        </a:graphic>
      </p:graphicFrame>
      <p:graphicFrame>
        <p:nvGraphicFramePr>
          <p:cNvPr id="6" name="Table Placeholder 3"/>
          <p:cNvGraphicFramePr>
            <a:graphicFrameLocks/>
          </p:cNvGraphicFramePr>
          <p:nvPr>
            <p:extLst>
              <p:ext uri="{D42A27DB-BD31-4B8C-83A1-F6EECF244321}">
                <p14:modId xmlns:p14="http://schemas.microsoft.com/office/powerpoint/2010/main" val="3439579810"/>
              </p:ext>
            </p:extLst>
          </p:nvPr>
        </p:nvGraphicFramePr>
        <p:xfrm>
          <a:off x="2286000" y="5166682"/>
          <a:ext cx="7467600" cy="149352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734492580"/>
                    </a:ext>
                  </a:extLst>
                </a:gridCol>
              </a:tblGrid>
              <a:tr h="370840">
                <a:tc>
                  <a:txBody>
                    <a:bodyPr/>
                    <a:lstStyle/>
                    <a:p>
                      <a:r>
                        <a:rPr kumimoji="0" lang="en-US" sz="2000" b="1" kern="1200" dirty="0" smtClean="0">
                          <a:solidFill>
                            <a:schemeClr val="lt1"/>
                          </a:solidFill>
                          <a:effectLst/>
                          <a:latin typeface="+mn-lt"/>
                          <a:ea typeface="+mn-ea"/>
                          <a:cs typeface="+mn-cs"/>
                        </a:rPr>
                        <a:t>Consequence of CNS dysfunction </a:t>
                      </a:r>
                      <a:endParaRPr lang="en-US" sz="2000" dirty="0"/>
                    </a:p>
                  </a:txBody>
                  <a:tcPr/>
                </a:tc>
                <a:extLst>
                  <a:ext uri="{0D108BD9-81ED-4DB2-BD59-A6C34878D82A}">
                    <a16:rowId xmlns:a16="http://schemas.microsoft.com/office/drawing/2014/main" val="1785135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effectLst/>
                          <a:latin typeface="+mn-lt"/>
                          <a:ea typeface="+mn-ea"/>
                          <a:cs typeface="+mn-cs"/>
                        </a:rPr>
                        <a:t>Congenital contractures (e.g., arthrogryposis, club foot, congenital hip dysplasia) with associated brain abnormalities</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5377013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effectLst/>
                          <a:latin typeface="+mn-lt"/>
                          <a:ea typeface="+mn-ea"/>
                          <a:cs typeface="+mn-cs"/>
                        </a:rPr>
                        <a:t>Congenital deafness documented by postnatal testing</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391155252"/>
                  </a:ext>
                </a:extLst>
              </a:tr>
            </a:tbl>
          </a:graphicData>
        </a:graphic>
      </p:graphicFrame>
    </p:spTree>
    <p:extLst>
      <p:ext uri="{BB962C8B-B14F-4D97-AF65-F5344CB8AC3E}">
        <p14:creationId xmlns:p14="http://schemas.microsoft.com/office/powerpoint/2010/main" val="23490044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2969021050"/>
              </p:ext>
            </p:extLst>
          </p:nvPr>
        </p:nvGraphicFramePr>
        <p:xfrm>
          <a:off x="2335427" y="2739618"/>
          <a:ext cx="7467600" cy="198120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734492580"/>
                    </a:ext>
                  </a:extLst>
                </a:gridCol>
              </a:tblGrid>
              <a:tr h="370840">
                <a:tc>
                  <a:txBody>
                    <a:bodyPr/>
                    <a:lstStyle/>
                    <a:p>
                      <a:r>
                        <a:rPr lang="en-US" sz="2000" dirty="0" smtClean="0"/>
                        <a:t>Neural tube defects and other early brain malformations</a:t>
                      </a:r>
                      <a:endParaRPr lang="en-US" sz="2000" dirty="0"/>
                    </a:p>
                  </a:txBody>
                  <a:tcPr/>
                </a:tc>
                <a:extLst>
                  <a:ext uri="{0D108BD9-81ED-4DB2-BD59-A6C34878D82A}">
                    <a16:rowId xmlns:a16="http://schemas.microsoft.com/office/drawing/2014/main" val="1785135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Anencephaly / </a:t>
                      </a:r>
                      <a:r>
                        <a:rPr kumimoji="0" lang="en-US" sz="2000" b="0" i="0" kern="1200" dirty="0" err="1" smtClean="0">
                          <a:solidFill>
                            <a:schemeClr val="dk1"/>
                          </a:solidFill>
                          <a:effectLst/>
                          <a:latin typeface="+mn-lt"/>
                          <a:ea typeface="+mn-ea"/>
                          <a:cs typeface="+mn-cs"/>
                        </a:rPr>
                        <a:t>Acrania</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5377013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Encephalocele</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3911552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Spina</a:t>
                      </a:r>
                      <a:r>
                        <a:rPr kumimoji="0" lang="en-US" sz="2000" b="0" i="0" kern="1200" dirty="0" smtClean="0">
                          <a:solidFill>
                            <a:schemeClr val="dk1"/>
                          </a:solidFill>
                          <a:effectLst/>
                          <a:latin typeface="+mn-lt"/>
                          <a:ea typeface="+mn-ea"/>
                          <a:cs typeface="+mn-cs"/>
                        </a:rPr>
                        <a:t> bifida</a:t>
                      </a:r>
                    </a:p>
                  </a:txBody>
                  <a:tcPr/>
                </a:tc>
                <a:extLst>
                  <a:ext uri="{0D108BD9-81ED-4DB2-BD59-A6C34878D82A}">
                    <a16:rowId xmlns:a16="http://schemas.microsoft.com/office/drawing/2014/main" val="21709690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Holoprosencephaly</a:t>
                      </a:r>
                      <a:r>
                        <a:rPr kumimoji="0" lang="en-US" sz="2000" b="0" i="0" kern="1200" dirty="0" smtClean="0">
                          <a:solidFill>
                            <a:schemeClr val="dk1"/>
                          </a:solidFill>
                          <a:effectLst/>
                          <a:latin typeface="+mn-lt"/>
                          <a:ea typeface="+mn-ea"/>
                          <a:cs typeface="+mn-cs"/>
                        </a:rPr>
                        <a:t> / </a:t>
                      </a:r>
                      <a:r>
                        <a:rPr kumimoji="0" lang="en-US" sz="2000" b="0" i="0" kern="1200" dirty="0" err="1" smtClean="0">
                          <a:solidFill>
                            <a:schemeClr val="dk1"/>
                          </a:solidFill>
                          <a:effectLst/>
                          <a:latin typeface="+mn-lt"/>
                          <a:ea typeface="+mn-ea"/>
                          <a:cs typeface="+mn-cs"/>
                        </a:rPr>
                        <a:t>Arhinencephaly</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537242457"/>
                  </a:ext>
                </a:extLst>
              </a:tr>
            </a:tbl>
          </a:graphicData>
        </a:graphic>
      </p:graphicFrame>
      <p:sp>
        <p:nvSpPr>
          <p:cNvPr id="2" name="Oval 1"/>
          <p:cNvSpPr/>
          <p:nvPr/>
        </p:nvSpPr>
        <p:spPr>
          <a:xfrm>
            <a:off x="1112106" y="2965621"/>
            <a:ext cx="5782963" cy="191529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2533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837"/>
          </a:xfrm>
        </p:spPr>
        <p:txBody>
          <a:bodyPr>
            <a:normAutofit fontScale="90000"/>
          </a:bodyPr>
          <a:lstStyle/>
          <a:p>
            <a:r>
              <a:rPr lang="en-US" b="1" dirty="0"/>
              <a:t>Other Birth Defects with Abnormal Head Size</a:t>
            </a:r>
            <a:r>
              <a:rPr lang="en-US" dirty="0"/>
              <a:t/>
            </a:r>
            <a:br>
              <a:rPr lang="en-US" dirty="0"/>
            </a:br>
            <a:endParaRPr lang="en-US" dirty="0"/>
          </a:p>
        </p:txBody>
      </p:sp>
      <p:sp>
        <p:nvSpPr>
          <p:cNvPr id="3" name="Content Placeholder 2"/>
          <p:cNvSpPr>
            <a:spLocks noGrp="1"/>
          </p:cNvSpPr>
          <p:nvPr>
            <p:ph idx="1"/>
          </p:nvPr>
        </p:nvSpPr>
        <p:spPr>
          <a:xfrm>
            <a:off x="838200" y="1210962"/>
            <a:ext cx="10515600" cy="4966001"/>
          </a:xfrm>
        </p:spPr>
        <p:txBody>
          <a:bodyPr>
            <a:normAutofit/>
          </a:bodyPr>
          <a:lstStyle/>
          <a:p>
            <a:r>
              <a:rPr lang="en-US" sz="2800" b="1" dirty="0" smtClean="0"/>
              <a:t>Anencephaly</a:t>
            </a:r>
            <a:endParaRPr lang="en-US" sz="2800" dirty="0"/>
          </a:p>
          <a:p>
            <a:pPr marL="457200" lvl="1" indent="0">
              <a:buNone/>
            </a:pPr>
            <a:r>
              <a:rPr lang="en-US" sz="2800" dirty="0"/>
              <a:t>Failure of the neural tube to close resulting in </a:t>
            </a:r>
            <a:endParaRPr lang="en-US" sz="2800" dirty="0" smtClean="0"/>
          </a:p>
          <a:p>
            <a:pPr marL="457200" lvl="1" indent="0">
              <a:buNone/>
            </a:pPr>
            <a:r>
              <a:rPr lang="en-US" sz="2800" dirty="0" smtClean="0"/>
              <a:t>failure </a:t>
            </a:r>
            <a:r>
              <a:rPr lang="en-US" sz="2800" dirty="0"/>
              <a:t>of the brain and skull to form </a:t>
            </a:r>
          </a:p>
          <a:p>
            <a:r>
              <a:rPr lang="en-US" sz="2800" b="1" dirty="0"/>
              <a:t>Spina </a:t>
            </a:r>
            <a:r>
              <a:rPr lang="en-US" sz="2800" b="1" dirty="0" smtClean="0"/>
              <a:t>bifida</a:t>
            </a:r>
            <a:endParaRPr lang="en-US" sz="2800" dirty="0"/>
          </a:p>
          <a:p>
            <a:pPr marL="0" indent="0">
              <a:buNone/>
            </a:pPr>
            <a:r>
              <a:rPr lang="en-US" sz="2800" dirty="0"/>
              <a:t>	</a:t>
            </a:r>
            <a:r>
              <a:rPr lang="en-US" sz="2800" dirty="0" smtClean="0"/>
              <a:t>Failure </a:t>
            </a:r>
            <a:r>
              <a:rPr lang="en-US" sz="2800" dirty="0"/>
              <a:t>of neural tube closure resulting </a:t>
            </a:r>
            <a:r>
              <a:rPr lang="en-US" sz="2800" dirty="0" smtClean="0"/>
              <a:t>in</a:t>
            </a:r>
          </a:p>
          <a:p>
            <a:pPr marL="0" indent="0">
              <a:buNone/>
            </a:pPr>
            <a:r>
              <a:rPr lang="en-US" sz="2800" dirty="0"/>
              <a:t>	</a:t>
            </a:r>
            <a:r>
              <a:rPr lang="en-US" sz="2800" dirty="0" smtClean="0"/>
              <a:t> </a:t>
            </a:r>
            <a:r>
              <a:rPr lang="en-US" sz="2800" dirty="0"/>
              <a:t>an opening </a:t>
            </a:r>
            <a:r>
              <a:rPr lang="en-US" sz="2800" dirty="0" smtClean="0"/>
              <a:t>in </a:t>
            </a:r>
            <a:r>
              <a:rPr lang="en-US" sz="2800" dirty="0"/>
              <a:t>the spine</a:t>
            </a:r>
          </a:p>
          <a:p>
            <a:pPr lvl="2"/>
            <a:r>
              <a:rPr lang="en-US" sz="2800" dirty="0"/>
              <a:t>Can occur anywhere along the spine</a:t>
            </a:r>
          </a:p>
          <a:p>
            <a:endParaRPr lang="en-US" dirty="0"/>
          </a:p>
        </p:txBody>
      </p:sp>
      <p:pic>
        <p:nvPicPr>
          <p:cNvPr id="4" name="Picture 3"/>
          <p:cNvPicPr>
            <a:picLocks noChangeAspect="1"/>
          </p:cNvPicPr>
          <p:nvPr/>
        </p:nvPicPr>
        <p:blipFill>
          <a:blip r:embed="rId3"/>
          <a:stretch>
            <a:fillRect/>
          </a:stretch>
        </p:blipFill>
        <p:spPr>
          <a:xfrm>
            <a:off x="8826469" y="831271"/>
            <a:ext cx="2760054" cy="3037285"/>
          </a:xfrm>
          <a:prstGeom prst="rect">
            <a:avLst/>
          </a:prstGeom>
        </p:spPr>
      </p:pic>
      <p:pic>
        <p:nvPicPr>
          <p:cNvPr id="5" name="Picture 4"/>
          <p:cNvPicPr>
            <a:picLocks noChangeAspect="1"/>
          </p:cNvPicPr>
          <p:nvPr/>
        </p:nvPicPr>
        <p:blipFill>
          <a:blip r:embed="rId4"/>
          <a:stretch>
            <a:fillRect/>
          </a:stretch>
        </p:blipFill>
        <p:spPr>
          <a:xfrm>
            <a:off x="7904089" y="3488867"/>
            <a:ext cx="3356962" cy="2688096"/>
          </a:xfrm>
          <a:prstGeom prst="rect">
            <a:avLst/>
          </a:prstGeom>
        </p:spPr>
      </p:pic>
    </p:spTree>
    <p:extLst>
      <p:ext uri="{BB962C8B-B14F-4D97-AF65-F5344CB8AC3E}">
        <p14:creationId xmlns:p14="http://schemas.microsoft.com/office/powerpoint/2010/main" val="17658363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632" y="800400"/>
            <a:ext cx="10515600" cy="845837"/>
          </a:xfrm>
        </p:spPr>
        <p:txBody>
          <a:bodyPr>
            <a:normAutofit fontScale="90000"/>
          </a:bodyPr>
          <a:lstStyle/>
          <a:p>
            <a:r>
              <a:rPr lang="en-US" b="1" dirty="0"/>
              <a:t>Other Birth Defects with Abnormal Head Size</a:t>
            </a:r>
            <a:r>
              <a:rPr lang="en-US" dirty="0"/>
              <a:t/>
            </a:r>
            <a:br>
              <a:rPr lang="en-US" dirty="0"/>
            </a:br>
            <a:endParaRPr lang="en-US" dirty="0"/>
          </a:p>
        </p:txBody>
      </p:sp>
      <p:sp>
        <p:nvSpPr>
          <p:cNvPr id="3" name="Content Placeholder 2"/>
          <p:cNvSpPr>
            <a:spLocks noGrp="1"/>
          </p:cNvSpPr>
          <p:nvPr>
            <p:ph idx="1"/>
          </p:nvPr>
        </p:nvSpPr>
        <p:spPr>
          <a:xfrm>
            <a:off x="838200" y="1223319"/>
            <a:ext cx="10515600" cy="5807675"/>
          </a:xfrm>
        </p:spPr>
        <p:txBody>
          <a:bodyPr>
            <a:normAutofit/>
          </a:bodyPr>
          <a:lstStyle/>
          <a:p>
            <a:r>
              <a:rPr lang="en-US" sz="2800" b="1" dirty="0" err="1" smtClean="0"/>
              <a:t>Encephalocele</a:t>
            </a:r>
            <a:endParaRPr lang="en-US" sz="2800" dirty="0"/>
          </a:p>
          <a:p>
            <a:pPr lvl="1"/>
            <a:r>
              <a:rPr lang="en-US" sz="2800" dirty="0"/>
              <a:t>A sac-like protrusion of the brain and </a:t>
            </a:r>
          </a:p>
          <a:p>
            <a:pPr marL="457200" lvl="1" indent="0">
              <a:buNone/>
            </a:pPr>
            <a:r>
              <a:rPr lang="en-US" sz="2800" dirty="0" smtClean="0"/>
              <a:t>   membranes that </a:t>
            </a:r>
            <a:r>
              <a:rPr lang="en-US" sz="2800" dirty="0"/>
              <a:t>cover it through an opening in the skull</a:t>
            </a:r>
          </a:p>
          <a:p>
            <a:pPr lvl="1"/>
            <a:r>
              <a:rPr lang="en-US" sz="2800" dirty="0"/>
              <a:t>Can have other brain and face </a:t>
            </a:r>
            <a:r>
              <a:rPr lang="en-US" sz="2800" dirty="0" smtClean="0"/>
              <a:t>defects</a:t>
            </a:r>
            <a:endParaRPr lang="en-US" sz="2800" dirty="0"/>
          </a:p>
          <a:p>
            <a:r>
              <a:rPr lang="en-US" sz="2800" b="1" dirty="0" err="1"/>
              <a:t>Holoprosencephaly</a:t>
            </a:r>
            <a:r>
              <a:rPr lang="en-US" sz="2800" b="1" dirty="0"/>
              <a:t>/</a:t>
            </a:r>
            <a:r>
              <a:rPr lang="en-US" sz="2800" b="1" dirty="0" err="1"/>
              <a:t>Arrhinencephaly</a:t>
            </a:r>
            <a:endParaRPr lang="en-US" sz="2800" dirty="0"/>
          </a:p>
          <a:p>
            <a:pPr lvl="1"/>
            <a:r>
              <a:rPr lang="en-US" sz="2800" dirty="0"/>
              <a:t>Failure of the brain to fully divide </a:t>
            </a:r>
            <a:r>
              <a:rPr lang="en-US" sz="2800" dirty="0" smtClean="0"/>
              <a:t>into</a:t>
            </a:r>
          </a:p>
          <a:p>
            <a:pPr marL="201168" lvl="1" indent="0">
              <a:buNone/>
            </a:pPr>
            <a:r>
              <a:rPr lang="en-US" sz="2800" dirty="0" smtClean="0"/>
              <a:t>  two hemispheres or other parts</a:t>
            </a:r>
            <a:endParaRPr lang="en-US" sz="2800" dirty="0"/>
          </a:p>
          <a:p>
            <a:r>
              <a:rPr lang="en-US" sz="2800" b="1" dirty="0" smtClean="0"/>
              <a:t>Hydrocephalus</a:t>
            </a:r>
            <a:endParaRPr lang="en-US" sz="2800" dirty="0"/>
          </a:p>
          <a:p>
            <a:pPr lvl="2"/>
            <a:r>
              <a:rPr lang="en-US" sz="2800" dirty="0"/>
              <a:t>Accumulation of fluid in the brain</a:t>
            </a:r>
          </a:p>
          <a:p>
            <a:pPr lvl="2"/>
            <a:r>
              <a:rPr lang="en-US" sz="2800" dirty="0"/>
              <a:t>Enlarged ventricles and skull</a:t>
            </a:r>
          </a:p>
          <a:p>
            <a:pPr marL="0" indent="0">
              <a:buNone/>
            </a:pPr>
            <a:endParaRPr lang="en-US" dirty="0"/>
          </a:p>
        </p:txBody>
      </p:sp>
      <p:pic>
        <p:nvPicPr>
          <p:cNvPr id="6" name="Picture 5"/>
          <p:cNvPicPr>
            <a:picLocks noChangeAspect="1"/>
          </p:cNvPicPr>
          <p:nvPr/>
        </p:nvPicPr>
        <p:blipFill>
          <a:blip r:embed="rId3"/>
          <a:stretch>
            <a:fillRect/>
          </a:stretch>
        </p:blipFill>
        <p:spPr>
          <a:xfrm>
            <a:off x="9717134" y="1062682"/>
            <a:ext cx="2474866" cy="2458994"/>
          </a:xfrm>
          <a:prstGeom prst="rect">
            <a:avLst/>
          </a:prstGeom>
        </p:spPr>
      </p:pic>
      <p:pic>
        <p:nvPicPr>
          <p:cNvPr id="7" name="Picture 6"/>
          <p:cNvPicPr>
            <a:picLocks noChangeAspect="1"/>
          </p:cNvPicPr>
          <p:nvPr/>
        </p:nvPicPr>
        <p:blipFill>
          <a:blip r:embed="rId4"/>
          <a:stretch>
            <a:fillRect/>
          </a:stretch>
        </p:blipFill>
        <p:spPr>
          <a:xfrm>
            <a:off x="6925536" y="3521676"/>
            <a:ext cx="4847364" cy="2632024"/>
          </a:xfrm>
          <a:prstGeom prst="rect">
            <a:avLst/>
          </a:prstGeom>
        </p:spPr>
      </p:pic>
    </p:spTree>
    <p:extLst>
      <p:ext uri="{BB962C8B-B14F-4D97-AF65-F5344CB8AC3E}">
        <p14:creationId xmlns:p14="http://schemas.microsoft.com/office/powerpoint/2010/main" val="3503827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584898"/>
            <a:ext cx="8675914" cy="1143000"/>
          </a:xfrm>
        </p:spPr>
        <p:txBody>
          <a:bodyPr/>
          <a:lstStyle/>
          <a:p>
            <a:r>
              <a:rPr lang="en-US" dirty="0" smtClean="0"/>
              <a:t>US Zika Pregnancy Registry (USZPR)</a:t>
            </a:r>
            <a:endParaRPr lang="en-US" dirty="0"/>
          </a:p>
        </p:txBody>
      </p:sp>
      <p:sp>
        <p:nvSpPr>
          <p:cNvPr id="6" name="Content Placeholder 2"/>
          <p:cNvSpPr>
            <a:spLocks noGrp="1"/>
          </p:cNvSpPr>
          <p:nvPr>
            <p:ph idx="1"/>
          </p:nvPr>
        </p:nvSpPr>
        <p:spPr>
          <a:xfrm>
            <a:off x="1186543" y="2133600"/>
            <a:ext cx="6966857" cy="3962400"/>
          </a:xfrm>
        </p:spPr>
        <p:txBody>
          <a:bodyPr>
            <a:normAutofit lnSpcReduction="10000"/>
          </a:bodyPr>
          <a:lstStyle/>
          <a:p>
            <a:r>
              <a:rPr lang="en-US" sz="3600" dirty="0"/>
              <a:t>CDC established the US Zika Pregnancy Registry to: </a:t>
            </a:r>
          </a:p>
          <a:p>
            <a:pPr lvl="1"/>
            <a:r>
              <a:rPr lang="en-US" sz="3600" dirty="0"/>
              <a:t>Learn more about the effects of Zika </a:t>
            </a:r>
            <a:r>
              <a:rPr lang="en-US" sz="3600" dirty="0" smtClean="0"/>
              <a:t>exposure during pregnancy and adverse outcomes</a:t>
            </a:r>
            <a:endParaRPr lang="en-US" sz="3600" dirty="0"/>
          </a:p>
          <a:p>
            <a:pPr lvl="1"/>
            <a:r>
              <a:rPr lang="en-US" sz="3600" dirty="0"/>
              <a:t>Learn more about the growth and development of infants born to Zika-positive mothers</a:t>
            </a:r>
          </a:p>
          <a:p>
            <a:endParaRPr lang="en-US" sz="2100" dirty="0"/>
          </a:p>
          <a:p>
            <a:endParaRPr lang="en-US" sz="2300" dirty="0"/>
          </a:p>
          <a:p>
            <a:endParaRPr lang="en-US" dirty="0" smtClean="0"/>
          </a:p>
          <a:p>
            <a:endParaRPr lang="en-US" dirty="0" smtClean="0"/>
          </a:p>
          <a:p>
            <a:endParaRPr lang="en-US" dirty="0"/>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682" t="30319" r="16114" b="3130"/>
          <a:stretch/>
        </p:blipFill>
        <p:spPr bwMode="auto">
          <a:xfrm>
            <a:off x="8153401" y="2362200"/>
            <a:ext cx="2193345" cy="25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019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3"/>
          <p:cNvGraphicFramePr>
            <a:graphicFrameLocks/>
          </p:cNvGraphicFramePr>
          <p:nvPr>
            <p:extLst>
              <p:ext uri="{D42A27DB-BD31-4B8C-83A1-F6EECF244321}">
                <p14:modId xmlns:p14="http://schemas.microsoft.com/office/powerpoint/2010/main" val="3425396548"/>
              </p:ext>
            </p:extLst>
          </p:nvPr>
        </p:nvGraphicFramePr>
        <p:xfrm>
          <a:off x="2286000" y="778386"/>
          <a:ext cx="7467600" cy="307848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734492580"/>
                    </a:ext>
                  </a:extLst>
                </a:gridCol>
              </a:tblGrid>
              <a:tr h="370840">
                <a:tc>
                  <a:txBody>
                    <a:bodyPr/>
                    <a:lstStyle/>
                    <a:p>
                      <a:r>
                        <a:rPr lang="en-US" sz="2000" dirty="0" smtClean="0"/>
                        <a:t>Structural eye</a:t>
                      </a:r>
                      <a:r>
                        <a:rPr lang="en-US" sz="2000" baseline="0" dirty="0" smtClean="0"/>
                        <a:t> abnormalities</a:t>
                      </a:r>
                      <a:endParaRPr lang="en-US" sz="2000" dirty="0"/>
                    </a:p>
                  </a:txBody>
                  <a:tcPr/>
                </a:tc>
                <a:extLst>
                  <a:ext uri="{0D108BD9-81ED-4DB2-BD59-A6C34878D82A}">
                    <a16:rowId xmlns:a16="http://schemas.microsoft.com/office/drawing/2014/main" val="178513534"/>
                  </a:ext>
                </a:extLst>
              </a:tr>
              <a:tr h="370840">
                <a:tc>
                  <a:txBody>
                    <a:bodyPr/>
                    <a:lstStyle/>
                    <a:p>
                      <a:r>
                        <a:rPr kumimoji="0" lang="en-US" sz="2000" b="0" i="0" kern="1200" dirty="0" err="1" smtClean="0">
                          <a:solidFill>
                            <a:schemeClr val="dk1"/>
                          </a:solidFill>
                          <a:effectLst/>
                          <a:latin typeface="+mn-lt"/>
                          <a:ea typeface="+mn-ea"/>
                          <a:cs typeface="+mn-cs"/>
                        </a:rPr>
                        <a:t>Microphthalmia</a:t>
                      </a:r>
                      <a:r>
                        <a:rPr kumimoji="0" lang="en-US" sz="2000" b="0" i="0" kern="1200" dirty="0" smtClean="0">
                          <a:solidFill>
                            <a:schemeClr val="dk1"/>
                          </a:solidFill>
                          <a:effectLst/>
                          <a:latin typeface="+mn-lt"/>
                          <a:ea typeface="+mn-ea"/>
                          <a:cs typeface="+mn-cs"/>
                        </a:rPr>
                        <a:t> / </a:t>
                      </a:r>
                      <a:r>
                        <a:rPr kumimoji="0" lang="en-US" sz="2000" b="0" i="0" kern="1200" dirty="0" err="1" smtClean="0">
                          <a:solidFill>
                            <a:schemeClr val="dk1"/>
                          </a:solidFill>
                          <a:effectLst/>
                          <a:latin typeface="+mn-lt"/>
                          <a:ea typeface="+mn-ea"/>
                          <a:cs typeface="+mn-cs"/>
                        </a:rPr>
                        <a:t>Anophthalmia</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537701376"/>
                  </a:ext>
                </a:extLst>
              </a:tr>
              <a:tr h="370840">
                <a:tc>
                  <a:txBody>
                    <a:bodyPr/>
                    <a:lstStyle/>
                    <a:p>
                      <a:r>
                        <a:rPr kumimoji="0" lang="en-US" sz="2000" b="0" i="0" kern="1200" dirty="0" err="1" smtClean="0">
                          <a:solidFill>
                            <a:schemeClr val="dk1"/>
                          </a:solidFill>
                          <a:effectLst/>
                          <a:latin typeface="+mn-lt"/>
                          <a:ea typeface="+mn-ea"/>
                          <a:cs typeface="+mn-cs"/>
                        </a:rPr>
                        <a:t>Coloboma</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2391155252"/>
                  </a:ext>
                </a:extLst>
              </a:tr>
              <a:tr h="370840">
                <a:tc>
                  <a:txBody>
                    <a:bodyPr/>
                    <a:lstStyle/>
                    <a:p>
                      <a:r>
                        <a:rPr kumimoji="0" lang="en-US" sz="2000" b="0" i="0" kern="1200" dirty="0" smtClean="0">
                          <a:solidFill>
                            <a:schemeClr val="dk1"/>
                          </a:solidFill>
                          <a:effectLst/>
                          <a:latin typeface="+mn-lt"/>
                          <a:ea typeface="+mn-ea"/>
                          <a:cs typeface="+mn-cs"/>
                        </a:rPr>
                        <a:t>Cataract</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2170969039"/>
                  </a:ext>
                </a:extLst>
              </a:tr>
              <a:tr h="370840">
                <a:tc>
                  <a:txBody>
                    <a:bodyPr/>
                    <a:lstStyle/>
                    <a:p>
                      <a:r>
                        <a:rPr kumimoji="0" lang="en-US" sz="2000" b="0" i="0" kern="1200" dirty="0" smtClean="0">
                          <a:solidFill>
                            <a:schemeClr val="dk1"/>
                          </a:solidFill>
                          <a:effectLst/>
                          <a:latin typeface="+mn-lt"/>
                          <a:ea typeface="+mn-ea"/>
                          <a:cs typeface="+mn-cs"/>
                        </a:rPr>
                        <a:t>Intraocular calcifications</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35372424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Chorioretinal</a:t>
                      </a:r>
                      <a:r>
                        <a:rPr kumimoji="0" lang="en-US" sz="2000" b="0" i="0" kern="1200" dirty="0" smtClean="0">
                          <a:solidFill>
                            <a:schemeClr val="dk1"/>
                          </a:solidFill>
                          <a:effectLst/>
                          <a:latin typeface="+mn-lt"/>
                          <a:ea typeface="+mn-ea"/>
                          <a:cs typeface="+mn-cs"/>
                        </a:rPr>
                        <a:t> anomalies involving the macula;</a:t>
                      </a:r>
                      <a:r>
                        <a:rPr kumimoji="0" lang="en-US" sz="2000" b="0" i="0" kern="1200" baseline="0" dirty="0" smtClean="0">
                          <a:solidFill>
                            <a:schemeClr val="dk1"/>
                          </a:solidFill>
                          <a:effectLst/>
                          <a:latin typeface="+mn-lt"/>
                          <a:ea typeface="+mn-ea"/>
                          <a:cs typeface="+mn-cs"/>
                        </a:rPr>
                        <a:t> </a:t>
                      </a:r>
                      <a:r>
                        <a:rPr kumimoji="0" lang="en-US" sz="2000" b="0" i="0" kern="1200" dirty="0" smtClean="0">
                          <a:solidFill>
                            <a:schemeClr val="dk1"/>
                          </a:solidFill>
                          <a:effectLst/>
                          <a:latin typeface="+mn-lt"/>
                          <a:ea typeface="+mn-ea"/>
                          <a:cs typeface="+mn-cs"/>
                        </a:rPr>
                        <a:t>excluding retinopathy of prematurity</a:t>
                      </a:r>
                    </a:p>
                  </a:txBody>
                  <a:tcPr/>
                </a:tc>
                <a:extLst>
                  <a:ext uri="{0D108BD9-81ED-4DB2-BD59-A6C34878D82A}">
                    <a16:rowId xmlns:a16="http://schemas.microsoft.com/office/drawing/2014/main" val="9244096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Optic nerve atrophy, pallor, and other optic nerve abnormalities</a:t>
                      </a:r>
                    </a:p>
                  </a:txBody>
                  <a:tcPr/>
                </a:tc>
                <a:extLst>
                  <a:ext uri="{0D108BD9-81ED-4DB2-BD59-A6C34878D82A}">
                    <a16:rowId xmlns:a16="http://schemas.microsoft.com/office/drawing/2014/main" val="2525199470"/>
                  </a:ext>
                </a:extLst>
              </a:tr>
            </a:tbl>
          </a:graphicData>
        </a:graphic>
      </p:graphicFrame>
      <p:graphicFrame>
        <p:nvGraphicFramePr>
          <p:cNvPr id="6" name="Table Placeholder 3"/>
          <p:cNvGraphicFramePr>
            <a:graphicFrameLocks/>
          </p:cNvGraphicFramePr>
          <p:nvPr>
            <p:extLst>
              <p:ext uri="{D42A27DB-BD31-4B8C-83A1-F6EECF244321}">
                <p14:modId xmlns:p14="http://schemas.microsoft.com/office/powerpoint/2010/main" val="125119001"/>
              </p:ext>
            </p:extLst>
          </p:nvPr>
        </p:nvGraphicFramePr>
        <p:xfrm>
          <a:off x="2286000" y="3902084"/>
          <a:ext cx="7467600" cy="149352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734492580"/>
                    </a:ext>
                  </a:extLst>
                </a:gridCol>
              </a:tblGrid>
              <a:tr h="370840">
                <a:tc>
                  <a:txBody>
                    <a:bodyPr/>
                    <a:lstStyle/>
                    <a:p>
                      <a:r>
                        <a:rPr kumimoji="0" lang="en-US" sz="2000" b="1" kern="1200" dirty="0" smtClean="0">
                          <a:solidFill>
                            <a:schemeClr val="lt1"/>
                          </a:solidFill>
                          <a:effectLst/>
                          <a:latin typeface="+mn-lt"/>
                          <a:ea typeface="+mn-ea"/>
                          <a:cs typeface="+mn-cs"/>
                        </a:rPr>
                        <a:t>Consequence of CNS dysfunction </a:t>
                      </a:r>
                      <a:endParaRPr lang="en-US" sz="2000" dirty="0"/>
                    </a:p>
                  </a:txBody>
                  <a:tcPr/>
                </a:tc>
                <a:extLst>
                  <a:ext uri="{0D108BD9-81ED-4DB2-BD59-A6C34878D82A}">
                    <a16:rowId xmlns:a16="http://schemas.microsoft.com/office/drawing/2014/main" val="1785135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effectLst/>
                          <a:latin typeface="+mn-lt"/>
                          <a:ea typeface="+mn-ea"/>
                          <a:cs typeface="+mn-cs"/>
                        </a:rPr>
                        <a:t>Congenital contractures (e.g., arthrogryposis, club foot, congenital hip dysplasia) with associated brain abnormalities</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5377013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effectLst/>
                          <a:latin typeface="+mn-lt"/>
                          <a:ea typeface="+mn-ea"/>
                          <a:cs typeface="+mn-cs"/>
                        </a:rPr>
                        <a:t>Congenital deafness documented by postnatal testing</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391155252"/>
                  </a:ext>
                </a:extLst>
              </a:tr>
            </a:tbl>
          </a:graphicData>
        </a:graphic>
      </p:graphicFrame>
    </p:spTree>
    <p:extLst>
      <p:ext uri="{BB962C8B-B14F-4D97-AF65-F5344CB8AC3E}">
        <p14:creationId xmlns:p14="http://schemas.microsoft.com/office/powerpoint/2010/main" val="23368283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3"/>
          <p:cNvGraphicFramePr>
            <a:graphicFrameLocks/>
          </p:cNvGraphicFramePr>
          <p:nvPr>
            <p:extLst/>
          </p:nvPr>
        </p:nvGraphicFramePr>
        <p:xfrm>
          <a:off x="2286000" y="778386"/>
          <a:ext cx="7467600" cy="307848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734492580"/>
                    </a:ext>
                  </a:extLst>
                </a:gridCol>
              </a:tblGrid>
              <a:tr h="370840">
                <a:tc>
                  <a:txBody>
                    <a:bodyPr/>
                    <a:lstStyle/>
                    <a:p>
                      <a:r>
                        <a:rPr lang="en-US" sz="2000" dirty="0" smtClean="0"/>
                        <a:t>Structural eye</a:t>
                      </a:r>
                      <a:r>
                        <a:rPr lang="en-US" sz="2000" baseline="0" dirty="0" smtClean="0"/>
                        <a:t> abnormalities</a:t>
                      </a:r>
                      <a:endParaRPr lang="en-US" sz="2000" dirty="0"/>
                    </a:p>
                  </a:txBody>
                  <a:tcPr/>
                </a:tc>
                <a:extLst>
                  <a:ext uri="{0D108BD9-81ED-4DB2-BD59-A6C34878D82A}">
                    <a16:rowId xmlns:a16="http://schemas.microsoft.com/office/drawing/2014/main" val="178513534"/>
                  </a:ext>
                </a:extLst>
              </a:tr>
              <a:tr h="370840">
                <a:tc>
                  <a:txBody>
                    <a:bodyPr/>
                    <a:lstStyle/>
                    <a:p>
                      <a:r>
                        <a:rPr kumimoji="0" lang="en-US" sz="2000" b="0" i="0" kern="1200" dirty="0" err="1" smtClean="0">
                          <a:solidFill>
                            <a:schemeClr val="dk1"/>
                          </a:solidFill>
                          <a:effectLst/>
                          <a:latin typeface="+mn-lt"/>
                          <a:ea typeface="+mn-ea"/>
                          <a:cs typeface="+mn-cs"/>
                        </a:rPr>
                        <a:t>Microphthalmia</a:t>
                      </a:r>
                      <a:r>
                        <a:rPr kumimoji="0" lang="en-US" sz="2000" b="0" i="0" kern="1200" dirty="0" smtClean="0">
                          <a:solidFill>
                            <a:schemeClr val="dk1"/>
                          </a:solidFill>
                          <a:effectLst/>
                          <a:latin typeface="+mn-lt"/>
                          <a:ea typeface="+mn-ea"/>
                          <a:cs typeface="+mn-cs"/>
                        </a:rPr>
                        <a:t> / </a:t>
                      </a:r>
                      <a:r>
                        <a:rPr kumimoji="0" lang="en-US" sz="2000" b="0" i="0" kern="1200" dirty="0" err="1" smtClean="0">
                          <a:solidFill>
                            <a:schemeClr val="dk1"/>
                          </a:solidFill>
                          <a:effectLst/>
                          <a:latin typeface="+mn-lt"/>
                          <a:ea typeface="+mn-ea"/>
                          <a:cs typeface="+mn-cs"/>
                        </a:rPr>
                        <a:t>Anophthalmia</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537701376"/>
                  </a:ext>
                </a:extLst>
              </a:tr>
              <a:tr h="370840">
                <a:tc>
                  <a:txBody>
                    <a:bodyPr/>
                    <a:lstStyle/>
                    <a:p>
                      <a:r>
                        <a:rPr kumimoji="0" lang="en-US" sz="2000" b="0" i="0" kern="1200" dirty="0" err="1" smtClean="0">
                          <a:solidFill>
                            <a:schemeClr val="dk1"/>
                          </a:solidFill>
                          <a:effectLst/>
                          <a:latin typeface="+mn-lt"/>
                          <a:ea typeface="+mn-ea"/>
                          <a:cs typeface="+mn-cs"/>
                        </a:rPr>
                        <a:t>Coloboma</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2391155252"/>
                  </a:ext>
                </a:extLst>
              </a:tr>
              <a:tr h="370840">
                <a:tc>
                  <a:txBody>
                    <a:bodyPr/>
                    <a:lstStyle/>
                    <a:p>
                      <a:r>
                        <a:rPr kumimoji="0" lang="en-US" sz="2000" b="0" i="0" kern="1200" dirty="0" smtClean="0">
                          <a:solidFill>
                            <a:schemeClr val="dk1"/>
                          </a:solidFill>
                          <a:effectLst/>
                          <a:latin typeface="+mn-lt"/>
                          <a:ea typeface="+mn-ea"/>
                          <a:cs typeface="+mn-cs"/>
                        </a:rPr>
                        <a:t>Cataract</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2170969039"/>
                  </a:ext>
                </a:extLst>
              </a:tr>
              <a:tr h="370840">
                <a:tc>
                  <a:txBody>
                    <a:bodyPr/>
                    <a:lstStyle/>
                    <a:p>
                      <a:r>
                        <a:rPr kumimoji="0" lang="en-US" sz="2000" b="0" i="0" kern="1200" dirty="0" smtClean="0">
                          <a:solidFill>
                            <a:schemeClr val="dk1"/>
                          </a:solidFill>
                          <a:effectLst/>
                          <a:latin typeface="+mn-lt"/>
                          <a:ea typeface="+mn-ea"/>
                          <a:cs typeface="+mn-cs"/>
                        </a:rPr>
                        <a:t>Intraocular calcifications</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35372424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Chorioretinal</a:t>
                      </a:r>
                      <a:r>
                        <a:rPr kumimoji="0" lang="en-US" sz="2000" b="0" i="0" kern="1200" dirty="0" smtClean="0">
                          <a:solidFill>
                            <a:schemeClr val="dk1"/>
                          </a:solidFill>
                          <a:effectLst/>
                          <a:latin typeface="+mn-lt"/>
                          <a:ea typeface="+mn-ea"/>
                          <a:cs typeface="+mn-cs"/>
                        </a:rPr>
                        <a:t> anomalies involving the macula;</a:t>
                      </a:r>
                      <a:r>
                        <a:rPr kumimoji="0" lang="en-US" sz="2000" b="0" i="0" kern="1200" baseline="0" dirty="0" smtClean="0">
                          <a:solidFill>
                            <a:schemeClr val="dk1"/>
                          </a:solidFill>
                          <a:effectLst/>
                          <a:latin typeface="+mn-lt"/>
                          <a:ea typeface="+mn-ea"/>
                          <a:cs typeface="+mn-cs"/>
                        </a:rPr>
                        <a:t> </a:t>
                      </a:r>
                      <a:r>
                        <a:rPr kumimoji="0" lang="en-US" sz="2000" b="0" i="0" kern="1200" dirty="0" smtClean="0">
                          <a:solidFill>
                            <a:schemeClr val="dk1"/>
                          </a:solidFill>
                          <a:effectLst/>
                          <a:latin typeface="+mn-lt"/>
                          <a:ea typeface="+mn-ea"/>
                          <a:cs typeface="+mn-cs"/>
                        </a:rPr>
                        <a:t>excluding retinopathy of prematurity</a:t>
                      </a:r>
                    </a:p>
                  </a:txBody>
                  <a:tcPr/>
                </a:tc>
                <a:extLst>
                  <a:ext uri="{0D108BD9-81ED-4DB2-BD59-A6C34878D82A}">
                    <a16:rowId xmlns:a16="http://schemas.microsoft.com/office/drawing/2014/main" val="9244096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Optic nerve atrophy, pallor, and other optic nerve abnormalities</a:t>
                      </a:r>
                    </a:p>
                  </a:txBody>
                  <a:tcPr/>
                </a:tc>
                <a:extLst>
                  <a:ext uri="{0D108BD9-81ED-4DB2-BD59-A6C34878D82A}">
                    <a16:rowId xmlns:a16="http://schemas.microsoft.com/office/drawing/2014/main" val="2525199470"/>
                  </a:ext>
                </a:extLst>
              </a:tr>
            </a:tbl>
          </a:graphicData>
        </a:graphic>
      </p:graphicFrame>
      <p:graphicFrame>
        <p:nvGraphicFramePr>
          <p:cNvPr id="6" name="Table Placeholder 3"/>
          <p:cNvGraphicFramePr>
            <a:graphicFrameLocks/>
          </p:cNvGraphicFramePr>
          <p:nvPr>
            <p:extLst/>
          </p:nvPr>
        </p:nvGraphicFramePr>
        <p:xfrm>
          <a:off x="2286000" y="3902084"/>
          <a:ext cx="7467600" cy="149352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734492580"/>
                    </a:ext>
                  </a:extLst>
                </a:gridCol>
              </a:tblGrid>
              <a:tr h="370840">
                <a:tc>
                  <a:txBody>
                    <a:bodyPr/>
                    <a:lstStyle/>
                    <a:p>
                      <a:r>
                        <a:rPr kumimoji="0" lang="en-US" sz="2000" b="1" kern="1200" dirty="0" smtClean="0">
                          <a:solidFill>
                            <a:schemeClr val="lt1"/>
                          </a:solidFill>
                          <a:effectLst/>
                          <a:latin typeface="+mn-lt"/>
                          <a:ea typeface="+mn-ea"/>
                          <a:cs typeface="+mn-cs"/>
                        </a:rPr>
                        <a:t>Consequence of CNS dysfunction </a:t>
                      </a:r>
                      <a:endParaRPr lang="en-US" sz="2000" dirty="0"/>
                    </a:p>
                  </a:txBody>
                  <a:tcPr/>
                </a:tc>
                <a:extLst>
                  <a:ext uri="{0D108BD9-81ED-4DB2-BD59-A6C34878D82A}">
                    <a16:rowId xmlns:a16="http://schemas.microsoft.com/office/drawing/2014/main" val="1785135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effectLst/>
                          <a:latin typeface="+mn-lt"/>
                          <a:ea typeface="+mn-ea"/>
                          <a:cs typeface="+mn-cs"/>
                        </a:rPr>
                        <a:t>Congenital contractures (e.g., arthrogryposis, club foot, congenital hip dysplasia) with associated brain abnormalities</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5377013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effectLst/>
                          <a:latin typeface="+mn-lt"/>
                          <a:ea typeface="+mn-ea"/>
                          <a:cs typeface="+mn-cs"/>
                        </a:rPr>
                        <a:t>Congenital deafness documented by postnatal testing</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391155252"/>
                  </a:ext>
                </a:extLst>
              </a:tr>
            </a:tbl>
          </a:graphicData>
        </a:graphic>
      </p:graphicFrame>
      <p:sp>
        <p:nvSpPr>
          <p:cNvPr id="3" name="Oval 2"/>
          <p:cNvSpPr/>
          <p:nvPr/>
        </p:nvSpPr>
        <p:spPr>
          <a:xfrm>
            <a:off x="1285102" y="506628"/>
            <a:ext cx="8686800" cy="4053016"/>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7294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Eye Abnormalities:</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868" y="1931685"/>
            <a:ext cx="3628882" cy="272166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3766" y="1570337"/>
            <a:ext cx="4264467" cy="44350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0" y="3691272"/>
            <a:ext cx="3714750" cy="2548890"/>
          </a:xfrm>
          <a:prstGeom prst="rect">
            <a:avLst/>
          </a:prstGeom>
        </p:spPr>
      </p:pic>
    </p:spTree>
    <p:extLst>
      <p:ext uri="{BB962C8B-B14F-4D97-AF65-F5344CB8AC3E}">
        <p14:creationId xmlns:p14="http://schemas.microsoft.com/office/powerpoint/2010/main" val="3782356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3"/>
          <p:cNvGraphicFramePr>
            <a:graphicFrameLocks/>
          </p:cNvGraphicFramePr>
          <p:nvPr>
            <p:extLst/>
          </p:nvPr>
        </p:nvGraphicFramePr>
        <p:xfrm>
          <a:off x="2286000" y="778386"/>
          <a:ext cx="7467600" cy="307848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734492580"/>
                    </a:ext>
                  </a:extLst>
                </a:gridCol>
              </a:tblGrid>
              <a:tr h="370840">
                <a:tc>
                  <a:txBody>
                    <a:bodyPr/>
                    <a:lstStyle/>
                    <a:p>
                      <a:r>
                        <a:rPr lang="en-US" sz="2000" dirty="0" smtClean="0"/>
                        <a:t>Structural eye</a:t>
                      </a:r>
                      <a:r>
                        <a:rPr lang="en-US" sz="2000" baseline="0" dirty="0" smtClean="0"/>
                        <a:t> abnormalities</a:t>
                      </a:r>
                      <a:endParaRPr lang="en-US" sz="2000" dirty="0"/>
                    </a:p>
                  </a:txBody>
                  <a:tcPr/>
                </a:tc>
                <a:extLst>
                  <a:ext uri="{0D108BD9-81ED-4DB2-BD59-A6C34878D82A}">
                    <a16:rowId xmlns:a16="http://schemas.microsoft.com/office/drawing/2014/main" val="178513534"/>
                  </a:ext>
                </a:extLst>
              </a:tr>
              <a:tr h="370840">
                <a:tc>
                  <a:txBody>
                    <a:bodyPr/>
                    <a:lstStyle/>
                    <a:p>
                      <a:r>
                        <a:rPr kumimoji="0" lang="en-US" sz="2000" b="0" i="0" kern="1200" dirty="0" err="1" smtClean="0">
                          <a:solidFill>
                            <a:schemeClr val="dk1"/>
                          </a:solidFill>
                          <a:effectLst/>
                          <a:latin typeface="+mn-lt"/>
                          <a:ea typeface="+mn-ea"/>
                          <a:cs typeface="+mn-cs"/>
                        </a:rPr>
                        <a:t>Microphthalmia</a:t>
                      </a:r>
                      <a:r>
                        <a:rPr kumimoji="0" lang="en-US" sz="2000" b="0" i="0" kern="1200" dirty="0" smtClean="0">
                          <a:solidFill>
                            <a:schemeClr val="dk1"/>
                          </a:solidFill>
                          <a:effectLst/>
                          <a:latin typeface="+mn-lt"/>
                          <a:ea typeface="+mn-ea"/>
                          <a:cs typeface="+mn-cs"/>
                        </a:rPr>
                        <a:t> / </a:t>
                      </a:r>
                      <a:r>
                        <a:rPr kumimoji="0" lang="en-US" sz="2000" b="0" i="0" kern="1200" dirty="0" err="1" smtClean="0">
                          <a:solidFill>
                            <a:schemeClr val="dk1"/>
                          </a:solidFill>
                          <a:effectLst/>
                          <a:latin typeface="+mn-lt"/>
                          <a:ea typeface="+mn-ea"/>
                          <a:cs typeface="+mn-cs"/>
                        </a:rPr>
                        <a:t>Anophthalmia</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537701376"/>
                  </a:ext>
                </a:extLst>
              </a:tr>
              <a:tr h="370840">
                <a:tc>
                  <a:txBody>
                    <a:bodyPr/>
                    <a:lstStyle/>
                    <a:p>
                      <a:r>
                        <a:rPr kumimoji="0" lang="en-US" sz="2000" b="0" i="0" kern="1200" dirty="0" err="1" smtClean="0">
                          <a:solidFill>
                            <a:schemeClr val="dk1"/>
                          </a:solidFill>
                          <a:effectLst/>
                          <a:latin typeface="+mn-lt"/>
                          <a:ea typeface="+mn-ea"/>
                          <a:cs typeface="+mn-cs"/>
                        </a:rPr>
                        <a:t>Coloboma</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2391155252"/>
                  </a:ext>
                </a:extLst>
              </a:tr>
              <a:tr h="370840">
                <a:tc>
                  <a:txBody>
                    <a:bodyPr/>
                    <a:lstStyle/>
                    <a:p>
                      <a:r>
                        <a:rPr kumimoji="0" lang="en-US" sz="2000" b="0" i="0" kern="1200" dirty="0" smtClean="0">
                          <a:solidFill>
                            <a:schemeClr val="dk1"/>
                          </a:solidFill>
                          <a:effectLst/>
                          <a:latin typeface="+mn-lt"/>
                          <a:ea typeface="+mn-ea"/>
                          <a:cs typeface="+mn-cs"/>
                        </a:rPr>
                        <a:t>Cataract</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2170969039"/>
                  </a:ext>
                </a:extLst>
              </a:tr>
              <a:tr h="370840">
                <a:tc>
                  <a:txBody>
                    <a:bodyPr/>
                    <a:lstStyle/>
                    <a:p>
                      <a:r>
                        <a:rPr kumimoji="0" lang="en-US" sz="2000" b="0" i="0" kern="1200" dirty="0" smtClean="0">
                          <a:solidFill>
                            <a:schemeClr val="dk1"/>
                          </a:solidFill>
                          <a:effectLst/>
                          <a:latin typeface="+mn-lt"/>
                          <a:ea typeface="+mn-ea"/>
                          <a:cs typeface="+mn-cs"/>
                        </a:rPr>
                        <a:t>Intraocular calcifications</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35372424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Chorioretinal</a:t>
                      </a:r>
                      <a:r>
                        <a:rPr kumimoji="0" lang="en-US" sz="2000" b="0" i="0" kern="1200" dirty="0" smtClean="0">
                          <a:solidFill>
                            <a:schemeClr val="dk1"/>
                          </a:solidFill>
                          <a:effectLst/>
                          <a:latin typeface="+mn-lt"/>
                          <a:ea typeface="+mn-ea"/>
                          <a:cs typeface="+mn-cs"/>
                        </a:rPr>
                        <a:t> anomalies involving the macula;</a:t>
                      </a:r>
                      <a:r>
                        <a:rPr kumimoji="0" lang="en-US" sz="2000" b="0" i="0" kern="1200" baseline="0" dirty="0" smtClean="0">
                          <a:solidFill>
                            <a:schemeClr val="dk1"/>
                          </a:solidFill>
                          <a:effectLst/>
                          <a:latin typeface="+mn-lt"/>
                          <a:ea typeface="+mn-ea"/>
                          <a:cs typeface="+mn-cs"/>
                        </a:rPr>
                        <a:t> </a:t>
                      </a:r>
                      <a:r>
                        <a:rPr kumimoji="0" lang="en-US" sz="2000" b="0" i="0" kern="1200" dirty="0" smtClean="0">
                          <a:solidFill>
                            <a:schemeClr val="dk1"/>
                          </a:solidFill>
                          <a:effectLst/>
                          <a:latin typeface="+mn-lt"/>
                          <a:ea typeface="+mn-ea"/>
                          <a:cs typeface="+mn-cs"/>
                        </a:rPr>
                        <a:t>excluding retinopathy of prematurity</a:t>
                      </a:r>
                    </a:p>
                  </a:txBody>
                  <a:tcPr/>
                </a:tc>
                <a:extLst>
                  <a:ext uri="{0D108BD9-81ED-4DB2-BD59-A6C34878D82A}">
                    <a16:rowId xmlns:a16="http://schemas.microsoft.com/office/drawing/2014/main" val="9244096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Optic nerve atrophy, pallor, and other optic nerve abnormalities</a:t>
                      </a:r>
                    </a:p>
                  </a:txBody>
                  <a:tcPr/>
                </a:tc>
                <a:extLst>
                  <a:ext uri="{0D108BD9-81ED-4DB2-BD59-A6C34878D82A}">
                    <a16:rowId xmlns:a16="http://schemas.microsoft.com/office/drawing/2014/main" val="2525199470"/>
                  </a:ext>
                </a:extLst>
              </a:tr>
            </a:tbl>
          </a:graphicData>
        </a:graphic>
      </p:graphicFrame>
      <p:graphicFrame>
        <p:nvGraphicFramePr>
          <p:cNvPr id="6" name="Table Placeholder 3"/>
          <p:cNvGraphicFramePr>
            <a:graphicFrameLocks/>
          </p:cNvGraphicFramePr>
          <p:nvPr>
            <p:extLst/>
          </p:nvPr>
        </p:nvGraphicFramePr>
        <p:xfrm>
          <a:off x="2286000" y="3902084"/>
          <a:ext cx="7467600" cy="149352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734492580"/>
                    </a:ext>
                  </a:extLst>
                </a:gridCol>
              </a:tblGrid>
              <a:tr h="370840">
                <a:tc>
                  <a:txBody>
                    <a:bodyPr/>
                    <a:lstStyle/>
                    <a:p>
                      <a:r>
                        <a:rPr kumimoji="0" lang="en-US" sz="2000" b="1" kern="1200" dirty="0" smtClean="0">
                          <a:solidFill>
                            <a:schemeClr val="lt1"/>
                          </a:solidFill>
                          <a:effectLst/>
                          <a:latin typeface="+mn-lt"/>
                          <a:ea typeface="+mn-ea"/>
                          <a:cs typeface="+mn-cs"/>
                        </a:rPr>
                        <a:t>Consequence of CNS dysfunction </a:t>
                      </a:r>
                      <a:endParaRPr lang="en-US" sz="2000" dirty="0"/>
                    </a:p>
                  </a:txBody>
                  <a:tcPr/>
                </a:tc>
                <a:extLst>
                  <a:ext uri="{0D108BD9-81ED-4DB2-BD59-A6C34878D82A}">
                    <a16:rowId xmlns:a16="http://schemas.microsoft.com/office/drawing/2014/main" val="1785135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effectLst/>
                          <a:latin typeface="+mn-lt"/>
                          <a:ea typeface="+mn-ea"/>
                          <a:cs typeface="+mn-cs"/>
                        </a:rPr>
                        <a:t>Congenital contractures (e.g., arthrogryposis, club foot, congenital hip dysplasia) with associated brain abnormalities</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5377013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effectLst/>
                          <a:latin typeface="+mn-lt"/>
                          <a:ea typeface="+mn-ea"/>
                          <a:cs typeface="+mn-cs"/>
                        </a:rPr>
                        <a:t>Congenital deafness documented by postnatal testing</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391155252"/>
                  </a:ext>
                </a:extLst>
              </a:tr>
            </a:tbl>
          </a:graphicData>
        </a:graphic>
      </p:graphicFrame>
    </p:spTree>
    <p:extLst>
      <p:ext uri="{BB962C8B-B14F-4D97-AF65-F5344CB8AC3E}">
        <p14:creationId xmlns:p14="http://schemas.microsoft.com/office/powerpoint/2010/main" val="28766904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3"/>
          <p:cNvGraphicFramePr>
            <a:graphicFrameLocks/>
          </p:cNvGraphicFramePr>
          <p:nvPr>
            <p:extLst/>
          </p:nvPr>
        </p:nvGraphicFramePr>
        <p:xfrm>
          <a:off x="2286000" y="778386"/>
          <a:ext cx="7467600" cy="307848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734492580"/>
                    </a:ext>
                  </a:extLst>
                </a:gridCol>
              </a:tblGrid>
              <a:tr h="370840">
                <a:tc>
                  <a:txBody>
                    <a:bodyPr/>
                    <a:lstStyle/>
                    <a:p>
                      <a:r>
                        <a:rPr lang="en-US" sz="2000" dirty="0" smtClean="0"/>
                        <a:t>Structural eye</a:t>
                      </a:r>
                      <a:r>
                        <a:rPr lang="en-US" sz="2000" baseline="0" dirty="0" smtClean="0"/>
                        <a:t> abnormalities</a:t>
                      </a:r>
                      <a:endParaRPr lang="en-US" sz="2000" dirty="0"/>
                    </a:p>
                  </a:txBody>
                  <a:tcPr/>
                </a:tc>
                <a:extLst>
                  <a:ext uri="{0D108BD9-81ED-4DB2-BD59-A6C34878D82A}">
                    <a16:rowId xmlns:a16="http://schemas.microsoft.com/office/drawing/2014/main" val="178513534"/>
                  </a:ext>
                </a:extLst>
              </a:tr>
              <a:tr h="370840">
                <a:tc>
                  <a:txBody>
                    <a:bodyPr/>
                    <a:lstStyle/>
                    <a:p>
                      <a:r>
                        <a:rPr kumimoji="0" lang="en-US" sz="2000" b="0" i="0" kern="1200" dirty="0" err="1" smtClean="0">
                          <a:solidFill>
                            <a:schemeClr val="dk1"/>
                          </a:solidFill>
                          <a:effectLst/>
                          <a:latin typeface="+mn-lt"/>
                          <a:ea typeface="+mn-ea"/>
                          <a:cs typeface="+mn-cs"/>
                        </a:rPr>
                        <a:t>Microphthalmia</a:t>
                      </a:r>
                      <a:r>
                        <a:rPr kumimoji="0" lang="en-US" sz="2000" b="0" i="0" kern="1200" dirty="0" smtClean="0">
                          <a:solidFill>
                            <a:schemeClr val="dk1"/>
                          </a:solidFill>
                          <a:effectLst/>
                          <a:latin typeface="+mn-lt"/>
                          <a:ea typeface="+mn-ea"/>
                          <a:cs typeface="+mn-cs"/>
                        </a:rPr>
                        <a:t> / </a:t>
                      </a:r>
                      <a:r>
                        <a:rPr kumimoji="0" lang="en-US" sz="2000" b="0" i="0" kern="1200" dirty="0" err="1" smtClean="0">
                          <a:solidFill>
                            <a:schemeClr val="dk1"/>
                          </a:solidFill>
                          <a:effectLst/>
                          <a:latin typeface="+mn-lt"/>
                          <a:ea typeface="+mn-ea"/>
                          <a:cs typeface="+mn-cs"/>
                        </a:rPr>
                        <a:t>Anophthalmia</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537701376"/>
                  </a:ext>
                </a:extLst>
              </a:tr>
              <a:tr h="370840">
                <a:tc>
                  <a:txBody>
                    <a:bodyPr/>
                    <a:lstStyle/>
                    <a:p>
                      <a:r>
                        <a:rPr kumimoji="0" lang="en-US" sz="2000" b="0" i="0" kern="1200" dirty="0" err="1" smtClean="0">
                          <a:solidFill>
                            <a:schemeClr val="dk1"/>
                          </a:solidFill>
                          <a:effectLst/>
                          <a:latin typeface="+mn-lt"/>
                          <a:ea typeface="+mn-ea"/>
                          <a:cs typeface="+mn-cs"/>
                        </a:rPr>
                        <a:t>Coloboma</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2391155252"/>
                  </a:ext>
                </a:extLst>
              </a:tr>
              <a:tr h="370840">
                <a:tc>
                  <a:txBody>
                    <a:bodyPr/>
                    <a:lstStyle/>
                    <a:p>
                      <a:r>
                        <a:rPr kumimoji="0" lang="en-US" sz="2000" b="0" i="0" kern="1200" dirty="0" smtClean="0">
                          <a:solidFill>
                            <a:schemeClr val="dk1"/>
                          </a:solidFill>
                          <a:effectLst/>
                          <a:latin typeface="+mn-lt"/>
                          <a:ea typeface="+mn-ea"/>
                          <a:cs typeface="+mn-cs"/>
                        </a:rPr>
                        <a:t>Cataract</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2170969039"/>
                  </a:ext>
                </a:extLst>
              </a:tr>
              <a:tr h="370840">
                <a:tc>
                  <a:txBody>
                    <a:bodyPr/>
                    <a:lstStyle/>
                    <a:p>
                      <a:r>
                        <a:rPr kumimoji="0" lang="en-US" sz="2000" b="0" i="0" kern="1200" dirty="0" smtClean="0">
                          <a:solidFill>
                            <a:schemeClr val="dk1"/>
                          </a:solidFill>
                          <a:effectLst/>
                          <a:latin typeface="+mn-lt"/>
                          <a:ea typeface="+mn-ea"/>
                          <a:cs typeface="+mn-cs"/>
                        </a:rPr>
                        <a:t>Intraocular calcifications</a:t>
                      </a:r>
                      <a:endParaRPr kumimoji="0" lang="en-US" sz="2000" b="0" i="0" kern="1200" dirty="0">
                        <a:solidFill>
                          <a:schemeClr val="dk1"/>
                        </a:solidFill>
                        <a:effectLst/>
                        <a:latin typeface="+mn-lt"/>
                        <a:ea typeface="+mn-ea"/>
                        <a:cs typeface="+mn-cs"/>
                      </a:endParaRPr>
                    </a:p>
                  </a:txBody>
                  <a:tcPr/>
                </a:tc>
                <a:extLst>
                  <a:ext uri="{0D108BD9-81ED-4DB2-BD59-A6C34878D82A}">
                    <a16:rowId xmlns:a16="http://schemas.microsoft.com/office/drawing/2014/main" val="35372424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err="1" smtClean="0">
                          <a:solidFill>
                            <a:schemeClr val="dk1"/>
                          </a:solidFill>
                          <a:effectLst/>
                          <a:latin typeface="+mn-lt"/>
                          <a:ea typeface="+mn-ea"/>
                          <a:cs typeface="+mn-cs"/>
                        </a:rPr>
                        <a:t>Chorioretinal</a:t>
                      </a:r>
                      <a:r>
                        <a:rPr kumimoji="0" lang="en-US" sz="2000" b="0" i="0" kern="1200" dirty="0" smtClean="0">
                          <a:solidFill>
                            <a:schemeClr val="dk1"/>
                          </a:solidFill>
                          <a:effectLst/>
                          <a:latin typeface="+mn-lt"/>
                          <a:ea typeface="+mn-ea"/>
                          <a:cs typeface="+mn-cs"/>
                        </a:rPr>
                        <a:t> anomalies involving the macula;</a:t>
                      </a:r>
                      <a:r>
                        <a:rPr kumimoji="0" lang="en-US" sz="2000" b="0" i="0" kern="1200" baseline="0" dirty="0" smtClean="0">
                          <a:solidFill>
                            <a:schemeClr val="dk1"/>
                          </a:solidFill>
                          <a:effectLst/>
                          <a:latin typeface="+mn-lt"/>
                          <a:ea typeface="+mn-ea"/>
                          <a:cs typeface="+mn-cs"/>
                        </a:rPr>
                        <a:t> </a:t>
                      </a:r>
                      <a:r>
                        <a:rPr kumimoji="0" lang="en-US" sz="2000" b="0" i="0" kern="1200" dirty="0" smtClean="0">
                          <a:solidFill>
                            <a:schemeClr val="dk1"/>
                          </a:solidFill>
                          <a:effectLst/>
                          <a:latin typeface="+mn-lt"/>
                          <a:ea typeface="+mn-ea"/>
                          <a:cs typeface="+mn-cs"/>
                        </a:rPr>
                        <a:t>excluding retinopathy of prematurity</a:t>
                      </a:r>
                    </a:p>
                  </a:txBody>
                  <a:tcPr/>
                </a:tc>
                <a:extLst>
                  <a:ext uri="{0D108BD9-81ED-4DB2-BD59-A6C34878D82A}">
                    <a16:rowId xmlns:a16="http://schemas.microsoft.com/office/drawing/2014/main" val="9244096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kern="1200" dirty="0" smtClean="0">
                          <a:solidFill>
                            <a:schemeClr val="dk1"/>
                          </a:solidFill>
                          <a:effectLst/>
                          <a:latin typeface="+mn-lt"/>
                          <a:ea typeface="+mn-ea"/>
                          <a:cs typeface="+mn-cs"/>
                        </a:rPr>
                        <a:t>Optic nerve atrophy, pallor, and other optic nerve abnormalities</a:t>
                      </a:r>
                    </a:p>
                  </a:txBody>
                  <a:tcPr/>
                </a:tc>
                <a:extLst>
                  <a:ext uri="{0D108BD9-81ED-4DB2-BD59-A6C34878D82A}">
                    <a16:rowId xmlns:a16="http://schemas.microsoft.com/office/drawing/2014/main" val="2525199470"/>
                  </a:ext>
                </a:extLst>
              </a:tr>
            </a:tbl>
          </a:graphicData>
        </a:graphic>
      </p:graphicFrame>
      <p:graphicFrame>
        <p:nvGraphicFramePr>
          <p:cNvPr id="6" name="Table Placeholder 3"/>
          <p:cNvGraphicFramePr>
            <a:graphicFrameLocks/>
          </p:cNvGraphicFramePr>
          <p:nvPr>
            <p:extLst/>
          </p:nvPr>
        </p:nvGraphicFramePr>
        <p:xfrm>
          <a:off x="2286000" y="3902084"/>
          <a:ext cx="7467600" cy="149352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734492580"/>
                    </a:ext>
                  </a:extLst>
                </a:gridCol>
              </a:tblGrid>
              <a:tr h="370840">
                <a:tc>
                  <a:txBody>
                    <a:bodyPr/>
                    <a:lstStyle/>
                    <a:p>
                      <a:r>
                        <a:rPr kumimoji="0" lang="en-US" sz="2000" b="1" kern="1200" dirty="0" smtClean="0">
                          <a:solidFill>
                            <a:schemeClr val="lt1"/>
                          </a:solidFill>
                          <a:effectLst/>
                          <a:latin typeface="+mn-lt"/>
                          <a:ea typeface="+mn-ea"/>
                          <a:cs typeface="+mn-cs"/>
                        </a:rPr>
                        <a:t>Consequence of CNS dysfunction </a:t>
                      </a:r>
                      <a:endParaRPr lang="en-US" sz="2000" dirty="0"/>
                    </a:p>
                  </a:txBody>
                  <a:tcPr/>
                </a:tc>
                <a:extLst>
                  <a:ext uri="{0D108BD9-81ED-4DB2-BD59-A6C34878D82A}">
                    <a16:rowId xmlns:a16="http://schemas.microsoft.com/office/drawing/2014/main" val="1785135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effectLst/>
                          <a:latin typeface="+mn-lt"/>
                          <a:ea typeface="+mn-ea"/>
                          <a:cs typeface="+mn-cs"/>
                        </a:rPr>
                        <a:t>Congenital contractures (e.g., arthrogryposis, club foot, congenital hip dysplasia) with associated brain abnormalities</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5377013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effectLst/>
                          <a:latin typeface="+mn-lt"/>
                          <a:ea typeface="+mn-ea"/>
                          <a:cs typeface="+mn-cs"/>
                        </a:rPr>
                        <a:t>Congenital deafness documented by postnatal testing</a:t>
                      </a:r>
                      <a:endParaRPr kumimoji="0" lang="en-US" sz="20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391155252"/>
                  </a:ext>
                </a:extLst>
              </a:tr>
            </a:tbl>
          </a:graphicData>
        </a:graphic>
      </p:graphicFrame>
      <p:sp>
        <p:nvSpPr>
          <p:cNvPr id="2" name="Oval 1"/>
          <p:cNvSpPr/>
          <p:nvPr/>
        </p:nvSpPr>
        <p:spPr>
          <a:xfrm>
            <a:off x="1260389" y="3542914"/>
            <a:ext cx="8686800" cy="2211859"/>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0337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57038"/>
            <a:ext cx="10515600" cy="1018832"/>
          </a:xfrm>
        </p:spPr>
        <p:txBody>
          <a:bodyPr>
            <a:normAutofit fontScale="90000"/>
          </a:bodyPr>
          <a:lstStyle/>
          <a:p>
            <a:r>
              <a:rPr lang="en-US" dirty="0"/>
              <a:t/>
            </a:r>
            <a:br>
              <a:rPr lang="en-US" dirty="0"/>
            </a:br>
            <a:r>
              <a:rPr lang="en-US" dirty="0"/>
              <a:t/>
            </a:r>
            <a:br>
              <a:rPr lang="en-US" dirty="0"/>
            </a:br>
            <a:r>
              <a:rPr lang="en-US" b="1" dirty="0" smtClean="0">
                <a:solidFill>
                  <a:schemeClr val="lt1"/>
                </a:solidFill>
              </a:rPr>
              <a: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994" y="1737379"/>
            <a:ext cx="6190187" cy="43513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181" y="1737379"/>
            <a:ext cx="5896587" cy="4601637"/>
          </a:xfrm>
          <a:prstGeom prst="rect">
            <a:avLst/>
          </a:prstGeom>
        </p:spPr>
      </p:pic>
      <p:sp>
        <p:nvSpPr>
          <p:cNvPr id="6" name="TextBox 5"/>
          <p:cNvSpPr txBox="1"/>
          <p:nvPr/>
        </p:nvSpPr>
        <p:spPr>
          <a:xfrm>
            <a:off x="1544595" y="6450227"/>
            <a:ext cx="1565493" cy="369332"/>
          </a:xfrm>
          <a:prstGeom prst="rect">
            <a:avLst/>
          </a:prstGeom>
          <a:noFill/>
        </p:spPr>
        <p:txBody>
          <a:bodyPr wrap="none" rtlCol="0">
            <a:spAutoFit/>
          </a:bodyPr>
          <a:lstStyle/>
          <a:p>
            <a:r>
              <a:rPr lang="en-US" dirty="0" smtClean="0">
                <a:solidFill>
                  <a:schemeClr val="dk1"/>
                </a:solidFill>
              </a:rPr>
              <a:t>Arthrogryposis</a:t>
            </a:r>
            <a:endParaRPr lang="en-US" dirty="0"/>
          </a:p>
        </p:txBody>
      </p:sp>
      <p:sp>
        <p:nvSpPr>
          <p:cNvPr id="7" name="TextBox 6"/>
          <p:cNvSpPr txBox="1"/>
          <p:nvPr/>
        </p:nvSpPr>
        <p:spPr>
          <a:xfrm>
            <a:off x="8971005" y="2038865"/>
            <a:ext cx="1066510" cy="369332"/>
          </a:xfrm>
          <a:prstGeom prst="rect">
            <a:avLst/>
          </a:prstGeom>
          <a:noFill/>
        </p:spPr>
        <p:txBody>
          <a:bodyPr wrap="none" rtlCol="0">
            <a:spAutoFit/>
          </a:bodyPr>
          <a:lstStyle/>
          <a:p>
            <a:r>
              <a:rPr lang="en-US" dirty="0" smtClean="0"/>
              <a:t>Club Feet</a:t>
            </a:r>
            <a:endParaRPr lang="en-US" dirty="0"/>
          </a:p>
        </p:txBody>
      </p:sp>
      <p:sp>
        <p:nvSpPr>
          <p:cNvPr id="8" name="Rectangle 7"/>
          <p:cNvSpPr/>
          <p:nvPr/>
        </p:nvSpPr>
        <p:spPr>
          <a:xfrm>
            <a:off x="172994" y="509957"/>
            <a:ext cx="7984622" cy="769441"/>
          </a:xfrm>
          <a:prstGeom prst="rect">
            <a:avLst/>
          </a:prstGeom>
        </p:spPr>
        <p:txBody>
          <a:bodyPr wrap="none">
            <a:spAutoFit/>
          </a:bodyPr>
          <a:lstStyle/>
          <a:p>
            <a:r>
              <a:rPr lang="en-US" sz="4400" b="1" dirty="0"/>
              <a:t>Consequence of CNS dysfunction </a:t>
            </a:r>
          </a:p>
        </p:txBody>
      </p:sp>
    </p:spTree>
    <p:extLst>
      <p:ext uri="{BB962C8B-B14F-4D97-AF65-F5344CB8AC3E}">
        <p14:creationId xmlns:p14="http://schemas.microsoft.com/office/powerpoint/2010/main" val="42185784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1882" r="51204"/>
          <a:stretch/>
        </p:blipFill>
        <p:spPr>
          <a:xfrm>
            <a:off x="3733307" y="286603"/>
            <a:ext cx="4446866" cy="6021588"/>
          </a:xfrm>
          <a:prstGeom prst="rect">
            <a:avLst/>
          </a:prstGeom>
        </p:spPr>
      </p:pic>
      <p:sp>
        <p:nvSpPr>
          <p:cNvPr id="3" name="TextBox 2"/>
          <p:cNvSpPr txBox="1"/>
          <p:nvPr/>
        </p:nvSpPr>
        <p:spPr>
          <a:xfrm>
            <a:off x="1507524" y="6413157"/>
            <a:ext cx="8550876" cy="461665"/>
          </a:xfrm>
          <a:prstGeom prst="rect">
            <a:avLst/>
          </a:prstGeom>
          <a:noFill/>
        </p:spPr>
        <p:txBody>
          <a:bodyPr wrap="square" rtlCol="0">
            <a:spAutoFit/>
          </a:bodyPr>
          <a:lstStyle/>
          <a:p>
            <a:r>
              <a:rPr lang="en-US" sz="1200" dirty="0"/>
              <a:t>Vital Signs Morbidity and Mortality Weekly Report April 4, 2017</a:t>
            </a:r>
          </a:p>
          <a:p>
            <a:endParaRPr lang="en-US" sz="1200" dirty="0"/>
          </a:p>
        </p:txBody>
      </p:sp>
    </p:spTree>
    <p:extLst>
      <p:ext uri="{BB962C8B-B14F-4D97-AF65-F5344CB8AC3E}">
        <p14:creationId xmlns:p14="http://schemas.microsoft.com/office/powerpoint/2010/main" val="15757876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144162"/>
            <a:ext cx="9252857" cy="1371600"/>
          </a:xfrm>
        </p:spPr>
        <p:txBody>
          <a:bodyPr>
            <a:normAutofit/>
          </a:bodyPr>
          <a:lstStyle/>
          <a:p>
            <a:r>
              <a:rPr lang="en-US" sz="4400" b="1" dirty="0" smtClean="0"/>
              <a:t>What information is included in ZBDS? </a:t>
            </a:r>
            <a:endParaRPr lang="en-US" sz="4400" b="1" dirty="0"/>
          </a:p>
        </p:txBody>
      </p:sp>
      <p:sp>
        <p:nvSpPr>
          <p:cNvPr id="3" name="Content Placeholder 2"/>
          <p:cNvSpPr>
            <a:spLocks noGrp="1"/>
          </p:cNvSpPr>
          <p:nvPr>
            <p:ph idx="1"/>
          </p:nvPr>
        </p:nvSpPr>
        <p:spPr>
          <a:xfrm>
            <a:off x="1709057" y="1853514"/>
            <a:ext cx="8501743" cy="4471086"/>
          </a:xfrm>
        </p:spPr>
        <p:txBody>
          <a:bodyPr>
            <a:normAutofit fontScale="92500" lnSpcReduction="20000"/>
          </a:bodyPr>
          <a:lstStyle/>
          <a:p>
            <a:r>
              <a:rPr lang="en-US" sz="2600" dirty="0" err="1"/>
              <a:t>Zika</a:t>
            </a:r>
            <a:r>
              <a:rPr lang="en-US" sz="2600" dirty="0"/>
              <a:t>-related birth defects surveillance utilizes two primary collection tools to obtain information about maternal risk factors present and babies born with abnormalities potentially related to </a:t>
            </a:r>
            <a:r>
              <a:rPr lang="en-US" sz="2600" dirty="0" err="1"/>
              <a:t>Zika</a:t>
            </a:r>
            <a:r>
              <a:rPr lang="en-US" sz="2600" dirty="0"/>
              <a:t> virus infection during pregnancy: </a:t>
            </a:r>
          </a:p>
          <a:p>
            <a:endParaRPr lang="en-US" sz="2600" dirty="0"/>
          </a:p>
          <a:p>
            <a:pPr lvl="1"/>
            <a:r>
              <a:rPr lang="en-US" sz="2600" dirty="0"/>
              <a:t>Maternal Health History</a:t>
            </a:r>
          </a:p>
          <a:p>
            <a:pPr lvl="2"/>
            <a:r>
              <a:rPr lang="en-US" sz="2600" dirty="0"/>
              <a:t>Demographics, Maternal </a:t>
            </a:r>
            <a:r>
              <a:rPr lang="en-US" sz="2600" dirty="0" err="1"/>
              <a:t>Zika</a:t>
            </a:r>
            <a:r>
              <a:rPr lang="en-US" sz="2600" dirty="0"/>
              <a:t> Virus History, Exposure History, Maternal Health History, Pregnancy Information, Prenatal Imaging and Diagnostics</a:t>
            </a:r>
          </a:p>
          <a:p>
            <a:pPr lvl="2"/>
            <a:endParaRPr lang="en-US" sz="2600" dirty="0"/>
          </a:p>
          <a:p>
            <a:pPr lvl="1"/>
            <a:r>
              <a:rPr lang="en-US" sz="2600" dirty="0"/>
              <a:t>Neonatal Assessment</a:t>
            </a:r>
          </a:p>
          <a:p>
            <a:pPr lvl="2"/>
            <a:r>
              <a:rPr lang="en-US" sz="2600" dirty="0"/>
              <a:t>Demographics, Physical Examination, Imaging and Diagnostics, Postnatal Infection and Cytogenetic Testing Results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4429125"/>
            <a:ext cx="1905000" cy="1895475"/>
          </a:xfrm>
          <a:prstGeom prst="rect">
            <a:avLst/>
          </a:prstGeom>
        </p:spPr>
      </p:pic>
    </p:spTree>
    <p:extLst>
      <p:ext uri="{BB962C8B-B14F-4D97-AF65-F5344CB8AC3E}">
        <p14:creationId xmlns:p14="http://schemas.microsoft.com/office/powerpoint/2010/main" val="3023357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703" y="6778"/>
            <a:ext cx="10515600" cy="1093561"/>
          </a:xfrm>
        </p:spPr>
        <p:txBody>
          <a:bodyPr>
            <a:normAutofit/>
          </a:bodyPr>
          <a:lstStyle/>
          <a:p>
            <a:r>
              <a:rPr lang="en-US" sz="4400" b="1" dirty="0" smtClean="0"/>
              <a:t>How will ZBDS data be used? </a:t>
            </a:r>
            <a:endParaRPr lang="en-US" sz="4400" b="1" dirty="0"/>
          </a:p>
        </p:txBody>
      </p:sp>
      <p:sp>
        <p:nvSpPr>
          <p:cNvPr id="3" name="Content Placeholder 2"/>
          <p:cNvSpPr>
            <a:spLocks noGrp="1"/>
          </p:cNvSpPr>
          <p:nvPr>
            <p:ph idx="1"/>
          </p:nvPr>
        </p:nvSpPr>
        <p:spPr>
          <a:xfrm>
            <a:off x="556055" y="1569896"/>
            <a:ext cx="11188160" cy="5116285"/>
          </a:xfrm>
        </p:spPr>
        <p:txBody>
          <a:bodyPr>
            <a:normAutofit/>
          </a:bodyPr>
          <a:lstStyle/>
          <a:p>
            <a:pPr marL="0" indent="0">
              <a:buNone/>
            </a:pPr>
            <a:endParaRPr lang="en-US" sz="2400" dirty="0" smtClean="0"/>
          </a:p>
          <a:p>
            <a:pPr lvl="1"/>
            <a:r>
              <a:rPr lang="en-US" sz="3000" dirty="0" smtClean="0"/>
              <a:t>Understand disease patterns and risk factors</a:t>
            </a:r>
          </a:p>
          <a:p>
            <a:pPr lvl="2"/>
            <a:r>
              <a:rPr lang="en-US" sz="2600" dirty="0"/>
              <a:t>H</a:t>
            </a:r>
            <a:r>
              <a:rPr lang="en-US" sz="2600" dirty="0" smtClean="0"/>
              <a:t>elp </a:t>
            </a:r>
            <a:r>
              <a:rPr lang="en-US" sz="2600" dirty="0"/>
              <a:t>identify the types of birth defects that are more common in infants who were exposed to Zika virus and the subpopulations that are most affected by Zika-related outcomes</a:t>
            </a:r>
            <a:r>
              <a:rPr lang="en-US" sz="2600" dirty="0" smtClean="0"/>
              <a:t>.</a:t>
            </a:r>
          </a:p>
          <a:p>
            <a:pPr lvl="1"/>
            <a:r>
              <a:rPr lang="en-US" sz="3000" dirty="0" smtClean="0"/>
              <a:t>Understand effects on populations and communities</a:t>
            </a:r>
          </a:p>
          <a:p>
            <a:pPr lvl="2"/>
            <a:r>
              <a:rPr lang="en-US" sz="2600" dirty="0"/>
              <a:t>H</a:t>
            </a:r>
            <a:r>
              <a:rPr lang="en-US" sz="2600" dirty="0" smtClean="0"/>
              <a:t>elp identify who </a:t>
            </a:r>
            <a:r>
              <a:rPr lang="en-US" sz="2600" dirty="0"/>
              <a:t>in a population is affected by birth defects that are potentially associated with Zika virus </a:t>
            </a:r>
            <a:r>
              <a:rPr lang="en-US" sz="2600" dirty="0" smtClean="0"/>
              <a:t>infection and can </a:t>
            </a:r>
            <a:r>
              <a:rPr lang="en-US" sz="2600" dirty="0"/>
              <a:t>serve as a foundation to link with other data to better understand the effect of Zika virus on </a:t>
            </a:r>
            <a:r>
              <a:rPr lang="en-US" sz="2600" dirty="0" smtClean="0"/>
              <a:t>communities.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9221" y="0"/>
            <a:ext cx="2582779" cy="2582779"/>
          </a:xfrm>
          <a:prstGeom prst="rect">
            <a:avLst/>
          </a:prstGeom>
        </p:spPr>
      </p:pic>
    </p:spTree>
    <p:extLst>
      <p:ext uri="{BB962C8B-B14F-4D97-AF65-F5344CB8AC3E}">
        <p14:creationId xmlns:p14="http://schemas.microsoft.com/office/powerpoint/2010/main" val="30844173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703" y="6778"/>
            <a:ext cx="10515600" cy="1093561"/>
          </a:xfrm>
        </p:spPr>
        <p:txBody>
          <a:bodyPr>
            <a:normAutofit/>
          </a:bodyPr>
          <a:lstStyle/>
          <a:p>
            <a:r>
              <a:rPr lang="en-US" sz="4400" b="1" dirty="0" smtClean="0"/>
              <a:t>How will ZBDS data be used? </a:t>
            </a:r>
            <a:endParaRPr lang="en-US" sz="4400" b="1" dirty="0"/>
          </a:p>
        </p:txBody>
      </p:sp>
      <p:sp>
        <p:nvSpPr>
          <p:cNvPr id="3" name="Content Placeholder 2"/>
          <p:cNvSpPr>
            <a:spLocks noGrp="1"/>
          </p:cNvSpPr>
          <p:nvPr>
            <p:ph idx="1"/>
          </p:nvPr>
        </p:nvSpPr>
        <p:spPr>
          <a:xfrm>
            <a:off x="617839" y="2076523"/>
            <a:ext cx="11188160" cy="5116285"/>
          </a:xfrm>
        </p:spPr>
        <p:txBody>
          <a:bodyPr>
            <a:normAutofit/>
          </a:bodyPr>
          <a:lstStyle/>
          <a:p>
            <a:pPr lvl="1"/>
            <a:r>
              <a:rPr lang="en-US" sz="3000" dirty="0"/>
              <a:t>Inform prevention activities</a:t>
            </a:r>
          </a:p>
          <a:p>
            <a:pPr lvl="2"/>
            <a:r>
              <a:rPr lang="en-US" sz="2600" dirty="0"/>
              <a:t>Help improve prevention of Zika virus infection during pregnancy and help researchers study the full range of other potential health problems.</a:t>
            </a:r>
          </a:p>
          <a:p>
            <a:pPr lvl="1"/>
            <a:r>
              <a:rPr lang="en-US" sz="3000" dirty="0"/>
              <a:t>Connect families to health and social services</a:t>
            </a:r>
          </a:p>
          <a:p>
            <a:pPr lvl="2"/>
            <a:r>
              <a:rPr lang="en-US" sz="2600" dirty="0"/>
              <a:t>Birth defects surveillance systems provide one way to identify and refer infants born with birth defects, including those that may be caused by Zika virus infection, for services they need as early as possible.</a:t>
            </a:r>
          </a:p>
          <a:p>
            <a:pPr marL="0" indent="0">
              <a:buNone/>
            </a:pPr>
            <a:endParaRPr lang="en-US" sz="2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9221" y="-22608"/>
            <a:ext cx="2582779" cy="2582779"/>
          </a:xfrm>
          <a:prstGeom prst="rect">
            <a:avLst/>
          </a:prstGeom>
        </p:spPr>
      </p:pic>
    </p:spTree>
    <p:extLst>
      <p:ext uri="{BB962C8B-B14F-4D97-AF65-F5344CB8AC3E}">
        <p14:creationId xmlns:p14="http://schemas.microsoft.com/office/powerpoint/2010/main" val="1255264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ArboNET</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800" dirty="0" err="1"/>
              <a:t>ArboNET</a:t>
            </a:r>
            <a:r>
              <a:rPr lang="en-US" sz="2800" dirty="0"/>
              <a:t> is a national </a:t>
            </a:r>
            <a:r>
              <a:rPr lang="en-US" sz="2800" dirty="0" err="1"/>
              <a:t>arboviral</a:t>
            </a:r>
            <a:r>
              <a:rPr lang="en-US" sz="2800" dirty="0"/>
              <a:t> surveillance system managed by CDC and state health </a:t>
            </a:r>
            <a:r>
              <a:rPr lang="en-US" sz="2800" dirty="0" smtClean="0"/>
              <a:t>departments, it collects data only on laboratory confirmed cases</a:t>
            </a:r>
          </a:p>
          <a:p>
            <a:pPr>
              <a:buFont typeface="Wingdings" panose="05000000000000000000" pitchFamily="2" charset="2"/>
              <a:buChar char="§"/>
            </a:pPr>
            <a:r>
              <a:rPr lang="en-US" sz="2800" dirty="0" smtClean="0"/>
              <a:t>USZPR gathers much more information related to Zika</a:t>
            </a:r>
          </a:p>
          <a:p>
            <a:pPr lvl="1">
              <a:buFont typeface="Wingdings" panose="05000000000000000000" pitchFamily="2" charset="2"/>
              <a:buChar char="§"/>
            </a:pPr>
            <a:r>
              <a:rPr lang="en-US" sz="2600" dirty="0" smtClean="0"/>
              <a:t>It </a:t>
            </a:r>
            <a:r>
              <a:rPr lang="en-US" sz="2600" dirty="0"/>
              <a:t>includes symptomatic and asymptomatic pregnant women with positive, equivocal, or inconclusive Zika test </a:t>
            </a:r>
            <a:r>
              <a:rPr lang="en-US" sz="2600" dirty="0" smtClean="0"/>
              <a:t>results</a:t>
            </a:r>
          </a:p>
          <a:p>
            <a:pPr lvl="1">
              <a:buFont typeface="Wingdings" panose="05000000000000000000" pitchFamily="2" charset="2"/>
              <a:buChar char="§"/>
            </a:pPr>
            <a:r>
              <a:rPr lang="en-US" sz="2600" dirty="0" smtClean="0"/>
              <a:t>It includes </a:t>
            </a:r>
            <a:r>
              <a:rPr lang="en-US" sz="2600" b="1" dirty="0"/>
              <a:t>all</a:t>
            </a:r>
            <a:r>
              <a:rPr lang="en-US" sz="2600" dirty="0"/>
              <a:t> infants born to these women, not only those with identified congenital </a:t>
            </a:r>
            <a:r>
              <a:rPr lang="en-US" sz="2600" dirty="0" smtClean="0"/>
              <a:t>infection</a:t>
            </a:r>
          </a:p>
          <a:p>
            <a:pPr lvl="1">
              <a:buFont typeface="Wingdings" panose="05000000000000000000" pitchFamily="2" charset="2"/>
              <a:buChar char="§"/>
            </a:pPr>
            <a:r>
              <a:rPr lang="en-US" sz="2600" dirty="0" smtClean="0"/>
              <a:t>Infants will </a:t>
            </a:r>
            <a:r>
              <a:rPr lang="en-US" sz="2600" dirty="0"/>
              <a:t>be followed for 1 </a:t>
            </a:r>
            <a:r>
              <a:rPr lang="en-US" sz="2600" dirty="0" smtClean="0"/>
              <a:t>year </a:t>
            </a:r>
            <a:endParaRPr lang="en-US" sz="2600" dirty="0"/>
          </a:p>
          <a:p>
            <a:endParaRPr lang="en-US" dirty="0"/>
          </a:p>
          <a:p>
            <a:pPr lvl="1">
              <a:buFont typeface="Wingdings" panose="05000000000000000000" pitchFamily="2" charset="2"/>
              <a:buChar char="§"/>
            </a:pPr>
            <a:endParaRPr lang="en-US" sz="2600" dirty="0" smtClean="0"/>
          </a:p>
          <a:p>
            <a:pPr>
              <a:buFont typeface="Wingdings" panose="05000000000000000000" pitchFamily="2" charset="2"/>
              <a:buChar char="§"/>
            </a:pPr>
            <a:endParaRPr lang="en-US" sz="2800" dirty="0"/>
          </a:p>
        </p:txBody>
      </p:sp>
      <p:pic>
        <p:nvPicPr>
          <p:cNvPr id="4" name="Picture 3"/>
          <p:cNvPicPr>
            <a:picLocks noChangeAspect="1"/>
          </p:cNvPicPr>
          <p:nvPr/>
        </p:nvPicPr>
        <p:blipFill>
          <a:blip r:embed="rId3"/>
          <a:stretch>
            <a:fillRect/>
          </a:stretch>
        </p:blipFill>
        <p:spPr>
          <a:xfrm>
            <a:off x="10095470" y="89949"/>
            <a:ext cx="2096530" cy="1532413"/>
          </a:xfrm>
          <a:prstGeom prst="rect">
            <a:avLst/>
          </a:prstGeom>
        </p:spPr>
      </p:pic>
    </p:spTree>
    <p:extLst>
      <p:ext uri="{BB962C8B-B14F-4D97-AF65-F5344CB8AC3E}">
        <p14:creationId xmlns:p14="http://schemas.microsoft.com/office/powerpoint/2010/main" val="40020346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752600"/>
            <a:ext cx="7851648" cy="2438400"/>
          </a:xfrm>
        </p:spPr>
        <p:txBody>
          <a:bodyPr>
            <a:normAutofit fontScale="90000"/>
          </a:bodyPr>
          <a:lstStyle/>
          <a:p>
            <a:r>
              <a:rPr lang="en-US" dirty="0" smtClean="0"/>
              <a:t>USZPR </a:t>
            </a:r>
            <a:br>
              <a:rPr lang="en-US" dirty="0" smtClean="0"/>
            </a:br>
            <a:r>
              <a:rPr lang="en-US" dirty="0" smtClean="0"/>
              <a:t>Compared to </a:t>
            </a:r>
            <a:br>
              <a:rPr lang="en-US" dirty="0" smtClean="0"/>
            </a:br>
            <a:r>
              <a:rPr lang="en-US" dirty="0" smtClean="0"/>
              <a:t>ZBDS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555" y="275967"/>
            <a:ext cx="3915033" cy="3915033"/>
          </a:xfrm>
          <a:prstGeom prst="rect">
            <a:avLst/>
          </a:prstGeom>
        </p:spPr>
      </p:pic>
    </p:spTree>
    <p:extLst>
      <p:ext uri="{BB962C8B-B14F-4D97-AF65-F5344CB8AC3E}">
        <p14:creationId xmlns:p14="http://schemas.microsoft.com/office/powerpoint/2010/main" val="17386610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11400" y="329514"/>
            <a:ext cx="10118213" cy="5758836"/>
          </a:xfrm>
          <a:prstGeom prst="rect">
            <a:avLst/>
          </a:prstGeom>
        </p:spPr>
      </p:pic>
    </p:spTree>
    <p:extLst>
      <p:ext uri="{BB962C8B-B14F-4D97-AF65-F5344CB8AC3E}">
        <p14:creationId xmlns:p14="http://schemas.microsoft.com/office/powerpoint/2010/main" val="22616803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1994" y="469557"/>
            <a:ext cx="10058400" cy="2755804"/>
          </a:xfrm>
        </p:spPr>
        <p:txBody>
          <a:bodyPr/>
          <a:lstStyle/>
          <a:p>
            <a:r>
              <a:rPr lang="en-US" dirty="0" smtClean="0"/>
              <a:t>Zika Virus Surveillance in the US and Kentucky</a:t>
            </a:r>
            <a:endParaRPr lang="en-US" dirty="0"/>
          </a:p>
        </p:txBody>
      </p:sp>
      <p:pic>
        <p:nvPicPr>
          <p:cNvPr id="3" name="Picture 2"/>
          <p:cNvPicPr>
            <a:picLocks noChangeAspect="1"/>
          </p:cNvPicPr>
          <p:nvPr/>
        </p:nvPicPr>
        <p:blipFill rotWithShape="1">
          <a:blip r:embed="rId3"/>
          <a:srcRect t="14814"/>
          <a:stretch/>
        </p:blipFill>
        <p:spPr>
          <a:xfrm>
            <a:off x="4333303" y="3607033"/>
            <a:ext cx="2929141" cy="2629011"/>
          </a:xfrm>
          <a:prstGeom prst="rect">
            <a:avLst/>
          </a:prstGeom>
        </p:spPr>
      </p:pic>
    </p:spTree>
    <p:extLst>
      <p:ext uri="{BB962C8B-B14F-4D97-AF65-F5344CB8AC3E}">
        <p14:creationId xmlns:p14="http://schemas.microsoft.com/office/powerpoint/2010/main" val="6202629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10035" y="588763"/>
            <a:ext cx="9224554" cy="946123"/>
          </a:xfrm>
        </p:spPr>
        <p:txBody>
          <a:bodyPr>
            <a:normAutofit/>
          </a:bodyPr>
          <a:lstStyle/>
          <a:p>
            <a:r>
              <a:rPr lang="en-US" sz="4400" b="1" dirty="0"/>
              <a:t>Zika Virus Disease in the U.S.</a:t>
            </a:r>
          </a:p>
        </p:txBody>
      </p:sp>
      <p:sp>
        <p:nvSpPr>
          <p:cNvPr id="7" name="TextBox 6"/>
          <p:cNvSpPr txBox="1"/>
          <p:nvPr/>
        </p:nvSpPr>
        <p:spPr>
          <a:xfrm>
            <a:off x="4140762" y="6428260"/>
            <a:ext cx="3919182" cy="276999"/>
          </a:xfrm>
          <a:prstGeom prst="rect">
            <a:avLst/>
          </a:prstGeom>
          <a:noFill/>
        </p:spPr>
        <p:txBody>
          <a:bodyPr wrap="square" rtlCol="0">
            <a:spAutoFit/>
          </a:bodyPr>
          <a:lstStyle/>
          <a:p>
            <a:pPr algn="ctr" eaLnBrk="0" fontAlgn="base" hangingPunct="0">
              <a:spcBef>
                <a:spcPct val="0"/>
              </a:spcBef>
              <a:spcAft>
                <a:spcPct val="0"/>
              </a:spcAft>
              <a:defRPr/>
            </a:pPr>
            <a:r>
              <a:rPr lang="en-US" sz="1200" dirty="0">
                <a:solidFill>
                  <a:prstClr val="black"/>
                </a:solidFill>
                <a:latin typeface="Calibri"/>
              </a:rPr>
              <a:t>Source: CDC. Updated </a:t>
            </a:r>
            <a:r>
              <a:rPr lang="en-US" sz="1200" dirty="0" smtClean="0">
                <a:solidFill>
                  <a:prstClr val="black"/>
                </a:solidFill>
                <a:latin typeface="Calibri"/>
              </a:rPr>
              <a:t>5/3/17</a:t>
            </a:r>
            <a:endParaRPr lang="en-US" sz="1200" dirty="0">
              <a:solidFill>
                <a:prstClr val="black"/>
              </a:solidFill>
              <a:latin typeface="Calibri"/>
            </a:endParaRPr>
          </a:p>
        </p:txBody>
      </p:sp>
      <p:sp>
        <p:nvSpPr>
          <p:cNvPr id="5" name="Rectangle 4"/>
          <p:cNvSpPr/>
          <p:nvPr/>
        </p:nvSpPr>
        <p:spPr>
          <a:xfrm>
            <a:off x="1605864" y="1365609"/>
            <a:ext cx="10586136" cy="338554"/>
          </a:xfrm>
          <a:prstGeom prst="rect">
            <a:avLst/>
          </a:prstGeom>
        </p:spPr>
        <p:txBody>
          <a:bodyPr wrap="square">
            <a:spAutoFit/>
          </a:bodyPr>
          <a:lstStyle/>
          <a:p>
            <a:r>
              <a:rPr lang="en-US" sz="1600" dirty="0"/>
              <a:t>Laboratory-confirmed Zika virus disease cases reported to </a:t>
            </a:r>
            <a:r>
              <a:rPr lang="en-US" sz="1600" dirty="0" err="1"/>
              <a:t>ArboNET</a:t>
            </a:r>
            <a:r>
              <a:rPr lang="en-US" sz="1600" dirty="0"/>
              <a:t> by state or territory (as of </a:t>
            </a:r>
            <a:r>
              <a:rPr lang="en-US" sz="1600" dirty="0" smtClean="0"/>
              <a:t>May 3, </a:t>
            </a:r>
            <a:r>
              <a:rPr lang="en-US" sz="1600" dirty="0"/>
              <a:t>2017)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864" y="1704163"/>
            <a:ext cx="9252413" cy="4621258"/>
          </a:xfrm>
          <a:prstGeom prst="rect">
            <a:avLst/>
          </a:prstGeom>
        </p:spPr>
      </p:pic>
    </p:spTree>
    <p:extLst>
      <p:ext uri="{BB962C8B-B14F-4D97-AF65-F5344CB8AC3E}">
        <p14:creationId xmlns:p14="http://schemas.microsoft.com/office/powerpoint/2010/main" val="25407807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smtClean="0"/>
              <a:t>Zika Virus Disease Cases by Mode of Transmission</a:t>
            </a:r>
            <a:br>
              <a:rPr lang="en-US" sz="4000" dirty="0" smtClean="0"/>
            </a:br>
            <a:r>
              <a:rPr lang="en-US" sz="4000" dirty="0" smtClean="0"/>
              <a:t>United States, January 1, 2015 – May 3, 2017</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21239864"/>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24247" y="6420771"/>
            <a:ext cx="10603832" cy="338554"/>
          </a:xfrm>
          <a:prstGeom prst="rect">
            <a:avLst/>
          </a:prstGeom>
          <a:noFill/>
        </p:spPr>
        <p:txBody>
          <a:bodyPr wrap="square" rtlCol="0">
            <a:spAutoFit/>
          </a:bodyPr>
          <a:lstStyle/>
          <a:p>
            <a:r>
              <a:rPr lang="en-US" sz="1600" dirty="0" smtClean="0"/>
              <a:t>Other Transmission routes include: sexual (46), congenital infection (28), Laboratory (1), person-to-person, unknown (1)</a:t>
            </a:r>
            <a:endParaRPr lang="en-US" sz="1600" dirty="0"/>
          </a:p>
        </p:txBody>
      </p:sp>
    </p:spTree>
    <p:extLst>
      <p:ext uri="{BB962C8B-B14F-4D97-AF65-F5344CB8AC3E}">
        <p14:creationId xmlns:p14="http://schemas.microsoft.com/office/powerpoint/2010/main" val="6657662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p:cNvSpPr>
            <a:spLocks noGrp="1"/>
          </p:cNvSpPr>
          <p:nvPr>
            <p:ph type="tbl" idx="1"/>
          </p:nvPr>
        </p:nvSpPr>
        <p:spPr/>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52188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7" y="838200"/>
            <a:ext cx="9568543" cy="914400"/>
          </a:xfrm>
        </p:spPr>
        <p:txBody>
          <a:bodyPr>
            <a:normAutofit/>
          </a:bodyPr>
          <a:lstStyle/>
          <a:p>
            <a:r>
              <a:rPr lang="en-US" sz="4400" b="1" dirty="0"/>
              <a:t>Pregnancy Outcomes in the United </a:t>
            </a:r>
            <a:r>
              <a:rPr lang="en-US" sz="4400" b="1" dirty="0" smtClean="0"/>
              <a:t>States</a:t>
            </a:r>
            <a:endParaRPr lang="en-US" sz="4400" b="1" dirty="0"/>
          </a:p>
        </p:txBody>
      </p:sp>
      <p:sp>
        <p:nvSpPr>
          <p:cNvPr id="3" name="Content Placeholder 2"/>
          <p:cNvSpPr>
            <a:spLocks noGrp="1"/>
          </p:cNvSpPr>
          <p:nvPr>
            <p:ph idx="1"/>
          </p:nvPr>
        </p:nvSpPr>
        <p:spPr>
          <a:xfrm>
            <a:off x="1491343" y="1905000"/>
            <a:ext cx="8719457" cy="3962400"/>
          </a:xfrm>
        </p:spPr>
        <p:txBody>
          <a:bodyPr>
            <a:normAutofit/>
          </a:bodyPr>
          <a:lstStyle/>
          <a:p>
            <a:r>
              <a:rPr lang="en-US" sz="3000" dirty="0"/>
              <a:t>Pregnancy Outcomes in the US</a:t>
            </a:r>
            <a:r>
              <a:rPr lang="en-US" sz="2300" dirty="0"/>
              <a:t> (Updated </a:t>
            </a:r>
            <a:r>
              <a:rPr lang="en-US" sz="2300" dirty="0" smtClean="0"/>
              <a:t>4/25/17</a:t>
            </a:r>
            <a:r>
              <a:rPr lang="en-US" sz="2300" dirty="0"/>
              <a:t>)</a:t>
            </a:r>
          </a:p>
          <a:p>
            <a:pPr lvl="1"/>
            <a:r>
              <a:rPr lang="en-US" sz="2600" dirty="0" smtClean="0"/>
              <a:t>1,793 </a:t>
            </a:r>
            <a:r>
              <a:rPr lang="en-US" sz="2600" dirty="0"/>
              <a:t>pregnant women with laboratory evidence of possible Zika virus infection in the 50 US States and District of Columbia.</a:t>
            </a:r>
          </a:p>
          <a:p>
            <a:pPr lvl="1"/>
            <a:endParaRPr lang="en-US" sz="2600" dirty="0"/>
          </a:p>
          <a:p>
            <a:pPr lvl="1"/>
            <a:r>
              <a:rPr lang="en-US" sz="2600" dirty="0" smtClean="0"/>
              <a:t>1,409 </a:t>
            </a:r>
            <a:r>
              <a:rPr lang="en-US" sz="2600" dirty="0"/>
              <a:t>completed pregnancies</a:t>
            </a:r>
          </a:p>
          <a:p>
            <a:pPr lvl="2"/>
            <a:r>
              <a:rPr lang="en-US" sz="2300" dirty="0" smtClean="0"/>
              <a:t>58 </a:t>
            </a:r>
            <a:r>
              <a:rPr lang="en-US" sz="2300" dirty="0" err="1"/>
              <a:t>liveborn</a:t>
            </a:r>
            <a:r>
              <a:rPr lang="en-US" sz="2300" dirty="0"/>
              <a:t> infants with birth defects</a:t>
            </a:r>
          </a:p>
          <a:p>
            <a:pPr lvl="2"/>
            <a:r>
              <a:rPr lang="en-US" sz="2300" dirty="0"/>
              <a:t>8</a:t>
            </a:r>
            <a:r>
              <a:rPr lang="en-US" sz="2300" dirty="0" smtClean="0"/>
              <a:t> </a:t>
            </a:r>
            <a:r>
              <a:rPr lang="en-US" sz="2300" dirty="0"/>
              <a:t>pregnancy losses with birth defects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396" y="3371850"/>
            <a:ext cx="2857500" cy="2857500"/>
          </a:xfrm>
          <a:prstGeom prst="rect">
            <a:avLst/>
          </a:prstGeom>
        </p:spPr>
      </p:pic>
      <p:sp>
        <p:nvSpPr>
          <p:cNvPr id="5" name="TextBox 4"/>
          <p:cNvSpPr txBox="1"/>
          <p:nvPr/>
        </p:nvSpPr>
        <p:spPr>
          <a:xfrm>
            <a:off x="1717589" y="6524368"/>
            <a:ext cx="7661189" cy="276999"/>
          </a:xfrm>
          <a:prstGeom prst="rect">
            <a:avLst/>
          </a:prstGeom>
          <a:noFill/>
        </p:spPr>
        <p:txBody>
          <a:bodyPr wrap="square" rtlCol="0">
            <a:spAutoFit/>
          </a:bodyPr>
          <a:lstStyle/>
          <a:p>
            <a:r>
              <a:rPr lang="en-US" sz="1200" dirty="0" smtClean="0"/>
              <a:t>CDC.gov/</a:t>
            </a:r>
            <a:r>
              <a:rPr lang="en-US" sz="1200" dirty="0" err="1" smtClean="0"/>
              <a:t>zika</a:t>
            </a:r>
            <a:endParaRPr lang="en-US" sz="1200" dirty="0"/>
          </a:p>
        </p:txBody>
      </p:sp>
    </p:spTree>
    <p:extLst>
      <p:ext uri="{BB962C8B-B14F-4D97-AF65-F5344CB8AC3E}">
        <p14:creationId xmlns:p14="http://schemas.microsoft.com/office/powerpoint/2010/main" val="1056301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USZPR data</a:t>
            </a:r>
            <a:endParaRPr lang="en-US" sz="4400" b="1" dirty="0"/>
          </a:p>
        </p:txBody>
      </p:sp>
      <p:sp>
        <p:nvSpPr>
          <p:cNvPr id="3" name="Content Placeholder 2"/>
          <p:cNvSpPr>
            <a:spLocks noGrp="1"/>
          </p:cNvSpPr>
          <p:nvPr>
            <p:ph idx="1"/>
          </p:nvPr>
        </p:nvSpPr>
        <p:spPr>
          <a:xfrm>
            <a:off x="1097280" y="1845733"/>
            <a:ext cx="10058400" cy="4616851"/>
          </a:xfrm>
        </p:spPr>
        <p:txBody>
          <a:bodyPr>
            <a:normAutofit lnSpcReduction="10000"/>
          </a:bodyPr>
          <a:lstStyle/>
          <a:p>
            <a:r>
              <a:rPr lang="en-US" sz="3600" dirty="0" smtClean="0"/>
              <a:t>In 2016 the USZPR reported 972 completed pregnancies </a:t>
            </a:r>
          </a:p>
          <a:p>
            <a:pPr lvl="1"/>
            <a:r>
              <a:rPr lang="en-US" sz="3600" dirty="0" smtClean="0"/>
              <a:t>5% with possible Zika virus had birth defects</a:t>
            </a:r>
          </a:p>
          <a:p>
            <a:pPr lvl="1"/>
            <a:r>
              <a:rPr lang="en-US" sz="3600" dirty="0" smtClean="0"/>
              <a:t>10% with laboratory confirmed Zika had birth defects</a:t>
            </a:r>
          </a:p>
          <a:p>
            <a:pPr lvl="1"/>
            <a:r>
              <a:rPr lang="en-US" sz="3600" dirty="0" smtClean="0"/>
              <a:t>15% </a:t>
            </a:r>
            <a:r>
              <a:rPr lang="en-US" sz="3600" dirty="0"/>
              <a:t>with laboratory confirmed Zika </a:t>
            </a:r>
            <a:r>
              <a:rPr lang="en-US" sz="3600" dirty="0" smtClean="0"/>
              <a:t>in the first trimester had birth defects</a:t>
            </a:r>
          </a:p>
          <a:p>
            <a:pPr lvl="1"/>
            <a:r>
              <a:rPr lang="en-US" sz="3600" dirty="0" smtClean="0"/>
              <a:t>These data are for symptomatic and asymptomatic mothers</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6043" y="2116644"/>
            <a:ext cx="2018957" cy="2184144"/>
          </a:xfrm>
          <a:prstGeom prst="rect">
            <a:avLst/>
          </a:prstGeom>
        </p:spPr>
      </p:pic>
      <p:sp>
        <p:nvSpPr>
          <p:cNvPr id="5" name="TextBox 4"/>
          <p:cNvSpPr txBox="1"/>
          <p:nvPr/>
        </p:nvSpPr>
        <p:spPr>
          <a:xfrm>
            <a:off x="1196134" y="6405854"/>
            <a:ext cx="9959546" cy="461665"/>
          </a:xfrm>
          <a:prstGeom prst="rect">
            <a:avLst/>
          </a:prstGeom>
          <a:noFill/>
        </p:spPr>
        <p:txBody>
          <a:bodyPr wrap="square" rtlCol="0">
            <a:spAutoFit/>
          </a:bodyPr>
          <a:lstStyle/>
          <a:p>
            <a:r>
              <a:rPr lang="en-US" sz="1200" dirty="0"/>
              <a:t>Reynolds MR, Jones AM, Petersen EE, et al. Vital Signs: Update on Zika Virus–Associated Birth Defects and Evaluation of All U.S. Infants with Congenital Zika Virus Exposure — U.S. Zika Pregnancy Registry, 2016. MMWR </a:t>
            </a:r>
            <a:r>
              <a:rPr lang="en-US" sz="1200" dirty="0" err="1"/>
              <a:t>Morb</a:t>
            </a:r>
            <a:r>
              <a:rPr lang="en-US" sz="1200" dirty="0"/>
              <a:t> Mortal </a:t>
            </a:r>
            <a:r>
              <a:rPr lang="en-US" sz="1200" dirty="0" err="1"/>
              <a:t>Wkly</a:t>
            </a:r>
            <a:r>
              <a:rPr lang="en-US" sz="1200" dirty="0"/>
              <a:t> Rep 2017;66:366-373.</a:t>
            </a:r>
          </a:p>
        </p:txBody>
      </p:sp>
    </p:spTree>
    <p:extLst>
      <p:ext uri="{BB962C8B-B14F-4D97-AF65-F5344CB8AC3E}">
        <p14:creationId xmlns:p14="http://schemas.microsoft.com/office/powerpoint/2010/main" val="4033602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ZRBD data</a:t>
            </a:r>
            <a:endParaRPr lang="en-US" dirty="0"/>
          </a:p>
        </p:txBody>
      </p:sp>
      <p:sp>
        <p:nvSpPr>
          <p:cNvPr id="3" name="Content Placeholder 2"/>
          <p:cNvSpPr>
            <a:spLocks noGrp="1"/>
          </p:cNvSpPr>
          <p:nvPr>
            <p:ph idx="1"/>
          </p:nvPr>
        </p:nvSpPr>
        <p:spPr>
          <a:xfrm>
            <a:off x="1097280" y="1737359"/>
            <a:ext cx="10058400" cy="5503699"/>
          </a:xfrm>
        </p:spPr>
        <p:txBody>
          <a:bodyPr>
            <a:normAutofit/>
          </a:bodyPr>
          <a:lstStyle/>
          <a:p>
            <a:pPr>
              <a:buFont typeface="Arial" panose="020B0604020202020204" pitchFamily="34" charset="0"/>
              <a:buChar char="•"/>
            </a:pPr>
            <a:r>
              <a:rPr lang="en-US" sz="3200" dirty="0" smtClean="0"/>
              <a:t>Baseline prevalence of birth defects associated with </a:t>
            </a:r>
            <a:r>
              <a:rPr lang="en-US" sz="3200" dirty="0" err="1" smtClean="0"/>
              <a:t>zika</a:t>
            </a:r>
            <a:r>
              <a:rPr lang="en-US" sz="3200" dirty="0" smtClean="0"/>
              <a:t> infection </a:t>
            </a:r>
          </a:p>
          <a:p>
            <a:pPr lvl="1"/>
            <a:r>
              <a:rPr lang="en-US" sz="3200" dirty="0" smtClean="0"/>
              <a:t>CDC case definition was retrospectively applied to the population-based birth defects data collected in 3 areas of the country in 2013-2014</a:t>
            </a:r>
          </a:p>
          <a:p>
            <a:pPr lvl="1"/>
            <a:r>
              <a:rPr lang="en-US" sz="3200" dirty="0"/>
              <a:t>Massachusetts, North Carolina, </a:t>
            </a:r>
            <a:r>
              <a:rPr lang="en-US" sz="3200" dirty="0" smtClean="0"/>
              <a:t>and Atlanta, Georgia </a:t>
            </a:r>
          </a:p>
          <a:p>
            <a:pPr lvl="2"/>
            <a:r>
              <a:rPr lang="en-US" sz="2800" dirty="0" smtClean="0"/>
              <a:t>All </a:t>
            </a:r>
            <a:r>
              <a:rPr lang="en-US" sz="2800" dirty="0"/>
              <a:t>Zika-related Birth defects 2.86/1000</a:t>
            </a:r>
          </a:p>
          <a:p>
            <a:pPr lvl="2"/>
            <a:r>
              <a:rPr lang="en-US" sz="2800" dirty="0"/>
              <a:t>Brain abnormality/microcephaly 1.5/1000 </a:t>
            </a:r>
            <a:endParaRPr lang="en-US" sz="2800" dirty="0" smtClean="0"/>
          </a:p>
          <a:p>
            <a:pPr marL="384048" lvl="2" indent="0">
              <a:buNone/>
            </a:pPr>
            <a:endParaRPr lang="en-US" sz="2800" dirty="0"/>
          </a:p>
          <a:p>
            <a:pPr lvl="2">
              <a:buFont typeface="Arial" panose="020B0604020202020204" pitchFamily="34" charset="0"/>
              <a:buChar char="•"/>
            </a:pPr>
            <a:endParaRPr lang="en-US" sz="2600" dirty="0" smtClean="0"/>
          </a:p>
          <a:p>
            <a:pPr marL="384048" lvl="2" indent="0">
              <a:buNone/>
            </a:pPr>
            <a:r>
              <a:rPr lang="en-US" sz="1200" dirty="0" err="1" smtClean="0">
                <a:solidFill>
                  <a:schemeClr val="tx1"/>
                </a:solidFill>
              </a:rPr>
              <a:t>Cragan</a:t>
            </a:r>
            <a:r>
              <a:rPr lang="en-US" sz="1200" dirty="0" smtClean="0">
                <a:solidFill>
                  <a:schemeClr val="tx1"/>
                </a:solidFill>
              </a:rPr>
              <a:t> </a:t>
            </a:r>
            <a:r>
              <a:rPr lang="en-US" sz="1200" dirty="0">
                <a:solidFill>
                  <a:schemeClr val="tx1"/>
                </a:solidFill>
              </a:rPr>
              <a:t>JD, Mai CT, Petersen EE, et al. Baseline Prevalence of Birth Defects Associated with Congenital Zika Virus Infection — Massachusetts, North Carolina, and Atlanta, Georgia, 2013–2014. MMWR </a:t>
            </a:r>
            <a:r>
              <a:rPr lang="en-US" sz="1200" dirty="0" err="1">
                <a:solidFill>
                  <a:schemeClr val="tx1"/>
                </a:solidFill>
              </a:rPr>
              <a:t>Morb</a:t>
            </a:r>
            <a:r>
              <a:rPr lang="en-US" sz="1200" dirty="0">
                <a:solidFill>
                  <a:schemeClr val="tx1"/>
                </a:solidFill>
              </a:rPr>
              <a:t> Mortal </a:t>
            </a:r>
            <a:r>
              <a:rPr lang="en-US" sz="1200" dirty="0" err="1">
                <a:solidFill>
                  <a:schemeClr val="tx1"/>
                </a:solidFill>
              </a:rPr>
              <a:t>Wkly</a:t>
            </a:r>
            <a:r>
              <a:rPr lang="en-US" sz="1200" dirty="0">
                <a:solidFill>
                  <a:schemeClr val="tx1"/>
                </a:solidFill>
              </a:rPr>
              <a:t> Rep 2017;66:219–222.</a:t>
            </a:r>
            <a:endParaRPr lang="en-US" sz="1200" dirty="0" smtClean="0">
              <a:solidFill>
                <a:schemeClr val="tx1"/>
              </a:solidFill>
            </a:endParaRPr>
          </a:p>
          <a:p>
            <a:pPr lvl="1">
              <a:buFont typeface="Arial" panose="020B0604020202020204" pitchFamily="34" charset="0"/>
              <a:buChar char="•"/>
            </a:pPr>
            <a:endParaRPr lang="en-US" sz="3000" dirty="0"/>
          </a:p>
          <a:p>
            <a:endParaRPr lang="en-US" dirty="0"/>
          </a:p>
        </p:txBody>
      </p:sp>
    </p:spTree>
    <p:extLst>
      <p:ext uri="{BB962C8B-B14F-4D97-AF65-F5344CB8AC3E}">
        <p14:creationId xmlns:p14="http://schemas.microsoft.com/office/powerpoint/2010/main" val="40501747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Zika-related Birth Defects</a:t>
            </a:r>
            <a:endParaRPr lang="en-US" dirty="0"/>
          </a:p>
        </p:txBody>
      </p:sp>
      <p:sp>
        <p:nvSpPr>
          <p:cNvPr id="3" name="Content Placeholder 2"/>
          <p:cNvSpPr>
            <a:spLocks noGrp="1"/>
          </p:cNvSpPr>
          <p:nvPr>
            <p:ph idx="1"/>
          </p:nvPr>
        </p:nvSpPr>
        <p:spPr>
          <a:xfrm>
            <a:off x="1097280" y="1737359"/>
            <a:ext cx="10058400" cy="5120641"/>
          </a:xfrm>
        </p:spPr>
        <p:txBody>
          <a:bodyPr>
            <a:normAutofit lnSpcReduction="10000"/>
          </a:bodyPr>
          <a:lstStyle/>
          <a:p>
            <a:pPr>
              <a:buFont typeface="Arial" panose="020B0604020202020204" pitchFamily="34" charset="0"/>
              <a:buChar char="•"/>
            </a:pPr>
            <a:r>
              <a:rPr lang="en-US" sz="3200" dirty="0" smtClean="0"/>
              <a:t>January through September 2016</a:t>
            </a:r>
          </a:p>
          <a:p>
            <a:pPr>
              <a:buFont typeface="Arial" panose="020B0604020202020204" pitchFamily="34" charset="0"/>
              <a:buChar char="•"/>
            </a:pPr>
            <a:r>
              <a:rPr lang="en-US" sz="3200" dirty="0" smtClean="0"/>
              <a:t>USZPR reported 26 infants/fetuses born to 442 mothers with the same baseline birth defects born to mothers with laboratory evidence of Zika Virus Infection</a:t>
            </a:r>
            <a:endParaRPr lang="en-US" sz="3000" dirty="0" smtClean="0"/>
          </a:p>
          <a:p>
            <a:pPr>
              <a:buFont typeface="Arial" panose="020B0604020202020204" pitchFamily="34" charset="0"/>
              <a:buChar char="•"/>
            </a:pPr>
            <a:r>
              <a:rPr lang="en-US" sz="3200" dirty="0"/>
              <a:t>These data suggest a 20 fold increase in all Zika-related birth </a:t>
            </a:r>
            <a:r>
              <a:rPr lang="en-US" sz="3200" dirty="0" smtClean="0"/>
              <a:t>defects</a:t>
            </a:r>
            <a:endParaRPr lang="en-US" sz="3200" dirty="0"/>
          </a:p>
          <a:p>
            <a:pPr>
              <a:buFont typeface="Arial" panose="020B0604020202020204" pitchFamily="34" charset="0"/>
              <a:buChar char="•"/>
            </a:pPr>
            <a:r>
              <a:rPr lang="en-US" sz="3200" dirty="0"/>
              <a:t>30 fold increase in brain abnormalities and </a:t>
            </a:r>
            <a:r>
              <a:rPr lang="en-US" sz="3200" dirty="0" smtClean="0"/>
              <a:t>microcephaly</a:t>
            </a:r>
            <a:endParaRPr lang="en-US" sz="3000" dirty="0" smtClean="0"/>
          </a:p>
          <a:p>
            <a:pPr marL="0" indent="0">
              <a:buNone/>
            </a:pPr>
            <a:endParaRPr lang="en-US" sz="3000" dirty="0"/>
          </a:p>
          <a:p>
            <a:pPr marL="0" indent="0">
              <a:buNone/>
            </a:pPr>
            <a:endParaRPr lang="en-US" sz="1200" dirty="0" smtClean="0"/>
          </a:p>
          <a:p>
            <a:pPr marL="0" indent="0">
              <a:buNone/>
            </a:pPr>
            <a:endParaRPr lang="en-US" sz="1200" dirty="0"/>
          </a:p>
          <a:p>
            <a:pPr marL="0" indent="0">
              <a:buNone/>
            </a:pPr>
            <a:r>
              <a:rPr lang="en-US" sz="1200" dirty="0" err="1" smtClean="0">
                <a:solidFill>
                  <a:schemeClr val="tx1"/>
                </a:solidFill>
              </a:rPr>
              <a:t>Cragan</a:t>
            </a:r>
            <a:r>
              <a:rPr lang="en-US" sz="1200" dirty="0" smtClean="0">
                <a:solidFill>
                  <a:schemeClr val="tx1"/>
                </a:solidFill>
              </a:rPr>
              <a:t> </a:t>
            </a:r>
            <a:r>
              <a:rPr lang="en-US" sz="1200" dirty="0">
                <a:solidFill>
                  <a:schemeClr val="tx1"/>
                </a:solidFill>
              </a:rPr>
              <a:t>JD, Mai CT, Petersen EE, et al. Baseline Prevalence of Birth Defects Associated with Congenital Zika Virus Infection — Massachusetts, North Carolina, and Atlanta, Georgia, 2013–2014. MMWR </a:t>
            </a:r>
            <a:r>
              <a:rPr lang="en-US" sz="1200" dirty="0" err="1">
                <a:solidFill>
                  <a:schemeClr val="tx1"/>
                </a:solidFill>
              </a:rPr>
              <a:t>Morb</a:t>
            </a:r>
            <a:r>
              <a:rPr lang="en-US" sz="1200" dirty="0">
                <a:solidFill>
                  <a:schemeClr val="tx1"/>
                </a:solidFill>
              </a:rPr>
              <a:t> Mortal </a:t>
            </a:r>
            <a:r>
              <a:rPr lang="en-US" sz="1200" dirty="0" err="1">
                <a:solidFill>
                  <a:schemeClr val="tx1"/>
                </a:solidFill>
              </a:rPr>
              <a:t>Wkly</a:t>
            </a:r>
            <a:r>
              <a:rPr lang="en-US" sz="1200" dirty="0">
                <a:solidFill>
                  <a:schemeClr val="tx1"/>
                </a:solidFill>
              </a:rPr>
              <a:t> Rep 2017;66:219–222.</a:t>
            </a:r>
          </a:p>
          <a:p>
            <a:endParaRPr lang="en-US" dirty="0"/>
          </a:p>
        </p:txBody>
      </p:sp>
    </p:spTree>
    <p:extLst>
      <p:ext uri="{BB962C8B-B14F-4D97-AF65-F5344CB8AC3E}">
        <p14:creationId xmlns:p14="http://schemas.microsoft.com/office/powerpoint/2010/main" val="2000288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566260"/>
            <a:ext cx="10254343" cy="1143000"/>
          </a:xfrm>
        </p:spPr>
        <p:txBody>
          <a:bodyPr>
            <a:noAutofit/>
          </a:bodyPr>
          <a:lstStyle/>
          <a:p>
            <a:r>
              <a:rPr lang="en-US" dirty="0" smtClean="0"/>
              <a:t>What</a:t>
            </a:r>
            <a:r>
              <a:rPr lang="en-US" dirty="0"/>
              <a:t> </a:t>
            </a:r>
            <a:r>
              <a:rPr lang="en-US" dirty="0" smtClean="0"/>
              <a:t>are </a:t>
            </a:r>
            <a:r>
              <a:rPr lang="en-US" dirty="0"/>
              <a:t>the inclusion criteria for the USZPR?</a:t>
            </a:r>
          </a:p>
        </p:txBody>
      </p:sp>
      <p:sp>
        <p:nvSpPr>
          <p:cNvPr id="6" name="Content Placeholder 2"/>
          <p:cNvSpPr>
            <a:spLocks noGrp="1"/>
          </p:cNvSpPr>
          <p:nvPr>
            <p:ph idx="1"/>
          </p:nvPr>
        </p:nvSpPr>
        <p:spPr>
          <a:xfrm>
            <a:off x="1088571" y="1503830"/>
            <a:ext cx="7369629" cy="4385193"/>
          </a:xfrm>
        </p:spPr>
        <p:txBody>
          <a:bodyPr>
            <a:normAutofit fontScale="92500" lnSpcReduction="10000"/>
          </a:bodyPr>
          <a:lstStyle/>
          <a:p>
            <a:endParaRPr lang="en-US" sz="1600" dirty="0"/>
          </a:p>
          <a:p>
            <a:endParaRPr lang="en-US" sz="600" dirty="0"/>
          </a:p>
          <a:p>
            <a:pPr lvl="1"/>
            <a:r>
              <a:rPr lang="en-US" sz="2800" dirty="0"/>
              <a:t>Pregnant women in the United States</a:t>
            </a:r>
            <a:r>
              <a:rPr lang="en-US" sz="2800" baseline="30000" dirty="0"/>
              <a:t>  </a:t>
            </a:r>
            <a:r>
              <a:rPr lang="en-US" sz="2800" dirty="0"/>
              <a:t>with laboratory evidence of Zika virus infection (positive or inconclusive test results, regardless of whether they have symptoms) and periconceptionally, prenatally, or </a:t>
            </a:r>
            <a:r>
              <a:rPr lang="en-US" sz="2800" dirty="0" err="1"/>
              <a:t>perinatally</a:t>
            </a:r>
            <a:r>
              <a:rPr lang="en-US" sz="2800" dirty="0"/>
              <a:t> exposed infants born to these </a:t>
            </a:r>
            <a:r>
              <a:rPr lang="en-US" sz="2800" dirty="0" smtClean="0"/>
              <a:t>women</a:t>
            </a:r>
            <a:endParaRPr lang="en-US" sz="2800" dirty="0"/>
          </a:p>
          <a:p>
            <a:pPr lvl="1"/>
            <a:endParaRPr lang="en-US" sz="2800" dirty="0"/>
          </a:p>
          <a:p>
            <a:pPr lvl="1"/>
            <a:r>
              <a:rPr lang="en-US" sz="2800" dirty="0"/>
              <a:t>Infants with laboratory evidence of congenital Zika virus infection (positive or inconclusive test results, regardless of whether they have symptoms) and their </a:t>
            </a:r>
            <a:r>
              <a:rPr lang="en-US" sz="2800" dirty="0" smtClean="0"/>
              <a:t>mothers</a:t>
            </a:r>
            <a:endParaRPr lang="en-US" sz="2800" dirty="0"/>
          </a:p>
          <a:p>
            <a:endParaRPr lang="en-US"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82" t="30319" r="16114" b="3130"/>
          <a:stretch/>
        </p:blipFill>
        <p:spPr bwMode="auto">
          <a:xfrm>
            <a:off x="8349151" y="2362201"/>
            <a:ext cx="1997595" cy="230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4481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8517" t="13439" b="1778"/>
          <a:stretch/>
        </p:blipFill>
        <p:spPr>
          <a:xfrm>
            <a:off x="3566526" y="313594"/>
            <a:ext cx="4836068" cy="5971877"/>
          </a:xfrm>
          <a:prstGeom prst="rect">
            <a:avLst/>
          </a:prstGeom>
        </p:spPr>
      </p:pic>
      <p:sp>
        <p:nvSpPr>
          <p:cNvPr id="2" name="TextBox 1"/>
          <p:cNvSpPr txBox="1"/>
          <p:nvPr/>
        </p:nvSpPr>
        <p:spPr>
          <a:xfrm>
            <a:off x="1655805" y="6462584"/>
            <a:ext cx="8649730" cy="276999"/>
          </a:xfrm>
          <a:prstGeom prst="rect">
            <a:avLst/>
          </a:prstGeom>
          <a:noFill/>
        </p:spPr>
        <p:txBody>
          <a:bodyPr wrap="square" rtlCol="0">
            <a:spAutoFit/>
          </a:bodyPr>
          <a:lstStyle/>
          <a:p>
            <a:r>
              <a:rPr lang="en-US" sz="1200" dirty="0" smtClean="0"/>
              <a:t>Vital Signs Morbidity and Mortality Weekly Report April 4, 2017</a:t>
            </a:r>
            <a:endParaRPr lang="en-US" sz="1200" dirty="0"/>
          </a:p>
        </p:txBody>
      </p:sp>
    </p:spTree>
    <p:extLst>
      <p:ext uri="{BB962C8B-B14F-4D97-AF65-F5344CB8AC3E}">
        <p14:creationId xmlns:p14="http://schemas.microsoft.com/office/powerpoint/2010/main" val="18684842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71" y="838200"/>
            <a:ext cx="9350829" cy="914400"/>
          </a:xfrm>
        </p:spPr>
        <p:txBody>
          <a:bodyPr>
            <a:normAutofit/>
          </a:bodyPr>
          <a:lstStyle/>
          <a:p>
            <a:r>
              <a:rPr lang="en-US" sz="4400" b="1" dirty="0"/>
              <a:t>Zika Virus Infection in Kentucky</a:t>
            </a:r>
          </a:p>
        </p:txBody>
      </p:sp>
      <p:sp>
        <p:nvSpPr>
          <p:cNvPr id="3" name="Content Placeholder 2"/>
          <p:cNvSpPr>
            <a:spLocks noGrp="1"/>
          </p:cNvSpPr>
          <p:nvPr>
            <p:ph idx="1"/>
          </p:nvPr>
        </p:nvSpPr>
        <p:spPr>
          <a:xfrm>
            <a:off x="1175657" y="1905000"/>
            <a:ext cx="9035143" cy="4191000"/>
          </a:xfrm>
        </p:spPr>
        <p:txBody>
          <a:bodyPr>
            <a:normAutofit fontScale="92500" lnSpcReduction="10000"/>
          </a:bodyPr>
          <a:lstStyle/>
          <a:p>
            <a:r>
              <a:rPr lang="en-US" sz="3300" dirty="0"/>
              <a:t>Cases with evidence of Zika in Kentucky </a:t>
            </a:r>
            <a:r>
              <a:rPr lang="en-US" sz="2100" dirty="0"/>
              <a:t>(Updated 5</a:t>
            </a:r>
            <a:r>
              <a:rPr lang="en-US" sz="2100" dirty="0" smtClean="0"/>
              <a:t>/03/2017</a:t>
            </a:r>
            <a:r>
              <a:rPr lang="en-US" sz="2100" dirty="0"/>
              <a:t>)</a:t>
            </a:r>
          </a:p>
          <a:p>
            <a:pPr lvl="1"/>
            <a:r>
              <a:rPr lang="en-US" sz="2900" dirty="0" smtClean="0"/>
              <a:t>34 </a:t>
            </a:r>
            <a:r>
              <a:rPr lang="en-US" sz="2900" dirty="0"/>
              <a:t>cases with </a:t>
            </a:r>
            <a:r>
              <a:rPr lang="en-US" sz="2900" dirty="0" smtClean="0"/>
              <a:t>laboratory-confirmed Zika </a:t>
            </a:r>
            <a:r>
              <a:rPr lang="en-US" sz="2900" dirty="0"/>
              <a:t>virus infection </a:t>
            </a:r>
          </a:p>
          <a:p>
            <a:pPr lvl="2"/>
            <a:r>
              <a:rPr lang="en-US" sz="2600" dirty="0"/>
              <a:t>Adult cases have had travel exposure and/or sexual exposure to a traveler.</a:t>
            </a:r>
          </a:p>
          <a:p>
            <a:pPr lvl="2"/>
            <a:r>
              <a:rPr lang="en-US" sz="2600" dirty="0"/>
              <a:t>No known local transmission.</a:t>
            </a:r>
          </a:p>
          <a:p>
            <a:pPr lvl="2"/>
            <a:endParaRPr lang="en-US" sz="1700" dirty="0"/>
          </a:p>
          <a:p>
            <a:pPr lvl="1"/>
            <a:r>
              <a:rPr lang="en-US" sz="2900" dirty="0"/>
              <a:t>Most commonly reported symptoms in Kentucky: </a:t>
            </a:r>
          </a:p>
          <a:p>
            <a:pPr lvl="2"/>
            <a:r>
              <a:rPr lang="en-US" sz="2600" dirty="0"/>
              <a:t>97% Rash</a:t>
            </a:r>
          </a:p>
          <a:p>
            <a:pPr lvl="2"/>
            <a:r>
              <a:rPr lang="en-US" sz="2600" dirty="0"/>
              <a:t>74% Fever</a:t>
            </a:r>
          </a:p>
          <a:p>
            <a:pPr lvl="2"/>
            <a:r>
              <a:rPr lang="en-US" sz="2600" dirty="0"/>
              <a:t>71% Arthralgia</a:t>
            </a:r>
          </a:p>
          <a:p>
            <a:pPr lvl="2"/>
            <a:r>
              <a:rPr lang="en-US" sz="2600" dirty="0"/>
              <a:t>54% Conjunctivitis</a:t>
            </a:r>
          </a:p>
          <a:p>
            <a:pPr lvl="2"/>
            <a:endParaRPr lang="en-US" sz="3400" dirty="0"/>
          </a:p>
          <a:p>
            <a:pPr lvl="1"/>
            <a:endParaRPr lang="en-US" sz="26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4437877"/>
            <a:ext cx="3810000" cy="1897020"/>
          </a:xfrm>
          <a:prstGeom prst="rect">
            <a:avLst/>
          </a:prstGeom>
        </p:spPr>
      </p:pic>
    </p:spTree>
    <p:extLst>
      <p:ext uri="{BB962C8B-B14F-4D97-AF65-F5344CB8AC3E}">
        <p14:creationId xmlns:p14="http://schemas.microsoft.com/office/powerpoint/2010/main" val="15124951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Following this talk ….</a:t>
            </a:r>
            <a:endParaRPr lang="en-US" b="1" dirty="0"/>
          </a:p>
        </p:txBody>
      </p:sp>
      <p:sp>
        <p:nvSpPr>
          <p:cNvPr id="3" name="Content Placeholder 2"/>
          <p:cNvSpPr>
            <a:spLocks noGrp="1"/>
          </p:cNvSpPr>
          <p:nvPr>
            <p:ph idx="1"/>
          </p:nvPr>
        </p:nvSpPr>
        <p:spPr/>
        <p:txBody>
          <a:bodyPr>
            <a:normAutofit lnSpcReduction="10000"/>
          </a:bodyPr>
          <a:lstStyle/>
          <a:p>
            <a:r>
              <a:rPr lang="en-US" sz="2800" dirty="0" smtClean="0"/>
              <a:t>You should be familiar with the US </a:t>
            </a:r>
            <a:r>
              <a:rPr lang="en-US" sz="2800" dirty="0"/>
              <a:t>Zika Pregnancy Registry (USZPR</a:t>
            </a:r>
            <a:r>
              <a:rPr lang="en-US" sz="2800" dirty="0" smtClean="0"/>
              <a:t>) and </a:t>
            </a:r>
            <a:r>
              <a:rPr lang="en-US" sz="2800" dirty="0"/>
              <a:t>Zika-Related Birth Defects Surveillance (ZBDS</a:t>
            </a:r>
            <a:r>
              <a:rPr lang="en-US" sz="2800" dirty="0" smtClean="0"/>
              <a:t>)</a:t>
            </a:r>
            <a:endParaRPr lang="en-US" sz="2800" dirty="0"/>
          </a:p>
          <a:p>
            <a:r>
              <a:rPr lang="en-US" sz="2800" dirty="0" smtClean="0"/>
              <a:t>You should be able to recognize some of the Zika-related </a:t>
            </a:r>
            <a:r>
              <a:rPr lang="en-US" sz="2800" dirty="0"/>
              <a:t>birth defects</a:t>
            </a:r>
          </a:p>
          <a:p>
            <a:r>
              <a:rPr lang="en-US" sz="2800" dirty="0" smtClean="0"/>
              <a:t>Have an understand of the </a:t>
            </a:r>
            <a:r>
              <a:rPr lang="en-US" sz="2800" dirty="0"/>
              <a:t>similarities and differences between the USZPR and ZBDS </a:t>
            </a:r>
            <a:endParaRPr lang="en-US" sz="2800" dirty="0" smtClean="0"/>
          </a:p>
          <a:p>
            <a:r>
              <a:rPr lang="en-US" sz="2800" dirty="0" smtClean="0"/>
              <a:t>Have an understanding of why it is important to collect surveillance data on Zika virus and its effects</a:t>
            </a:r>
          </a:p>
          <a:p>
            <a:r>
              <a:rPr lang="en-US" sz="2800" dirty="0" smtClean="0"/>
              <a:t>Be familiar with recent Zika prevalence data in the US and Kentucky</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312" y="0"/>
            <a:ext cx="2588781" cy="1737360"/>
          </a:xfrm>
          <a:prstGeom prst="rect">
            <a:avLst/>
          </a:prstGeom>
        </p:spPr>
      </p:pic>
    </p:spTree>
    <p:extLst>
      <p:ext uri="{BB962C8B-B14F-4D97-AF65-F5344CB8AC3E}">
        <p14:creationId xmlns:p14="http://schemas.microsoft.com/office/powerpoint/2010/main" val="4275970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03" y="426308"/>
            <a:ext cx="8229600" cy="1143000"/>
          </a:xfrm>
        </p:spPr>
        <p:txBody>
          <a:bodyPr/>
          <a:lstStyle/>
          <a:p>
            <a:pPr algn="ctr"/>
            <a:r>
              <a:rPr lang="en-US" b="1" dirty="0" smtClean="0"/>
              <a:t>Questions?</a:t>
            </a:r>
            <a:endParaRPr lang="en-US" b="1" dirty="0"/>
          </a:p>
        </p:txBody>
      </p:sp>
      <p:sp>
        <p:nvSpPr>
          <p:cNvPr id="3" name="Content Placeholder 2"/>
          <p:cNvSpPr>
            <a:spLocks noGrp="1"/>
          </p:cNvSpPr>
          <p:nvPr>
            <p:ph idx="1"/>
          </p:nvPr>
        </p:nvSpPr>
        <p:spPr>
          <a:xfrm>
            <a:off x="1981200" y="2286000"/>
            <a:ext cx="8229600" cy="4038600"/>
          </a:xfrm>
        </p:spPr>
        <p:txBody>
          <a:bodyPr/>
          <a:lstStyle/>
          <a:p>
            <a:endParaRPr lang="en-US" dirty="0" smtClean="0"/>
          </a:p>
          <a:p>
            <a:pPr marL="0" indent="0" algn="ctr">
              <a:buNone/>
            </a:pPr>
            <a:r>
              <a:rPr lang="en-US" sz="2400" dirty="0"/>
              <a:t>Judy Theriot, MD, CPE </a:t>
            </a:r>
          </a:p>
          <a:p>
            <a:pPr marL="0" indent="0" algn="ctr">
              <a:buNone/>
            </a:pPr>
            <a:r>
              <a:rPr lang="en-US" sz="2400" dirty="0"/>
              <a:t>Medial Director</a:t>
            </a:r>
          </a:p>
          <a:p>
            <a:pPr marL="0" indent="0" algn="ctr">
              <a:buNone/>
            </a:pPr>
            <a:r>
              <a:rPr lang="en-US" sz="2400" dirty="0"/>
              <a:t>Commission for Children with Special Health Care Needs</a:t>
            </a:r>
          </a:p>
          <a:p>
            <a:pPr marL="0" indent="0" algn="ctr">
              <a:buNone/>
            </a:pPr>
            <a:r>
              <a:rPr lang="en-US" sz="2400" dirty="0">
                <a:hlinkClick r:id="rId3"/>
              </a:rPr>
              <a:t>Judy.Theriot@ky.gov</a:t>
            </a:r>
            <a:r>
              <a:rPr lang="en-US" sz="2400" dirty="0"/>
              <a:t> </a:t>
            </a:r>
          </a:p>
        </p:txBody>
      </p:sp>
      <p:pic>
        <p:nvPicPr>
          <p:cNvPr id="4" name="Picture 3" descr="cid:image001.png@01CFA747.02937AD0"/>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4704835"/>
            <a:ext cx="1600200" cy="1600200"/>
          </a:xfrm>
          <a:prstGeom prst="rect">
            <a:avLst/>
          </a:prstGeom>
          <a:noFill/>
          <a:ln>
            <a:noFill/>
          </a:ln>
        </p:spPr>
      </p:pic>
    </p:spTree>
    <p:extLst>
      <p:ext uri="{BB962C8B-B14F-4D97-AF65-F5344CB8AC3E}">
        <p14:creationId xmlns:p14="http://schemas.microsoft.com/office/powerpoint/2010/main" val="2637933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1" y="478971"/>
            <a:ext cx="9503229" cy="1077686"/>
          </a:xfrm>
        </p:spPr>
        <p:txBody>
          <a:bodyPr>
            <a:normAutofit fontScale="90000"/>
          </a:bodyPr>
          <a:lstStyle/>
          <a:p>
            <a:r>
              <a:rPr lang="en-US" dirty="0"/>
              <a:t>What information is included in USZPR?</a:t>
            </a:r>
          </a:p>
        </p:txBody>
      </p:sp>
      <p:sp>
        <p:nvSpPr>
          <p:cNvPr id="3" name="Content Placeholder 2"/>
          <p:cNvSpPr>
            <a:spLocks noGrp="1"/>
          </p:cNvSpPr>
          <p:nvPr>
            <p:ph idx="1"/>
          </p:nvPr>
        </p:nvSpPr>
        <p:spPr>
          <a:xfrm>
            <a:off x="1197429" y="1752600"/>
            <a:ext cx="9013371" cy="4572000"/>
          </a:xfrm>
        </p:spPr>
        <p:txBody>
          <a:bodyPr>
            <a:normAutofit lnSpcReduction="10000"/>
          </a:bodyPr>
          <a:lstStyle/>
          <a:p>
            <a:pPr lvl="1"/>
            <a:r>
              <a:rPr lang="en-US" sz="2800" dirty="0" smtClean="0"/>
              <a:t>Maternal </a:t>
            </a:r>
            <a:r>
              <a:rPr lang="en-US" sz="2800" dirty="0"/>
              <a:t>Health History</a:t>
            </a:r>
          </a:p>
          <a:p>
            <a:pPr lvl="2"/>
            <a:r>
              <a:rPr lang="en-US" sz="2400" dirty="0"/>
              <a:t>Demographics, Maternal Zika Virus History, Exposure History, Maternal Health History, Pregnancy Information, Prenatal Imaging and Diagnostics</a:t>
            </a:r>
          </a:p>
          <a:p>
            <a:pPr lvl="2"/>
            <a:endParaRPr lang="en-US" sz="500" dirty="0"/>
          </a:p>
          <a:p>
            <a:pPr lvl="1"/>
            <a:r>
              <a:rPr lang="en-US" sz="2800" dirty="0"/>
              <a:t>Neonatal Assessment</a:t>
            </a:r>
          </a:p>
          <a:p>
            <a:pPr lvl="2"/>
            <a:r>
              <a:rPr lang="en-US" sz="2400" dirty="0" smtClean="0"/>
              <a:t>DOB, Gender, Gestational age, </a:t>
            </a:r>
            <a:r>
              <a:rPr lang="en-US" sz="2400" dirty="0"/>
              <a:t>Physical Examination, Imaging and </a:t>
            </a:r>
            <a:r>
              <a:rPr lang="en-US" sz="2400" dirty="0" smtClean="0"/>
              <a:t>Diagnostics such as hearing screen, retinal exam, head ultrasound, </a:t>
            </a:r>
            <a:r>
              <a:rPr lang="en-US" sz="2400" dirty="0"/>
              <a:t>Postnatal Infection and Cytogenetic Testing Results</a:t>
            </a:r>
          </a:p>
          <a:p>
            <a:pPr lvl="2"/>
            <a:endParaRPr lang="en-US" sz="500" dirty="0"/>
          </a:p>
          <a:p>
            <a:pPr lvl="1"/>
            <a:r>
              <a:rPr lang="en-US" sz="2800" dirty="0"/>
              <a:t>Infant Follow-up at 2, 6, and 12 months</a:t>
            </a:r>
          </a:p>
          <a:p>
            <a:pPr lvl="2"/>
            <a:r>
              <a:rPr lang="en-US" sz="2400" dirty="0"/>
              <a:t>Demographics, Weight, Length, Head Circumference, Abnormal Clinical Findings</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580" y="4286250"/>
            <a:ext cx="1943100" cy="1943100"/>
          </a:xfrm>
          <a:prstGeom prst="rect">
            <a:avLst/>
          </a:prstGeom>
        </p:spPr>
      </p:pic>
    </p:spTree>
    <p:extLst>
      <p:ext uri="{BB962C8B-B14F-4D97-AF65-F5344CB8AC3E}">
        <p14:creationId xmlns:p14="http://schemas.microsoft.com/office/powerpoint/2010/main" val="397930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370114"/>
            <a:ext cx="9761974" cy="1153886"/>
          </a:xfrm>
        </p:spPr>
        <p:txBody>
          <a:bodyPr>
            <a:normAutofit fontScale="90000"/>
          </a:bodyPr>
          <a:lstStyle/>
          <a:p>
            <a:r>
              <a:rPr lang="en-US" dirty="0" smtClean="0"/>
              <a:t>What is the role of healthcare providers?</a:t>
            </a:r>
            <a:endParaRPr lang="en-US" dirty="0"/>
          </a:p>
        </p:txBody>
      </p:sp>
      <p:sp>
        <p:nvSpPr>
          <p:cNvPr id="3" name="Content Placeholder 2"/>
          <p:cNvSpPr>
            <a:spLocks noGrp="1"/>
          </p:cNvSpPr>
          <p:nvPr>
            <p:ph idx="1"/>
          </p:nvPr>
        </p:nvSpPr>
        <p:spPr>
          <a:xfrm>
            <a:off x="1226580" y="2028568"/>
            <a:ext cx="8828315" cy="5105400"/>
          </a:xfrm>
        </p:spPr>
        <p:txBody>
          <a:bodyPr>
            <a:normAutofit/>
          </a:bodyPr>
          <a:lstStyle/>
          <a:p>
            <a:r>
              <a:rPr lang="en-US" sz="2300" b="1" dirty="0"/>
              <a:t>Collect Data on Pregnant Women and Their Infants</a:t>
            </a:r>
            <a:endParaRPr lang="en-US" sz="1000" dirty="0"/>
          </a:p>
          <a:p>
            <a:pPr lvl="1"/>
            <a:r>
              <a:rPr lang="en-US" sz="2300" dirty="0"/>
              <a:t>Completing the Maternal History, Neonate Assessment, and Infant Follow-up US Zika Pregnancy Surveillance </a:t>
            </a:r>
            <a:r>
              <a:rPr lang="en-US" sz="2300" dirty="0" smtClean="0"/>
              <a:t>forms</a:t>
            </a:r>
            <a:endParaRPr lang="en-US" sz="2900" b="1" dirty="0"/>
          </a:p>
          <a:p>
            <a:r>
              <a:rPr lang="en-US" sz="2300" b="1" dirty="0"/>
              <a:t>Report </a:t>
            </a:r>
            <a:r>
              <a:rPr lang="en-US" sz="2300" b="1" dirty="0" err="1"/>
              <a:t>Zika</a:t>
            </a:r>
            <a:r>
              <a:rPr lang="en-US" sz="2300" b="1" dirty="0"/>
              <a:t>-related Adverse Events Such as Spontaneous Abortion or Termination</a:t>
            </a:r>
          </a:p>
          <a:p>
            <a:pPr lvl="1"/>
            <a:r>
              <a:rPr lang="en-US" sz="2300" dirty="0"/>
              <a:t>By contacting the Kentucky Birth Surveillance Registry’s (KBSR) Infant Zika Nurse Coordinator at </a:t>
            </a:r>
            <a:r>
              <a:rPr lang="en-US" sz="2300" b="1" dirty="0"/>
              <a:t>1-800- 843-5877 Ext. </a:t>
            </a:r>
            <a:r>
              <a:rPr lang="en-US" sz="2300" b="1" dirty="0" smtClean="0"/>
              <a:t>3103</a:t>
            </a:r>
            <a:endParaRPr lang="en-US" sz="2100" dirty="0"/>
          </a:p>
          <a:p>
            <a:r>
              <a:rPr lang="en-US" sz="2300" b="1" dirty="0"/>
              <a:t>Report Suspected New </a:t>
            </a:r>
            <a:r>
              <a:rPr lang="en-US" sz="2300" b="1" dirty="0" err="1"/>
              <a:t>Zika</a:t>
            </a:r>
            <a:r>
              <a:rPr lang="en-US" sz="2300" b="1" dirty="0"/>
              <a:t> Cases</a:t>
            </a:r>
            <a:endParaRPr lang="en-US" sz="1000" dirty="0"/>
          </a:p>
          <a:p>
            <a:pPr lvl="1"/>
            <a:r>
              <a:rPr lang="en-US" sz="2300" dirty="0"/>
              <a:t>By contacting Kentucky Department for Public Health’s Reportable </a:t>
            </a:r>
            <a:r>
              <a:rPr lang="en-US" sz="2300" dirty="0" smtClean="0"/>
              <a:t>Diseases </a:t>
            </a:r>
            <a:r>
              <a:rPr lang="en-US" sz="2300" dirty="0"/>
              <a:t>Section at </a:t>
            </a:r>
            <a:r>
              <a:rPr lang="en-US" sz="2300" b="1" dirty="0"/>
              <a:t>1-502-564-3261</a:t>
            </a:r>
          </a:p>
          <a:p>
            <a:pPr marL="0" indent="0">
              <a:buNone/>
            </a:pPr>
            <a:endParaRPr lang="en-US" sz="1100" b="1"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6508" y="3766751"/>
            <a:ext cx="2438400" cy="2438400"/>
          </a:xfrm>
          <a:prstGeom prst="rect">
            <a:avLst/>
          </a:prstGeom>
        </p:spPr>
      </p:pic>
    </p:spTree>
    <p:extLst>
      <p:ext uri="{BB962C8B-B14F-4D97-AF65-F5344CB8AC3E}">
        <p14:creationId xmlns:p14="http://schemas.microsoft.com/office/powerpoint/2010/main" val="4063379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01DD3E84222749ACDFBCB2857CFD2F" ma:contentTypeVersion="2" ma:contentTypeDescription="Create a new document." ma:contentTypeScope="" ma:versionID="915e35dc5d593b740694f8ec04b79904">
  <xsd:schema xmlns:xsd="http://www.w3.org/2001/XMLSchema" xmlns:xs="http://www.w3.org/2001/XMLSchema" xmlns:p="http://schemas.microsoft.com/office/2006/metadata/properties" xmlns:ns1="http://schemas.microsoft.com/sharepoint/v3" targetNamespace="http://schemas.microsoft.com/office/2006/metadata/properties" ma:root="true" ma:fieldsID="26ae8053387f972404f5ef1c4bc0980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0B655A4-17E6-48A0-AFCA-B559547B7833}"/>
</file>

<file path=customXml/itemProps2.xml><?xml version="1.0" encoding="utf-8"?>
<ds:datastoreItem xmlns:ds="http://schemas.openxmlformats.org/officeDocument/2006/customXml" ds:itemID="{A174361F-4013-450B-B8C4-678A6C2373F4}"/>
</file>

<file path=customXml/itemProps3.xml><?xml version="1.0" encoding="utf-8"?>
<ds:datastoreItem xmlns:ds="http://schemas.openxmlformats.org/officeDocument/2006/customXml" ds:itemID="{F7036BA9-7287-48C4-AB4C-BB66DEAF6210}"/>
</file>

<file path=docProps/app.xml><?xml version="1.0" encoding="utf-8"?>
<Properties xmlns="http://schemas.openxmlformats.org/officeDocument/2006/extended-properties" xmlns:vt="http://schemas.openxmlformats.org/officeDocument/2006/docPropsVTypes">
  <Template>Retrospect</Template>
  <TotalTime>2290</TotalTime>
  <Words>5176</Words>
  <Application>Microsoft Office PowerPoint</Application>
  <PresentationFormat>Widescreen</PresentationFormat>
  <Paragraphs>843</Paragraphs>
  <Slides>73</Slides>
  <Notes>67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4" baseType="lpstr">
      <vt:lpstr>Arial</vt:lpstr>
      <vt:lpstr>Calibri</vt:lpstr>
      <vt:lpstr>Calibri Light</vt:lpstr>
      <vt:lpstr>Comic Sans MS</vt:lpstr>
      <vt:lpstr>Garamond</vt:lpstr>
      <vt:lpstr>Segoe UI</vt:lpstr>
      <vt:lpstr>Times New Roman</vt:lpstr>
      <vt:lpstr>Wingdings</vt:lpstr>
      <vt:lpstr>Wingdings 2</vt:lpstr>
      <vt:lpstr>Retrospect</vt:lpstr>
      <vt:lpstr>Image</vt:lpstr>
      <vt:lpstr>PowerPoint Presentation</vt:lpstr>
      <vt:lpstr>Objectives</vt:lpstr>
      <vt:lpstr>Importance of Collecting Surveillance Data About Zika Virus and Its Effects</vt:lpstr>
      <vt:lpstr>PowerPoint Presentation</vt:lpstr>
      <vt:lpstr>US Zika Pregnancy Registry (USZPR)</vt:lpstr>
      <vt:lpstr>ArboNET  </vt:lpstr>
      <vt:lpstr>What are the inclusion criteria for the USZPR?</vt:lpstr>
      <vt:lpstr>What information is included in USZPR?</vt:lpstr>
      <vt:lpstr>What is the role of healthcare providers?</vt:lpstr>
      <vt:lpstr>PowerPoint Presentation</vt:lpstr>
      <vt:lpstr>What is the role of Kentucky’s Department for Public Health?</vt:lpstr>
      <vt:lpstr>What happens when a pregnant woman has evidence of Zika virus?</vt:lpstr>
      <vt:lpstr>PowerPoint Presentation</vt:lpstr>
      <vt:lpstr>Laboratory Testing:</vt:lpstr>
      <vt:lpstr>PowerPoint Presentation</vt:lpstr>
      <vt:lpstr>Initial evaluation of an infant with findings consistent with Congenital Zika Syndrome</vt:lpstr>
      <vt:lpstr>Initial evaluation of an infant with findings consistent with Congenital Zika Syndrome</vt:lpstr>
      <vt:lpstr>Initial evaluation of an infant with findings consistent with Congenital Zika Syndrome</vt:lpstr>
      <vt:lpstr>PowerPoint Presentation</vt:lpstr>
      <vt:lpstr>PowerPoint Presentation</vt:lpstr>
      <vt:lpstr>Management of Infants with laboratory evidence of Zika Virus and an abnormal exam</vt:lpstr>
      <vt:lpstr>PowerPoint Presentation</vt:lpstr>
      <vt:lpstr>PowerPoint Presentation</vt:lpstr>
      <vt:lpstr>Management of Infants with laboratory evidence of Zika Virus and an Normal exam</vt:lpstr>
      <vt:lpstr>Management of Infants born to mothers enrolled in the USZPR in Kentucky?</vt:lpstr>
      <vt:lpstr>Commission Neurology Clinic Locations</vt:lpstr>
      <vt:lpstr>Management of Infants born to mothers enrolled in the USZPR in Kentucky?</vt:lpstr>
      <vt:lpstr>Kentucky EHDI program</vt:lpstr>
      <vt:lpstr>Early Hearing Detection &amp; Intervention</vt:lpstr>
      <vt:lpstr>Early Hearing Detection &amp; Intervention (EHDI) Program</vt:lpstr>
      <vt:lpstr>Kentucky EHDI Data   1-3-6 Goals </vt:lpstr>
      <vt:lpstr>Closing the Gap</vt:lpstr>
      <vt:lpstr>Zika-Related Birth Defects Surveillance </vt:lpstr>
      <vt:lpstr>Zika-Related Birth Defects Surveillance (ZBDS)</vt:lpstr>
      <vt:lpstr>CDC has asked local jurisdictions to use a standard approach for gathering information on Zika</vt:lpstr>
      <vt:lpstr>What are the inclusion criteria for ZBDS?</vt:lpstr>
      <vt:lpstr>PowerPoint Presentation</vt:lpstr>
      <vt:lpstr>What is the “case definition” of microcephaly? </vt:lpstr>
      <vt:lpstr>Measuring Head Circumference (WHO*)</vt:lpstr>
      <vt:lpstr>When  to  measure Head Circumference</vt:lpstr>
      <vt:lpstr>Measuring Head Circumference</vt:lpstr>
      <vt:lpstr>Congenital Microcephaly </vt:lpstr>
      <vt:lpstr>Brain Abnormalities That Can Occur with Congenital Microcephaly </vt:lpstr>
      <vt:lpstr>PowerPoint Presentation</vt:lpstr>
      <vt:lpstr>Fetal Brain Disruption Sequence </vt:lpstr>
      <vt:lpstr>PowerPoint Presentation</vt:lpstr>
      <vt:lpstr>PowerPoint Presentation</vt:lpstr>
      <vt:lpstr>Other Birth Defects with Abnormal Head Size </vt:lpstr>
      <vt:lpstr>Other Birth Defects with Abnormal Head Size </vt:lpstr>
      <vt:lpstr>PowerPoint Presentation</vt:lpstr>
      <vt:lpstr>PowerPoint Presentation</vt:lpstr>
      <vt:lpstr>Eye Abnormalities:</vt:lpstr>
      <vt:lpstr>PowerPoint Presentation</vt:lpstr>
      <vt:lpstr>PowerPoint Presentation</vt:lpstr>
      <vt:lpstr>   </vt:lpstr>
      <vt:lpstr>PowerPoint Presentation</vt:lpstr>
      <vt:lpstr>What information is included in ZBDS? </vt:lpstr>
      <vt:lpstr>How will ZBDS data be used? </vt:lpstr>
      <vt:lpstr>How will ZBDS data be used? </vt:lpstr>
      <vt:lpstr>USZPR  Compared to  ZBDS</vt:lpstr>
      <vt:lpstr>PowerPoint Presentation</vt:lpstr>
      <vt:lpstr>Zika Virus Surveillance in the US and Kentucky</vt:lpstr>
      <vt:lpstr>Zika Virus Disease in the U.S.</vt:lpstr>
      <vt:lpstr>Zika Virus Disease Cases by Mode of Transmission United States, January 1, 2015 – May 3, 2017</vt:lpstr>
      <vt:lpstr>PowerPoint Presentation</vt:lpstr>
      <vt:lpstr>Pregnancy Outcomes in the United States</vt:lpstr>
      <vt:lpstr>USZPR data</vt:lpstr>
      <vt:lpstr>ZRBD data</vt:lpstr>
      <vt:lpstr>Zika-related Birth Defects</vt:lpstr>
      <vt:lpstr>PowerPoint Presentation</vt:lpstr>
      <vt:lpstr>Zika Virus Infection in Kentucky</vt:lpstr>
      <vt:lpstr>Following this talk ….</vt:lpstr>
      <vt:lpstr>Questions?</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Zika Pregnancy Registry and Zika-Related Birth Defects Surveillance</dc:title>
  <dc:creator>Clouse, Monica  (CHS-PH)</dc:creator>
  <cp:lastModifiedBy>TSadmin</cp:lastModifiedBy>
  <cp:revision>106</cp:revision>
  <cp:lastPrinted>2017-05-09T14:47:32Z</cp:lastPrinted>
  <dcterms:created xsi:type="dcterms:W3CDTF">2017-04-19T13:37:39Z</dcterms:created>
  <dcterms:modified xsi:type="dcterms:W3CDTF">2017-05-12T20:55:58Z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0x0101008D01DD3E84222749ACDFBCB2857CFD2F</vt:lpwstr>
  </property>
  <property fmtid="{D5CDD505-2E9C-101B-9397-08002B2CF9AE}" pid="3" name="Order">
    <vt:r8>11200</vt:r8>
  </property>
</Properties>
</file>