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45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46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468" r:id="rId2"/>
    <p:sldId id="658" r:id="rId3"/>
    <p:sldId id="570" r:id="rId4"/>
    <p:sldId id="569" r:id="rId5"/>
    <p:sldId id="575" r:id="rId6"/>
    <p:sldId id="611" r:id="rId7"/>
    <p:sldId id="519" r:id="rId8"/>
    <p:sldId id="619" r:id="rId9"/>
    <p:sldId id="620" r:id="rId10"/>
    <p:sldId id="568" r:id="rId11"/>
    <p:sldId id="612" r:id="rId12"/>
    <p:sldId id="479" r:id="rId13"/>
    <p:sldId id="495" r:id="rId14"/>
    <p:sldId id="656" r:id="rId15"/>
    <p:sldId id="613" r:id="rId16"/>
    <p:sldId id="655" r:id="rId17"/>
    <p:sldId id="614" r:id="rId18"/>
    <p:sldId id="496" r:id="rId19"/>
    <p:sldId id="618" r:id="rId20"/>
    <p:sldId id="615" r:id="rId21"/>
    <p:sldId id="536" r:id="rId22"/>
    <p:sldId id="513" r:id="rId23"/>
    <p:sldId id="537" r:id="rId24"/>
    <p:sldId id="540" r:id="rId25"/>
    <p:sldId id="616" r:id="rId26"/>
    <p:sldId id="538" r:id="rId27"/>
    <p:sldId id="425" r:id="rId28"/>
    <p:sldId id="617" r:id="rId29"/>
    <p:sldId id="429" r:id="rId30"/>
    <p:sldId id="430" r:id="rId31"/>
    <p:sldId id="431" r:id="rId32"/>
    <p:sldId id="545" r:id="rId33"/>
    <p:sldId id="546" r:id="rId34"/>
    <p:sldId id="623" r:id="rId35"/>
    <p:sldId id="630" r:id="rId36"/>
    <p:sldId id="625" r:id="rId37"/>
    <p:sldId id="627" r:id="rId38"/>
    <p:sldId id="631" r:id="rId39"/>
    <p:sldId id="632" r:id="rId40"/>
    <p:sldId id="633" r:id="rId41"/>
    <p:sldId id="634" r:id="rId42"/>
    <p:sldId id="585" r:id="rId43"/>
    <p:sldId id="622" r:id="rId44"/>
    <p:sldId id="621" r:id="rId45"/>
    <p:sldId id="573" r:id="rId46"/>
    <p:sldId id="571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26341DA-290E-4811-9146-F26FD82EA7B4}">
          <p14:sldIdLst>
            <p14:sldId id="468"/>
            <p14:sldId id="658"/>
            <p14:sldId id="570"/>
          </p14:sldIdLst>
        </p14:section>
        <p14:section name="Methodology" id="{B02726F2-4E38-4875-B715-59649E88F4FB}">
          <p14:sldIdLst>
            <p14:sldId id="569"/>
          </p14:sldIdLst>
        </p14:section>
        <p14:section name="Snapshot of Demographics" id="{9CD36AF2-1617-4612-8FED-968127F80BA7}">
          <p14:sldIdLst>
            <p14:sldId id="575"/>
          </p14:sldIdLst>
        </p14:section>
        <p14:section name="Information Environment" id="{178F5ACE-9BE9-454E-B288-271B6DD43011}">
          <p14:sldIdLst>
            <p14:sldId id="611"/>
            <p14:sldId id="519"/>
            <p14:sldId id="619"/>
            <p14:sldId id="620"/>
            <p14:sldId id="568"/>
          </p14:sldIdLst>
        </p14:section>
        <p14:section name="Knowledge of Zika" id="{B03CC796-3ADE-4F7B-AB1A-070F7A25CBE5}">
          <p14:sldIdLst>
            <p14:sldId id="612"/>
            <p14:sldId id="479"/>
            <p14:sldId id="495"/>
            <p14:sldId id="656"/>
          </p14:sldIdLst>
        </p14:section>
        <p14:section name="Risk Perception" id="{2945F1FB-E735-4AB4-A7E7-9D9560C552DE}">
          <p14:sldIdLst>
            <p14:sldId id="613"/>
            <p14:sldId id="655"/>
          </p14:sldIdLst>
        </p14:section>
        <p14:section name="Perstistance and Changes in Travel Plans" id="{70F0C2D1-FAD5-4526-AB30-14D3A058B9BB}">
          <p14:sldIdLst>
            <p14:sldId id="614"/>
            <p14:sldId id="496"/>
            <p14:sldId id="618"/>
          </p14:sldIdLst>
        </p14:section>
        <p14:section name="Mosquito-Related Behaviors During Travel" id="{2E05467F-AA1A-41B1-A828-085C83FDBA11}">
          <p14:sldIdLst>
            <p14:sldId id="615"/>
            <p14:sldId id="536"/>
            <p14:sldId id="513"/>
            <p14:sldId id="537"/>
            <p14:sldId id="540"/>
            <p14:sldId id="616"/>
            <p14:sldId id="538"/>
            <p14:sldId id="425"/>
          </p14:sldIdLst>
        </p14:section>
        <p14:section name="After-Travel Response" id="{72B76628-46AF-471F-B819-5BFF21E3BB11}">
          <p14:sldIdLst>
            <p14:sldId id="617"/>
            <p14:sldId id="429"/>
            <p14:sldId id="430"/>
            <p14:sldId id="431"/>
            <p14:sldId id="545"/>
            <p14:sldId id="546"/>
          </p14:sldIdLst>
        </p14:section>
        <p14:section name="Travelers in High-risk Households" id="{0143A980-C82A-473A-987F-D5BB762E346D}">
          <p14:sldIdLst>
            <p14:sldId id="623"/>
            <p14:sldId id="630"/>
            <p14:sldId id="625"/>
            <p14:sldId id="627"/>
            <p14:sldId id="631"/>
            <p14:sldId id="632"/>
            <p14:sldId id="633"/>
            <p14:sldId id="634"/>
          </p14:sldIdLst>
        </p14:section>
        <p14:section name="Takeaways" id="{295EB7D4-CE63-49EC-8EA0-6663E04AE429}">
          <p14:sldIdLst>
            <p14:sldId id="585"/>
            <p14:sldId id="622"/>
            <p14:sldId id="621"/>
          </p14:sldIdLst>
        </p14:section>
        <p14:section name="End and Appendices" id="{EEAD1E7A-6353-4DE4-8183-5F16B73686C0}">
          <p14:sldIdLst>
            <p14:sldId id="573"/>
            <p14:sldId id="5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6" clrIdx="0"/>
  <p:cmAuthor id="1" name="Hannah" initials="HC" lastIdx="19" clrIdx="1"/>
  <p:cmAuthor id="2" name="masterit" initials="m" lastIdx="53" clrIdx="2"/>
  <p:cmAuthor id="3" name="Hannah Caporello" initials="HC" lastIdx="455" clrIdx="3"/>
  <p:cmAuthor id="4" name="Gillian" initials="GSF" lastIdx="228" clrIdx="4"/>
  <p:cmAuthor id="5" name="William Lodge II" initials="WL" lastIdx="8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1657" autoAdjust="0"/>
  </p:normalViewPr>
  <p:slideViewPr>
    <p:cSldViewPr>
      <p:cViewPr varScale="1">
        <p:scale>
          <a:sx n="83" d="100"/>
          <a:sy n="83" d="100"/>
        </p:scale>
        <p:origin x="175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744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4" Type="http://schemas.openxmlformats.org/officeDocument/2006/relationships/image" Target="../media/image64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67.emf"/><Relationship Id="rId7" Type="http://schemas.openxmlformats.org/officeDocument/2006/relationships/image" Target="../media/image71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10" Type="http://schemas.openxmlformats.org/officeDocument/2006/relationships/image" Target="../media/image74.emf"/><Relationship Id="rId4" Type="http://schemas.openxmlformats.org/officeDocument/2006/relationships/image" Target="../media/image68.emf"/><Relationship Id="rId9" Type="http://schemas.openxmlformats.org/officeDocument/2006/relationships/image" Target="../media/image7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image" Target="../media/image82.emf"/><Relationship Id="rId7" Type="http://schemas.openxmlformats.org/officeDocument/2006/relationships/image" Target="../media/image86.emf"/><Relationship Id="rId2" Type="http://schemas.openxmlformats.org/officeDocument/2006/relationships/image" Target="../media/image81.emf"/><Relationship Id="rId1" Type="http://schemas.openxmlformats.org/officeDocument/2006/relationships/image" Target="../media/image80.emf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image" Target="../media/image95.emf"/><Relationship Id="rId7" Type="http://schemas.openxmlformats.org/officeDocument/2006/relationships/image" Target="../media/image99.emf"/><Relationship Id="rId2" Type="http://schemas.openxmlformats.org/officeDocument/2006/relationships/image" Target="../media/image94.emf"/><Relationship Id="rId1" Type="http://schemas.openxmlformats.org/officeDocument/2006/relationships/image" Target="../media/image93.emf"/><Relationship Id="rId6" Type="http://schemas.openxmlformats.org/officeDocument/2006/relationships/image" Target="../media/image98.emf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image" Target="../media/image101.emf"/><Relationship Id="rId6" Type="http://schemas.openxmlformats.org/officeDocument/2006/relationships/image" Target="../media/image106.emf"/><Relationship Id="rId5" Type="http://schemas.openxmlformats.org/officeDocument/2006/relationships/image" Target="../media/image105.emf"/><Relationship Id="rId4" Type="http://schemas.openxmlformats.org/officeDocument/2006/relationships/image" Target="../media/image104.e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3" Type="http://schemas.openxmlformats.org/officeDocument/2006/relationships/image" Target="../media/image109.emf"/><Relationship Id="rId7" Type="http://schemas.openxmlformats.org/officeDocument/2006/relationships/image" Target="../media/image113.emf"/><Relationship Id="rId12" Type="http://schemas.openxmlformats.org/officeDocument/2006/relationships/image" Target="../media/image118.emf"/><Relationship Id="rId2" Type="http://schemas.openxmlformats.org/officeDocument/2006/relationships/image" Target="../media/image108.emf"/><Relationship Id="rId1" Type="http://schemas.openxmlformats.org/officeDocument/2006/relationships/image" Target="../media/image107.emf"/><Relationship Id="rId6" Type="http://schemas.openxmlformats.org/officeDocument/2006/relationships/image" Target="../media/image112.emf"/><Relationship Id="rId11" Type="http://schemas.openxmlformats.org/officeDocument/2006/relationships/image" Target="../media/image117.emf"/><Relationship Id="rId5" Type="http://schemas.openxmlformats.org/officeDocument/2006/relationships/image" Target="../media/image111.emf"/><Relationship Id="rId10" Type="http://schemas.openxmlformats.org/officeDocument/2006/relationships/image" Target="../media/image116.emf"/><Relationship Id="rId4" Type="http://schemas.openxmlformats.org/officeDocument/2006/relationships/image" Target="../media/image110.emf"/><Relationship Id="rId9" Type="http://schemas.openxmlformats.org/officeDocument/2006/relationships/image" Target="../media/image115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image" Target="../media/image119.emf"/><Relationship Id="rId4" Type="http://schemas.openxmlformats.org/officeDocument/2006/relationships/image" Target="../media/image122.e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emf"/><Relationship Id="rId3" Type="http://schemas.openxmlformats.org/officeDocument/2006/relationships/image" Target="../media/image125.emf"/><Relationship Id="rId7" Type="http://schemas.openxmlformats.org/officeDocument/2006/relationships/image" Target="../media/image129.emf"/><Relationship Id="rId2" Type="http://schemas.openxmlformats.org/officeDocument/2006/relationships/image" Target="../media/image124.emf"/><Relationship Id="rId1" Type="http://schemas.openxmlformats.org/officeDocument/2006/relationships/image" Target="../media/image123.emf"/><Relationship Id="rId6" Type="http://schemas.openxmlformats.org/officeDocument/2006/relationships/image" Target="../media/image128.emf"/><Relationship Id="rId5" Type="http://schemas.openxmlformats.org/officeDocument/2006/relationships/image" Target="../media/image127.emf"/><Relationship Id="rId4" Type="http://schemas.openxmlformats.org/officeDocument/2006/relationships/image" Target="../media/image126.emf"/><Relationship Id="rId9" Type="http://schemas.openxmlformats.org/officeDocument/2006/relationships/image" Target="../media/image13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image" Target="../media/image132.emf"/><Relationship Id="rId4" Type="http://schemas.openxmlformats.org/officeDocument/2006/relationships/image" Target="../media/image135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7.emf"/><Relationship Id="rId1" Type="http://schemas.openxmlformats.org/officeDocument/2006/relationships/image" Target="../media/image136.emf"/><Relationship Id="rId5" Type="http://schemas.openxmlformats.org/officeDocument/2006/relationships/image" Target="../media/image140.emf"/><Relationship Id="rId4" Type="http://schemas.openxmlformats.org/officeDocument/2006/relationships/image" Target="../media/image139.e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emf"/><Relationship Id="rId3" Type="http://schemas.openxmlformats.org/officeDocument/2006/relationships/image" Target="../media/image143.emf"/><Relationship Id="rId7" Type="http://schemas.openxmlformats.org/officeDocument/2006/relationships/image" Target="../media/image147.emf"/><Relationship Id="rId2" Type="http://schemas.openxmlformats.org/officeDocument/2006/relationships/image" Target="../media/image142.emf"/><Relationship Id="rId1" Type="http://schemas.openxmlformats.org/officeDocument/2006/relationships/image" Target="../media/image141.emf"/><Relationship Id="rId6" Type="http://schemas.openxmlformats.org/officeDocument/2006/relationships/image" Target="../media/image146.emf"/><Relationship Id="rId5" Type="http://schemas.openxmlformats.org/officeDocument/2006/relationships/image" Target="../media/image145.emf"/><Relationship Id="rId10" Type="http://schemas.openxmlformats.org/officeDocument/2006/relationships/image" Target="../media/image150.emf"/><Relationship Id="rId4" Type="http://schemas.openxmlformats.org/officeDocument/2006/relationships/image" Target="../media/image144.emf"/><Relationship Id="rId9" Type="http://schemas.openxmlformats.org/officeDocument/2006/relationships/image" Target="../media/image14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image" Target="../media/image153.emf"/><Relationship Id="rId1" Type="http://schemas.openxmlformats.org/officeDocument/2006/relationships/image" Target="../media/image152.emf"/><Relationship Id="rId4" Type="http://schemas.openxmlformats.org/officeDocument/2006/relationships/image" Target="../media/image155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emf"/><Relationship Id="rId1" Type="http://schemas.openxmlformats.org/officeDocument/2006/relationships/image" Target="../media/image156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emf"/><Relationship Id="rId1" Type="http://schemas.openxmlformats.org/officeDocument/2006/relationships/image" Target="../media/image158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2" Type="http://schemas.openxmlformats.org/officeDocument/2006/relationships/image" Target="../media/image161.emf"/><Relationship Id="rId1" Type="http://schemas.openxmlformats.org/officeDocument/2006/relationships/image" Target="../media/image160.emf"/><Relationship Id="rId4" Type="http://schemas.openxmlformats.org/officeDocument/2006/relationships/image" Target="../media/image163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image" Target="../media/image132.emf"/><Relationship Id="rId4" Type="http://schemas.openxmlformats.org/officeDocument/2006/relationships/image" Target="../media/image135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emf"/><Relationship Id="rId1" Type="http://schemas.openxmlformats.org/officeDocument/2006/relationships/image" Target="../media/image164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6" Type="http://schemas.openxmlformats.org/officeDocument/2006/relationships/image" Target="../media/image48.emf"/><Relationship Id="rId11" Type="http://schemas.openxmlformats.org/officeDocument/2006/relationships/image" Target="../media/image53.emf"/><Relationship Id="rId5" Type="http://schemas.openxmlformats.org/officeDocument/2006/relationships/image" Target="../media/image47.emf"/><Relationship Id="rId10" Type="http://schemas.openxmlformats.org/officeDocument/2006/relationships/image" Target="../media/image52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4" Type="http://schemas.openxmlformats.org/officeDocument/2006/relationships/image" Target="../media/image6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98BD1B-A305-48D9-812F-F0E41ACB5F76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2C8B65-BB5A-4972-9BCD-C70459F39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15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1A18C-E5D6-43C1-8425-9F9D40CBD4F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62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Q10 - To the best of your knowledge, can a person get infected with Zika virus in each of the following ways? Can a person get infected…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28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Q15 -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which of the following ways, if any, can a person protect themselves from getting Zika virus?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77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Q11 -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best of your knowledge, in order to spread Zika virus, does a person need to show symptoms or can a person spread Zika virus without showing symptoms?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31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Q32 - During your stay in [PLACE], overall, how concerned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 you that (you/you or someone traveling with you) would get infected with Zika virus?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8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Q19 -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far as you knew before your trip, were there…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61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Q20 - People take trips to places where there are cases of Zika virus for different reasons. What were the reasons you went to [PLACE] despite the Zika cases? 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06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Q33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your stay in [PLACE], how often did you use insect repellent outdoors?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Q34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protecting yourself from Zika virus a major reason, a minor reason, or not a reason at all that you used insect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repellent outdoors all the 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82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Q35 – There are lots of reasons people may not use insect repellent outdoors all the time. What are the reasons that you did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use it outdoors all the time in [PLACE]?</a:t>
            </a:r>
          </a:p>
          <a:p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73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Q39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your stay in [PLACE], how often did you wear both long-sleeved shirts and pants when you were outdoors?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Q40 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protecting yourself from Zika virus a major reason, a minor reason, or not a reason at all that you wore both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long-sleeved shirts and long pants outdoors all the time?</a:t>
            </a:r>
          </a:p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53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Q41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There are lots of reasons people may not wear long-sleeved shirts and long pants outdoors all the time. What are the reasons you did not do this all the time in [PLACE]?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1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73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Q42 - During your trip, how often did you use condoms during sex?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Q43 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protecting yourself from Zika virus a major reason, a minor reason, or not a reason at all that you used condoms every time?</a:t>
            </a:r>
            <a:endParaRPr lang="en-US" i="1" dirty="0" smtClean="0"/>
          </a:p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58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Q44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There are lots of reasons people may not use condoms every time they have sex. What are the reasons you did not use them every time in [PLACE]?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73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Q46 - After your trip, how concerned were you that you could spread Zika virus to other people?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8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Q47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people traveling to [PLACE] may not be concerned about spreading Zika virus after they return home. What were the reasons you were not concerned?</a:t>
            </a:r>
          </a:p>
          <a:p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81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Q48 - Had you heard or seen any of the following specific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precautions people can take to prevent spreading Zika virus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other people after a trip?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99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Q49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 the time since you returned home/In the three weeks after you returned home), how often did you use insect repellent outdoors?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Q50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preventing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spreading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Zika virus a major reason, a minor reason, or not a reason at all that you used insect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repellent all the time?</a:t>
            </a:r>
            <a:endParaRPr lang="en-US" i="1" dirty="0" smtClean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768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Q52 - (In the time since you returned home/In the eight weeks after you returned home), how often did you use condoms during sex or abstain from sex?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Q53</a:t>
            </a:r>
            <a:r>
              <a:rPr lang="en-US" i="1" baseline="0" dirty="0" smtClean="0"/>
              <a:t> - </a:t>
            </a:r>
            <a:r>
              <a:rPr lang="en-US" i="1" dirty="0" smtClean="0"/>
              <a:t>Was preventing spreading Zika virus to other people a major reason, a minor reason, or not a reason at all that</a:t>
            </a:r>
            <a:r>
              <a:rPr lang="en-US" i="1" baseline="0" dirty="0" smtClean="0"/>
              <a:t> </a:t>
            </a:r>
            <a:r>
              <a:rPr lang="en-US" i="1" dirty="0" smtClean="0"/>
              <a:t>you used condoms or abstained from sex during this 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252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Q100</a:t>
            </a:r>
            <a:r>
              <a:rPr lang="en-US" i="1" baseline="0" dirty="0" smtClean="0"/>
              <a:t> -</a:t>
            </a:r>
            <a:r>
              <a:rPr lang="en-US" i="1" dirty="0" smtClean="0"/>
              <a:t> As far as you know, was anyone in your household pregnant or considering getting pregnant at the time of your trip to [PLACE]?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50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Q32 - During your stay in [PLACE], overall, how concerned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 you that (you/you or someone traveling with you) would get infected with Zika virus?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81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Q22 - Before your trip, did you hear or see any information about how to protect yourself or other travelers from Zika</a:t>
            </a:r>
            <a:r>
              <a:rPr lang="en-US" i="1" baseline="0" dirty="0" smtClean="0"/>
              <a:t> </a:t>
            </a:r>
            <a:r>
              <a:rPr lang="en-US" i="1" dirty="0" smtClean="0"/>
              <a:t>virus?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2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1A18C-E5D6-43C1-8425-9F9D40CBD4F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60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Q10 - To the best of your knowledge, can a person get infected with Zika virus in each of the following ways? Can a person get infected…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282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Q33 - During your stay in [PLACE], how often did you use insect repellent outdoors?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Q36A-B - Did the insect repellent you did use contain...</a:t>
            </a: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Q39 - During your stay in [PLACE], how often did you wear both long-sleeved shirts and pants when you were outdoors?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Q42 - During your trip, how often did you use condoms during sex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208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Q46 - After your trip, how concerned were you that you could spread Zika virus to other people?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81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Q48 - Had you heard or seen any of the following specific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precautions people can take to prevent spreading Zika virus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other people after a trip?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995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3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Q46 - After your trip, how concerned were you that you could spread Zika virus to other people? </a:t>
            </a:r>
          </a:p>
          <a:p>
            <a:pPr defTabSz="923028">
              <a:defRPr/>
            </a:pPr>
            <a:r>
              <a:rPr lang="en-US" i="1" dirty="0" smtClean="0"/>
              <a:t>Q49 - (In the time since you returned home/In the three weeks after you returned home), how often did you use insect repellent outdoors?</a:t>
            </a:r>
          </a:p>
          <a:p>
            <a:pPr defTabSz="923028">
              <a:defRPr/>
            </a:pPr>
            <a:r>
              <a:rPr lang="en-US" i="1" dirty="0" smtClean="0"/>
              <a:t>Q52 - (In the time since you returned home/In the eight weeks after you returned home), how often did you use condoms during sex or abstain from sex?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81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0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79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Q22 - Before your trip, did you hear or see any information about how to protect yourself or other travelers from Zika</a:t>
            </a:r>
            <a:r>
              <a:rPr lang="en-US" i="1" baseline="0" dirty="0" smtClean="0"/>
              <a:t> </a:t>
            </a:r>
            <a:r>
              <a:rPr lang="en-US" i="1" dirty="0" smtClean="0"/>
              <a:t>virus?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22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Q24 - From which, if any, of the following  sources did you hear or see information about how to</a:t>
            </a:r>
            <a:r>
              <a:rPr lang="en-US" i="1" baseline="0" dirty="0" smtClean="0"/>
              <a:t> </a:t>
            </a:r>
            <a:r>
              <a:rPr lang="en-US" i="1" dirty="0" smtClean="0"/>
              <a:t>protect yourself or other travelers from Zika virus?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20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Q23 - From which, if any, of the following organizations or</a:t>
            </a:r>
            <a:r>
              <a:rPr lang="en-US" i="1" baseline="0" dirty="0" smtClean="0"/>
              <a:t> </a:t>
            </a:r>
            <a:r>
              <a:rPr lang="en-US" i="1" dirty="0" smtClean="0"/>
              <a:t>people did you hear or see information about how to</a:t>
            </a:r>
            <a:r>
              <a:rPr lang="en-US" i="1" baseline="0" dirty="0" smtClean="0"/>
              <a:t> </a:t>
            </a:r>
            <a:r>
              <a:rPr lang="en-US" i="1" dirty="0" smtClean="0"/>
              <a:t>protect yourself or other travelers from Zika virus?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20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Q26A-H -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much do you trust information about Zika virus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from…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C8B65-BB5A-4972-9BCD-C70459F39C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9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Intro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1028700"/>
            <a:ext cx="9144000" cy="5477256"/>
          </a:xfrm>
          <a:prstGeom prst="rect">
            <a:avLst/>
          </a:prstGeom>
        </p:spPr>
        <p:txBody>
          <a:bodyPr lIns="365760" tIns="182880"/>
          <a:lstStyle>
            <a:lvl1pPr algn="l">
              <a:spcBef>
                <a:spcPts val="0"/>
              </a:spcBef>
              <a:defRPr i="0"/>
            </a:lvl1pPr>
            <a:lvl2pPr marL="788988" indent="-303213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2pPr>
            <a:lvl3pPr marL="1214438" indent="-242888" algn="l">
              <a:spcBef>
                <a:spcPts val="0"/>
              </a:spcBef>
              <a:buFont typeface="Courier New" panose="02070309020205020404" pitchFamily="49" charset="0"/>
              <a:buChar char="o"/>
              <a:defRPr/>
            </a:lvl3pPr>
            <a:lvl4pPr algn="l">
              <a:spcBef>
                <a:spcPts val="0"/>
              </a:spcBef>
              <a:defRPr/>
            </a:lvl4pPr>
            <a:lvl5pPr algn="l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8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028697"/>
            <a:ext cx="9144000" cy="1862048"/>
          </a:xfrm>
        </p:spPr>
        <p:txBody>
          <a:bodyPr tIns="118872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#.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7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[Summary slide title – size 28]:</a:t>
            </a:r>
            <a:br>
              <a:rPr lang="en-US" dirty="0" smtClean="0"/>
            </a:br>
            <a:r>
              <a:rPr lang="en-US" dirty="0" smtClean="0"/>
              <a:t>[Subtitle – size 20]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28700"/>
            <a:ext cx="9144000" cy="5477256"/>
          </a:xfrm>
          <a:prstGeom prst="rect">
            <a:avLst/>
          </a:prstGeom>
        </p:spPr>
        <p:txBody>
          <a:bodyPr lIns="365760" tIns="182880"/>
          <a:lstStyle>
            <a:lvl1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  <a:defRPr sz="1800" b="0" i="0"/>
            </a:lvl1pPr>
            <a:lvl2pPr marL="788988" indent="-303213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2pPr>
            <a:lvl3pPr marL="1214438" indent="-242888" algn="l">
              <a:spcBef>
                <a:spcPts val="0"/>
              </a:spcBef>
              <a:buFont typeface="Courier New" panose="02070309020205020404" pitchFamily="49" charset="0"/>
              <a:buChar char="o"/>
              <a:defRPr/>
            </a:lvl3pPr>
            <a:lvl4pPr algn="l">
              <a:spcBef>
                <a:spcPts val="0"/>
              </a:spcBef>
              <a:defRPr/>
            </a:lvl4pPr>
            <a:lvl5pPr algn="l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[summary text]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2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024128"/>
            <a:ext cx="9144000" cy="430887"/>
          </a:xfrm>
          <a:prstGeom prst="rect">
            <a:avLst/>
          </a:prstGeom>
        </p:spPr>
        <p:txBody>
          <a:bodyPr tIns="137160">
            <a:spAutoFit/>
          </a:bodyPr>
          <a:lstStyle>
            <a:lvl1pPr>
              <a:spcBef>
                <a:spcPts val="0"/>
              </a:spcBef>
              <a:defRPr baseline="0"/>
            </a:lvl1pPr>
          </a:lstStyle>
          <a:p>
            <a:pPr lvl="0"/>
            <a:r>
              <a:rPr lang="en-US" dirty="0" smtClean="0"/>
              <a:t>ENTER GRAPH(S) TITLE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832065"/>
            <a:ext cx="4572000" cy="664160"/>
          </a:xfrm>
          <a:prstGeom prst="rect">
            <a:avLst/>
          </a:prstGeom>
        </p:spPr>
        <p:txBody>
          <a:bodyPr anchor="b"/>
          <a:lstStyle>
            <a:lvl1pPr algn="r">
              <a:spcBef>
                <a:spcPts val="100"/>
              </a:spcBef>
              <a:defRPr sz="900" b="0" i="0" u="none"/>
            </a:lvl1pPr>
          </a:lstStyle>
          <a:p>
            <a:pPr lvl="0"/>
            <a:r>
              <a:rPr lang="en-US" dirty="0" smtClean="0"/>
              <a:t>OPTIONAL NOTES BOX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832065"/>
            <a:ext cx="4572000" cy="664160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100"/>
              </a:spcBef>
              <a:defRPr sz="900" b="0" i="1" u="none" baseline="0"/>
            </a:lvl1pPr>
          </a:lstStyle>
          <a:p>
            <a:pPr lvl="0"/>
            <a:r>
              <a:rPr lang="en-US" dirty="0" smtClean="0"/>
              <a:t>ENTER NOTES TEXT HERE, IF NEEDED (if not, delete at end of editing)</a:t>
            </a:r>
          </a:p>
        </p:txBody>
      </p:sp>
    </p:spTree>
    <p:extLst>
      <p:ext uri="{BB962C8B-B14F-4D97-AF65-F5344CB8AC3E}">
        <p14:creationId xmlns:p14="http://schemas.microsoft.com/office/powerpoint/2010/main" val="48999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168" y="1680627"/>
            <a:ext cx="90976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n-US" sz="3400" b="1" dirty="0" smtClean="0">
                <a:solidFill>
                  <a:schemeClr val="tx2"/>
                </a:solidFill>
                <a:latin typeface="Arial" charset="0"/>
              </a:rPr>
              <a:t>Perceptions of </a:t>
            </a:r>
            <a:r>
              <a:rPr lang="en-US" sz="3400" b="1" dirty="0" err="1" smtClean="0">
                <a:solidFill>
                  <a:schemeClr val="tx2"/>
                </a:solidFill>
                <a:latin typeface="Arial" charset="0"/>
              </a:rPr>
              <a:t>Zika</a:t>
            </a:r>
            <a:r>
              <a:rPr lang="en-US" sz="3400" b="1" dirty="0" smtClean="0">
                <a:solidFill>
                  <a:schemeClr val="tx2"/>
                </a:solidFill>
                <a:latin typeface="Arial" charset="0"/>
              </a:rPr>
              <a:t> Virus</a:t>
            </a:r>
            <a:r>
              <a:rPr lang="en-US" sz="3400" b="1" baseline="0" dirty="0" smtClean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n-US" sz="3400" b="1" baseline="0" dirty="0" smtClean="0">
                <a:solidFill>
                  <a:schemeClr val="tx2"/>
                </a:solidFill>
                <a:latin typeface="Arial" charset="0"/>
              </a:rPr>
              <a:t>Among Travelers to </a:t>
            </a:r>
            <a:r>
              <a:rPr lang="en-US" sz="3400" b="1" baseline="0" dirty="0" err="1" smtClean="0">
                <a:solidFill>
                  <a:schemeClr val="tx2"/>
                </a:solidFill>
                <a:latin typeface="Arial" charset="0"/>
              </a:rPr>
              <a:t>Zika</a:t>
            </a:r>
            <a:r>
              <a:rPr lang="en-US" sz="3400" b="1" baseline="0" dirty="0" smtClean="0">
                <a:solidFill>
                  <a:schemeClr val="tx2"/>
                </a:solidFill>
                <a:latin typeface="Arial" charset="0"/>
              </a:rPr>
              <a:t>-Affected Areas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n-US" sz="1000" b="0" i="1" baseline="0" dirty="0" smtClean="0">
                <a:solidFill>
                  <a:schemeClr val="tx2"/>
                </a:solidFill>
                <a:latin typeface="Arial" charset="0"/>
              </a:rPr>
              <a:t> 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n-US" sz="1000" b="0" i="1" baseline="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000" b="0" i="1" baseline="0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2000" b="0" i="1" baseline="0" dirty="0" smtClean="0">
                <a:solidFill>
                  <a:schemeClr val="tx2"/>
                </a:solidFill>
                <a:latin typeface="Arial" charset="0"/>
              </a:rPr>
            </a:br>
            <a:r>
              <a:rPr lang="en-US" sz="2000" b="0" i="1" baseline="0" dirty="0" smtClean="0">
                <a:solidFill>
                  <a:schemeClr val="tx2"/>
                </a:solidFill>
                <a:latin typeface="Arial" charset="0"/>
              </a:rPr>
              <a:t>Select Findings</a:t>
            </a:r>
            <a:endParaRPr lang="en-US" sz="2000" b="0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auto">
          <a:xfrm>
            <a:off x="685800" y="38862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81291" y="4117856"/>
            <a:ext cx="7581418" cy="136854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90000"/>
                </a:solidFill>
                <a:latin typeface="Arial" charset="0"/>
              </a:rPr>
              <a:t>Gillian K</a:t>
            </a:r>
            <a:r>
              <a:rPr lang="en-US" sz="2400" b="1" baseline="0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2400" b="1" baseline="0" dirty="0" err="1" smtClean="0">
                <a:solidFill>
                  <a:srgbClr val="990000"/>
                </a:solidFill>
                <a:latin typeface="Arial" charset="0"/>
              </a:rPr>
              <a:t>SteelFisher</a:t>
            </a:r>
            <a:r>
              <a:rPr lang="en-US" sz="2400" b="1" baseline="0" dirty="0" smtClean="0">
                <a:solidFill>
                  <a:srgbClr val="990000"/>
                </a:solidFill>
                <a:latin typeface="Arial" charset="0"/>
              </a:rPr>
              <a:t>, PhD, MSc</a:t>
            </a:r>
            <a:endParaRPr lang="en-US" sz="2400" b="1" dirty="0" smtClean="0">
              <a:solidFill>
                <a:srgbClr val="990000"/>
              </a:solidFill>
              <a:latin typeface="Arial" charset="0"/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90000"/>
                </a:solidFill>
                <a:latin typeface="Arial" charset="0"/>
              </a:rPr>
              <a:t>Harvard Opinion Research Program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90000"/>
                </a:solidFill>
                <a:latin typeface="Arial" charset="0"/>
              </a:rPr>
              <a:t>Harvard T.H. Chan School </a:t>
            </a:r>
            <a:r>
              <a:rPr lang="en-US" sz="2400" b="1" dirty="0">
                <a:solidFill>
                  <a:srgbClr val="990000"/>
                </a:solidFill>
                <a:latin typeface="Arial" charset="0"/>
              </a:rPr>
              <a:t>of Public </a:t>
            </a:r>
            <a:r>
              <a:rPr lang="en-US" sz="2400" b="1" dirty="0" smtClean="0">
                <a:solidFill>
                  <a:srgbClr val="990000"/>
                </a:solidFill>
                <a:latin typeface="Arial" charset="0"/>
              </a:rPr>
              <a:t>Health</a:t>
            </a:r>
            <a:endParaRPr lang="en-US" sz="2400" b="1" i="1" dirty="0">
              <a:latin typeface="Arial" charset="0"/>
            </a:endParaRPr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685800" y="57150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7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028700"/>
          </a:xfrm>
          <a:prstGeom prst="rect">
            <a:avLst/>
          </a:prstGeom>
          <a:solidFill>
            <a:srgbClr val="99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91440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0" y="6502400"/>
            <a:ext cx="9144000" cy="355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Harvard T.H. Chan School of Public Health, Zika Virus Travelers’ Poll, Dec. 2016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94435" y="6510415"/>
            <a:ext cx="549565" cy="3385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fld id="{626D361B-0E37-4907-B0AF-7FF0281C7525}" type="slidenum">
              <a:rPr lang="en-US" sz="16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0" y="7219"/>
            <a:ext cx="9144000" cy="102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2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8" r:id="rId3"/>
    <p:sldLayoutId id="2147483664" r:id="rId4"/>
    <p:sldLayoutId id="214748366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7155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971550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defTabSz="971550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defTabSz="971550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defTabSz="971550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457200" algn="ctr" defTabSz="971550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6pPr>
      <a:lvl7pPr marL="914400" algn="ctr" defTabSz="971550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7pPr>
      <a:lvl8pPr marL="1371600" algn="ctr" defTabSz="971550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8pPr>
      <a:lvl9pPr marL="1828800" algn="ctr" defTabSz="971550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9pPr>
    </p:titleStyle>
    <p:bodyStyle>
      <a:lvl1pPr marL="0" indent="0" algn="ctr" defTabSz="971550" rtl="0" eaLnBrk="0" fontAlgn="base" hangingPunct="0">
        <a:spcBef>
          <a:spcPct val="20000"/>
        </a:spcBef>
        <a:spcAft>
          <a:spcPct val="0"/>
        </a:spcAft>
        <a:buNone/>
        <a:defRPr sz="1600" b="1" i="1" baseline="0">
          <a:solidFill>
            <a:schemeClr val="tx1"/>
          </a:solidFill>
          <a:latin typeface="+mn-lt"/>
          <a:ea typeface="+mn-ea"/>
          <a:cs typeface="+mn-cs"/>
        </a:defRPr>
      </a:lvl1pPr>
      <a:lvl2pPr marL="788988" indent="-303213" algn="l" defTabSz="9715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214438" indent="-242888" algn="l" defTabSz="971550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700213" indent="-242888" algn="l" defTabSz="9715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185988" indent="-242888" algn="l" defTabSz="97155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643188" indent="-242888" algn="l" defTabSz="97155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00388" indent="-242888" algn="l" defTabSz="97155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57588" indent="-242888" algn="l" defTabSz="97155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14788" indent="-242888" algn="l" defTabSz="97155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2.emf"/><Relationship Id="rId18" Type="http://schemas.openxmlformats.org/officeDocument/2006/relationships/oleObject" Target="../embeddings/oleObject35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36.emf"/><Relationship Id="rId7" Type="http://schemas.openxmlformats.org/officeDocument/2006/relationships/image" Target="../media/image29.e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4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5" Type="http://schemas.openxmlformats.org/officeDocument/2006/relationships/image" Target="../media/image33.e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35.e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0.emf"/><Relationship Id="rId14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1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e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5" Type="http://schemas.openxmlformats.org/officeDocument/2006/relationships/image" Target="../media/image42.e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9.emf"/><Relationship Id="rId14" Type="http://schemas.openxmlformats.org/officeDocument/2006/relationships/oleObject" Target="../embeddings/oleObject4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47.emf"/><Relationship Id="rId18" Type="http://schemas.openxmlformats.org/officeDocument/2006/relationships/oleObject" Target="../embeddings/oleObject50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51.emf"/><Relationship Id="rId7" Type="http://schemas.openxmlformats.org/officeDocument/2006/relationships/image" Target="../media/image44.e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49.emf"/><Relationship Id="rId25" Type="http://schemas.openxmlformats.org/officeDocument/2006/relationships/image" Target="../media/image53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6.emf"/><Relationship Id="rId24" Type="http://schemas.openxmlformats.org/officeDocument/2006/relationships/oleObject" Target="../embeddings/oleObject53.bin"/><Relationship Id="rId5" Type="http://schemas.openxmlformats.org/officeDocument/2006/relationships/image" Target="../media/image43.emf"/><Relationship Id="rId15" Type="http://schemas.openxmlformats.org/officeDocument/2006/relationships/image" Target="../media/image48.emf"/><Relationship Id="rId23" Type="http://schemas.openxmlformats.org/officeDocument/2006/relationships/image" Target="../media/image52.emf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50.e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5.emf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0.emf"/><Relationship Id="rId5" Type="http://schemas.openxmlformats.org/officeDocument/2006/relationships/image" Target="../media/image57.e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5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4.emf"/><Relationship Id="rId5" Type="http://schemas.openxmlformats.org/officeDocument/2006/relationships/image" Target="../media/image61.e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69.emf"/><Relationship Id="rId18" Type="http://schemas.openxmlformats.org/officeDocument/2006/relationships/oleObject" Target="../embeddings/oleObject72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73.emf"/><Relationship Id="rId7" Type="http://schemas.openxmlformats.org/officeDocument/2006/relationships/image" Target="../media/image66.e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71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3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68.emf"/><Relationship Id="rId5" Type="http://schemas.openxmlformats.org/officeDocument/2006/relationships/image" Target="../media/image65.emf"/><Relationship Id="rId15" Type="http://schemas.openxmlformats.org/officeDocument/2006/relationships/image" Target="../media/image70.emf"/><Relationship Id="rId23" Type="http://schemas.openxmlformats.org/officeDocument/2006/relationships/image" Target="../media/image74.emf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72.e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7.emf"/><Relationship Id="rId14" Type="http://schemas.openxmlformats.org/officeDocument/2006/relationships/oleObject" Target="../embeddings/oleObject70.bin"/><Relationship Id="rId22" Type="http://schemas.openxmlformats.org/officeDocument/2006/relationships/oleObject" Target="../embeddings/oleObject7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79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6.emf"/><Relationship Id="rId12" Type="http://schemas.openxmlformats.org/officeDocument/2006/relationships/oleObject" Target="../embeddings/oleObject7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78.emf"/><Relationship Id="rId5" Type="http://schemas.openxmlformats.org/officeDocument/2006/relationships/image" Target="../media/image75.e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7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84.emf"/><Relationship Id="rId18" Type="http://schemas.openxmlformats.org/officeDocument/2006/relationships/oleObject" Target="../embeddings/oleObject87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1.emf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86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86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83.emf"/><Relationship Id="rId5" Type="http://schemas.openxmlformats.org/officeDocument/2006/relationships/image" Target="../media/image80.emf"/><Relationship Id="rId15" Type="http://schemas.openxmlformats.org/officeDocument/2006/relationships/image" Target="../media/image85.emf"/><Relationship Id="rId10" Type="http://schemas.openxmlformats.org/officeDocument/2006/relationships/oleObject" Target="../embeddings/oleObject83.bin"/><Relationship Id="rId19" Type="http://schemas.openxmlformats.org/officeDocument/2006/relationships/image" Target="../media/image87.emf"/><Relationship Id="rId4" Type="http://schemas.openxmlformats.org/officeDocument/2006/relationships/oleObject" Target="../embeddings/oleObject80.bin"/><Relationship Id="rId9" Type="http://schemas.openxmlformats.org/officeDocument/2006/relationships/image" Target="../media/image82.emf"/><Relationship Id="rId14" Type="http://schemas.openxmlformats.org/officeDocument/2006/relationships/oleObject" Target="../embeddings/oleObject8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92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9.emf"/><Relationship Id="rId12" Type="http://schemas.openxmlformats.org/officeDocument/2006/relationships/oleObject" Target="../embeddings/oleObject9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91.emf"/><Relationship Id="rId5" Type="http://schemas.openxmlformats.org/officeDocument/2006/relationships/image" Target="../media/image88.e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9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97.emf"/><Relationship Id="rId18" Type="http://schemas.openxmlformats.org/officeDocument/2006/relationships/oleObject" Target="../embeddings/oleObject100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4.emf"/><Relationship Id="rId12" Type="http://schemas.openxmlformats.org/officeDocument/2006/relationships/oleObject" Target="../embeddings/oleObject97.bin"/><Relationship Id="rId17" Type="http://schemas.openxmlformats.org/officeDocument/2006/relationships/image" Target="../media/image99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99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96.emf"/><Relationship Id="rId5" Type="http://schemas.openxmlformats.org/officeDocument/2006/relationships/image" Target="../media/image93.emf"/><Relationship Id="rId15" Type="http://schemas.openxmlformats.org/officeDocument/2006/relationships/image" Target="../media/image98.emf"/><Relationship Id="rId10" Type="http://schemas.openxmlformats.org/officeDocument/2006/relationships/oleObject" Target="../embeddings/oleObject96.bin"/><Relationship Id="rId19" Type="http://schemas.openxmlformats.org/officeDocument/2006/relationships/image" Target="../media/image100.emf"/><Relationship Id="rId4" Type="http://schemas.openxmlformats.org/officeDocument/2006/relationships/oleObject" Target="../embeddings/oleObject93.bin"/><Relationship Id="rId9" Type="http://schemas.openxmlformats.org/officeDocument/2006/relationships/image" Target="../media/image95.emf"/><Relationship Id="rId14" Type="http://schemas.openxmlformats.org/officeDocument/2006/relationships/oleObject" Target="../embeddings/oleObject98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image" Target="../media/image105.e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2.emf"/><Relationship Id="rId12" Type="http://schemas.openxmlformats.org/officeDocument/2006/relationships/oleObject" Target="../embeddings/oleObject10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104.emf"/><Relationship Id="rId5" Type="http://schemas.openxmlformats.org/officeDocument/2006/relationships/image" Target="../media/image101.emf"/><Relationship Id="rId15" Type="http://schemas.openxmlformats.org/officeDocument/2006/relationships/image" Target="../media/image106.emf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103.emf"/><Relationship Id="rId14" Type="http://schemas.openxmlformats.org/officeDocument/2006/relationships/oleObject" Target="../embeddings/oleObject10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image" Target="../media/image111.emf"/><Relationship Id="rId18" Type="http://schemas.openxmlformats.org/officeDocument/2006/relationships/oleObject" Target="../embeddings/oleObject114.bin"/><Relationship Id="rId26" Type="http://schemas.openxmlformats.org/officeDocument/2006/relationships/oleObject" Target="../embeddings/oleObject118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115.emf"/><Relationship Id="rId7" Type="http://schemas.openxmlformats.org/officeDocument/2006/relationships/image" Target="../media/image108.emf"/><Relationship Id="rId12" Type="http://schemas.openxmlformats.org/officeDocument/2006/relationships/oleObject" Target="../embeddings/oleObject111.bin"/><Relationship Id="rId17" Type="http://schemas.openxmlformats.org/officeDocument/2006/relationships/image" Target="../media/image113.emf"/><Relationship Id="rId25" Type="http://schemas.openxmlformats.org/officeDocument/2006/relationships/image" Target="../media/image117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13.bin"/><Relationship Id="rId20" Type="http://schemas.openxmlformats.org/officeDocument/2006/relationships/oleObject" Target="../embeddings/oleObject115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8.bin"/><Relationship Id="rId11" Type="http://schemas.openxmlformats.org/officeDocument/2006/relationships/image" Target="../media/image110.emf"/><Relationship Id="rId24" Type="http://schemas.openxmlformats.org/officeDocument/2006/relationships/oleObject" Target="../embeddings/oleObject117.bin"/><Relationship Id="rId5" Type="http://schemas.openxmlformats.org/officeDocument/2006/relationships/image" Target="../media/image107.emf"/><Relationship Id="rId15" Type="http://schemas.openxmlformats.org/officeDocument/2006/relationships/image" Target="../media/image112.emf"/><Relationship Id="rId23" Type="http://schemas.openxmlformats.org/officeDocument/2006/relationships/image" Target="../media/image116.emf"/><Relationship Id="rId10" Type="http://schemas.openxmlformats.org/officeDocument/2006/relationships/oleObject" Target="../embeddings/oleObject110.bin"/><Relationship Id="rId19" Type="http://schemas.openxmlformats.org/officeDocument/2006/relationships/image" Target="../media/image114.emf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109.emf"/><Relationship Id="rId14" Type="http://schemas.openxmlformats.org/officeDocument/2006/relationships/oleObject" Target="../embeddings/oleObject112.bin"/><Relationship Id="rId22" Type="http://schemas.openxmlformats.org/officeDocument/2006/relationships/oleObject" Target="../embeddings/oleObject116.bin"/><Relationship Id="rId27" Type="http://schemas.openxmlformats.org/officeDocument/2006/relationships/image" Target="../media/image11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2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22.emf"/><Relationship Id="rId5" Type="http://schemas.openxmlformats.org/officeDocument/2006/relationships/image" Target="../media/image119.emf"/><Relationship Id="rId10" Type="http://schemas.openxmlformats.org/officeDocument/2006/relationships/oleObject" Target="../embeddings/oleObject122.bin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12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13" Type="http://schemas.openxmlformats.org/officeDocument/2006/relationships/image" Target="../media/image127.emf"/><Relationship Id="rId18" Type="http://schemas.openxmlformats.org/officeDocument/2006/relationships/oleObject" Target="../embeddings/oleObject130.bin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131.emf"/><Relationship Id="rId7" Type="http://schemas.openxmlformats.org/officeDocument/2006/relationships/image" Target="../media/image124.emf"/><Relationship Id="rId12" Type="http://schemas.openxmlformats.org/officeDocument/2006/relationships/oleObject" Target="../embeddings/oleObject127.bin"/><Relationship Id="rId17" Type="http://schemas.openxmlformats.org/officeDocument/2006/relationships/image" Target="../media/image129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29.bin"/><Relationship Id="rId20" Type="http://schemas.openxmlformats.org/officeDocument/2006/relationships/oleObject" Target="../embeddings/oleObject131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126.emf"/><Relationship Id="rId5" Type="http://schemas.openxmlformats.org/officeDocument/2006/relationships/image" Target="../media/image123.emf"/><Relationship Id="rId15" Type="http://schemas.openxmlformats.org/officeDocument/2006/relationships/image" Target="../media/image128.emf"/><Relationship Id="rId10" Type="http://schemas.openxmlformats.org/officeDocument/2006/relationships/oleObject" Target="../embeddings/oleObject126.bin"/><Relationship Id="rId19" Type="http://schemas.openxmlformats.org/officeDocument/2006/relationships/image" Target="../media/image130.emf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25.emf"/><Relationship Id="rId14" Type="http://schemas.openxmlformats.org/officeDocument/2006/relationships/oleObject" Target="../embeddings/oleObject12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3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33.bin"/><Relationship Id="rId11" Type="http://schemas.openxmlformats.org/officeDocument/2006/relationships/image" Target="../media/image135.emf"/><Relationship Id="rId5" Type="http://schemas.openxmlformats.org/officeDocument/2006/relationships/image" Target="../media/image132.emf"/><Relationship Id="rId10" Type="http://schemas.openxmlformats.org/officeDocument/2006/relationships/oleObject" Target="../embeddings/oleObject135.bin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13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image" Target="../media/image140.e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37.emf"/><Relationship Id="rId12" Type="http://schemas.openxmlformats.org/officeDocument/2006/relationships/oleObject" Target="../embeddings/oleObject14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37.bin"/><Relationship Id="rId11" Type="http://schemas.openxmlformats.org/officeDocument/2006/relationships/image" Target="../media/image139.emf"/><Relationship Id="rId5" Type="http://schemas.openxmlformats.org/officeDocument/2006/relationships/image" Target="../media/image136.emf"/><Relationship Id="rId10" Type="http://schemas.openxmlformats.org/officeDocument/2006/relationships/oleObject" Target="../embeddings/oleObject139.bin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13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image" Target="../media/image145.emf"/><Relationship Id="rId18" Type="http://schemas.openxmlformats.org/officeDocument/2006/relationships/oleObject" Target="../embeddings/oleObject148.bin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149.emf"/><Relationship Id="rId7" Type="http://schemas.openxmlformats.org/officeDocument/2006/relationships/image" Target="../media/image142.emf"/><Relationship Id="rId12" Type="http://schemas.openxmlformats.org/officeDocument/2006/relationships/oleObject" Target="../embeddings/oleObject145.bin"/><Relationship Id="rId17" Type="http://schemas.openxmlformats.org/officeDocument/2006/relationships/image" Target="../media/image147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47.bin"/><Relationship Id="rId20" Type="http://schemas.openxmlformats.org/officeDocument/2006/relationships/oleObject" Target="../embeddings/oleObject149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144.emf"/><Relationship Id="rId5" Type="http://schemas.openxmlformats.org/officeDocument/2006/relationships/image" Target="../media/image141.emf"/><Relationship Id="rId15" Type="http://schemas.openxmlformats.org/officeDocument/2006/relationships/image" Target="../media/image146.emf"/><Relationship Id="rId23" Type="http://schemas.openxmlformats.org/officeDocument/2006/relationships/image" Target="../media/image150.emf"/><Relationship Id="rId10" Type="http://schemas.openxmlformats.org/officeDocument/2006/relationships/oleObject" Target="../embeddings/oleObject144.bin"/><Relationship Id="rId19" Type="http://schemas.openxmlformats.org/officeDocument/2006/relationships/image" Target="../media/image148.emf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143.emf"/><Relationship Id="rId14" Type="http://schemas.openxmlformats.org/officeDocument/2006/relationships/oleObject" Target="../embeddings/oleObject146.bin"/><Relationship Id="rId22" Type="http://schemas.openxmlformats.org/officeDocument/2006/relationships/oleObject" Target="../embeddings/oleObject15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51.emf"/><Relationship Id="rId4" Type="http://schemas.openxmlformats.org/officeDocument/2006/relationships/oleObject" Target="../embeddings/oleObject15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5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53.bin"/><Relationship Id="rId11" Type="http://schemas.openxmlformats.org/officeDocument/2006/relationships/image" Target="../media/image155.emf"/><Relationship Id="rId5" Type="http://schemas.openxmlformats.org/officeDocument/2006/relationships/image" Target="../media/image152.emf"/><Relationship Id="rId10" Type="http://schemas.openxmlformats.org/officeDocument/2006/relationships/oleObject" Target="../embeddings/oleObject155.bin"/><Relationship Id="rId4" Type="http://schemas.openxmlformats.org/officeDocument/2006/relationships/oleObject" Target="../embeddings/oleObject152.bin"/><Relationship Id="rId9" Type="http://schemas.openxmlformats.org/officeDocument/2006/relationships/image" Target="../media/image15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5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57.bin"/><Relationship Id="rId5" Type="http://schemas.openxmlformats.org/officeDocument/2006/relationships/image" Target="../media/image156.emf"/><Relationship Id="rId4" Type="http://schemas.openxmlformats.org/officeDocument/2006/relationships/oleObject" Target="../embeddings/oleObject156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13" Type="http://schemas.openxmlformats.org/officeDocument/2006/relationships/image" Target="../media/image41.e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8.emf"/><Relationship Id="rId12" Type="http://schemas.openxmlformats.org/officeDocument/2006/relationships/oleObject" Target="../embeddings/oleObject16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59.bin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5" Type="http://schemas.openxmlformats.org/officeDocument/2006/relationships/image" Target="../media/image42.emf"/><Relationship Id="rId10" Type="http://schemas.openxmlformats.org/officeDocument/2006/relationships/oleObject" Target="../embeddings/oleObject161.bin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39.emf"/><Relationship Id="rId14" Type="http://schemas.openxmlformats.org/officeDocument/2006/relationships/oleObject" Target="../embeddings/oleObject16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5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65.bin"/><Relationship Id="rId5" Type="http://schemas.openxmlformats.org/officeDocument/2006/relationships/image" Target="../media/image158.emf"/><Relationship Id="rId4" Type="http://schemas.openxmlformats.org/officeDocument/2006/relationships/oleObject" Target="../embeddings/oleObject164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6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67.bin"/><Relationship Id="rId11" Type="http://schemas.openxmlformats.org/officeDocument/2006/relationships/image" Target="../media/image163.emf"/><Relationship Id="rId5" Type="http://schemas.openxmlformats.org/officeDocument/2006/relationships/image" Target="../media/image160.emf"/><Relationship Id="rId10" Type="http://schemas.openxmlformats.org/officeDocument/2006/relationships/oleObject" Target="../embeddings/oleObject169.bin"/><Relationship Id="rId4" Type="http://schemas.openxmlformats.org/officeDocument/2006/relationships/oleObject" Target="../embeddings/oleObject166.bin"/><Relationship Id="rId9" Type="http://schemas.openxmlformats.org/officeDocument/2006/relationships/image" Target="../media/image16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2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3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71.bin"/><Relationship Id="rId11" Type="http://schemas.openxmlformats.org/officeDocument/2006/relationships/image" Target="../media/image135.emf"/><Relationship Id="rId5" Type="http://schemas.openxmlformats.org/officeDocument/2006/relationships/image" Target="../media/image132.emf"/><Relationship Id="rId10" Type="http://schemas.openxmlformats.org/officeDocument/2006/relationships/oleObject" Target="../embeddings/oleObject173.bin"/><Relationship Id="rId4" Type="http://schemas.openxmlformats.org/officeDocument/2006/relationships/oleObject" Target="../embeddings/oleObject170.bin"/><Relationship Id="rId9" Type="http://schemas.openxmlformats.org/officeDocument/2006/relationships/image" Target="../media/image13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6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75.bin"/><Relationship Id="rId5" Type="http://schemas.openxmlformats.org/officeDocument/2006/relationships/image" Target="../media/image164.emf"/><Relationship Id="rId4" Type="http://schemas.openxmlformats.org/officeDocument/2006/relationships/oleObject" Target="../embeddings/oleObject174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2.e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16.emf"/><Relationship Id="rId7" Type="http://schemas.openxmlformats.org/officeDocument/2006/relationships/image" Target="../media/image9.e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4.emf"/><Relationship Id="rId25" Type="http://schemas.openxmlformats.org/officeDocument/2006/relationships/image" Target="../media/image18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1.e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23" Type="http://schemas.openxmlformats.org/officeDocument/2006/relationships/image" Target="../media/image17.e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5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3.emf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27.emf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5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5" Type="http://schemas.openxmlformats.org/officeDocument/2006/relationships/image" Target="../media/image24.e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26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1.emf"/><Relationship Id="rId1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926723"/>
            <a:ext cx="8644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+mj-lt"/>
              </a:rPr>
              <a:t>Part of technical </a:t>
            </a:r>
            <a:r>
              <a:rPr lang="en-US" sz="1600" b="1" i="1" dirty="0">
                <a:latin typeface="+mj-lt"/>
              </a:rPr>
              <a:t>a</a:t>
            </a:r>
            <a:r>
              <a:rPr lang="en-US" sz="1600" b="1" i="1" dirty="0" smtClean="0">
                <a:latin typeface="+mj-lt"/>
              </a:rPr>
              <a:t>ssistance to the Association of State and Territorial Health Officials</a:t>
            </a:r>
          </a:p>
        </p:txBody>
      </p:sp>
    </p:spTree>
    <p:extLst>
      <p:ext uri="{BB962C8B-B14F-4D97-AF65-F5344CB8AC3E}">
        <p14:creationId xmlns:p14="http://schemas.microsoft.com/office/powerpoint/2010/main" val="33205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7985125" y="3695164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(82%)</a:t>
            </a:r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520912"/>
              </p:ext>
            </p:extLst>
          </p:nvPr>
        </p:nvGraphicFramePr>
        <p:xfrm>
          <a:off x="2590800" y="4117522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10" name="Worksheet" r:id="rId4" imgW="7067488" imgH="485730" progId="Excel.Sheet.8">
                  <p:embed/>
                </p:oleObj>
              </mc:Choice>
              <mc:Fallback>
                <p:oleObj name="Worksheet" r:id="rId4" imgW="7067488" imgH="485730" progId="Excel.Sheet.8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17522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985125" y="315983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(82%)</a:t>
            </a:r>
          </a:p>
        </p:txBody>
      </p:sp>
      <p:graphicFrame>
        <p:nvGraphicFramePr>
          <p:cNvPr id="9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160510"/>
              </p:ext>
            </p:extLst>
          </p:nvPr>
        </p:nvGraphicFramePr>
        <p:xfrm>
          <a:off x="2590800" y="3588204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11" name="Worksheet" r:id="rId6" imgW="7067488" imgH="485730" progId="Excel.Sheet.8">
                  <p:embed/>
                </p:oleObj>
              </mc:Choice>
              <mc:Fallback>
                <p:oleObj name="Worksheet" r:id="rId6" imgW="7067488" imgH="48573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588204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526739"/>
              </p:ext>
            </p:extLst>
          </p:nvPr>
        </p:nvGraphicFramePr>
        <p:xfrm>
          <a:off x="2590800" y="2520043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12" name="Worksheet" r:id="rId8" imgW="7067488" imgH="485730" progId="Excel.Sheet.8">
                  <p:embed/>
                </p:oleObj>
              </mc:Choice>
              <mc:Fallback>
                <p:oleObj name="Worksheet" r:id="rId8" imgW="7067488" imgH="48573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520043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637988"/>
              </p:ext>
            </p:extLst>
          </p:nvPr>
        </p:nvGraphicFramePr>
        <p:xfrm>
          <a:off x="2590800" y="1981200"/>
          <a:ext cx="7105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13" name="Worksheet" r:id="rId10" imgW="7105577" imgH="495180" progId="Excel.Sheet.8">
                  <p:embed/>
                </p:oleObj>
              </mc:Choice>
              <mc:Fallback>
                <p:oleObj name="Worksheet" r:id="rId10" imgW="7105577" imgH="49518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7105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305799" y="2089189"/>
            <a:ext cx="860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(86%)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823840"/>
              </p:ext>
            </p:extLst>
          </p:nvPr>
        </p:nvGraphicFramePr>
        <p:xfrm>
          <a:off x="904875" y="1438275"/>
          <a:ext cx="73342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14" name="Worksheet" r:id="rId12" imgW="7324655" imgH="333450" progId="Excel.Sheet.8">
                  <p:embed/>
                </p:oleObj>
              </mc:Choice>
              <mc:Fallback>
                <p:oleObj name="Worksheet" r:id="rId12" imgW="7324655" imgH="3334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438275"/>
                        <a:ext cx="73342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Trust in Public Health Organizations At All Levels is High</a:t>
            </a:r>
            <a:br>
              <a:rPr lang="en-US" dirty="0" smtClean="0"/>
            </a:br>
            <a:r>
              <a:rPr lang="en-US" dirty="0" smtClean="0"/>
              <a:t>for Information About Zika Virus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% saying they trust information about the outbreak that comes from each institution…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n=1285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*Among those who traveled to Miami, FL </a:t>
            </a:r>
            <a:r>
              <a:rPr lang="en-US" dirty="0" smtClean="0"/>
              <a:t>n=449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077199" y="2624514"/>
            <a:ext cx="898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(83%)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721" y="2012245"/>
            <a:ext cx="2590800" cy="461665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Centers for Disease Control and Prevention (CDC)</a:t>
            </a:r>
            <a:endParaRPr lang="en-US" sz="1200" b="1" dirty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4677875"/>
            <a:ext cx="2608521" cy="461665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Their local public </a:t>
            </a:r>
            <a:r>
              <a:rPr lang="en-US" sz="1200" b="1" dirty="0"/>
              <a:t>health department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4622" y="2637704"/>
            <a:ext cx="1833899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Doctor or child’s doctor</a:t>
            </a:r>
            <a:endParaRPr lang="en-US" sz="1200" b="1" dirty="0">
              <a:latin typeface="+mj-lt"/>
            </a:endParaRPr>
          </a:p>
        </p:txBody>
      </p:sp>
      <p:graphicFrame>
        <p:nvGraphicFramePr>
          <p:cNvPr id="22" name="Objec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160846"/>
              </p:ext>
            </p:extLst>
          </p:nvPr>
        </p:nvGraphicFramePr>
        <p:xfrm>
          <a:off x="2590800" y="3049361"/>
          <a:ext cx="7105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15" name="Worksheet" r:id="rId14" imgW="7105577" imgH="495180" progId="Excel.Sheet.8">
                  <p:embed/>
                </p:oleObj>
              </mc:Choice>
              <mc:Fallback>
                <p:oleObj name="Worksheet" r:id="rId14" imgW="7105577" imgH="49518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049361"/>
                        <a:ext cx="7105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9939" y="3170830"/>
            <a:ext cx="2548582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World Health Organization (WHO)</a:t>
            </a:r>
            <a:endParaRPr lang="en-US" sz="12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85125" y="423048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(82%)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4120" y="3703956"/>
            <a:ext cx="2264401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Florida Department of Health*</a:t>
            </a:r>
            <a:endParaRPr lang="en-US" sz="1200" b="1" dirty="0"/>
          </a:p>
        </p:txBody>
      </p:sp>
      <p:graphicFrame>
        <p:nvGraphicFramePr>
          <p:cNvPr id="24" name="Objec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596380"/>
              </p:ext>
            </p:extLst>
          </p:nvPr>
        </p:nvGraphicFramePr>
        <p:xfrm>
          <a:off x="2590800" y="5715000"/>
          <a:ext cx="7105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16" name="Worksheet" r:id="rId16" imgW="7105577" imgH="495180" progId="Excel.Sheet.8">
                  <p:embed/>
                </p:oleObj>
              </mc:Choice>
              <mc:Fallback>
                <p:oleObj name="Worksheet" r:id="rId16" imgW="7105577" imgH="49518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15000"/>
                        <a:ext cx="7105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040895"/>
              </p:ext>
            </p:extLst>
          </p:nvPr>
        </p:nvGraphicFramePr>
        <p:xfrm>
          <a:off x="2590800" y="5176158"/>
          <a:ext cx="7105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17" name="Worksheet" r:id="rId18" imgW="7105577" imgH="495180" progId="Excel.Sheet.8">
                  <p:embed/>
                </p:oleObj>
              </mc:Choice>
              <mc:Fallback>
                <p:oleObj name="Worksheet" r:id="rId18" imgW="7105577" imgH="49518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76158"/>
                        <a:ext cx="7105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724775" y="530113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(78%)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0" y="5836463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(64%)</a:t>
            </a:r>
          </a:p>
        </p:txBody>
      </p:sp>
      <p:graphicFrame>
        <p:nvGraphicFramePr>
          <p:cNvPr id="34" name="Objec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286377"/>
              </p:ext>
            </p:extLst>
          </p:nvPr>
        </p:nvGraphicFramePr>
        <p:xfrm>
          <a:off x="2590800" y="4646840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18" name="Worksheet" r:id="rId20" imgW="7067488" imgH="485730" progId="Excel.Sheet.8">
                  <p:embed/>
                </p:oleObj>
              </mc:Choice>
              <mc:Fallback>
                <p:oleObj name="Worksheet" r:id="rId20" imgW="7067488" imgH="48573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46840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924800" y="4765814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(81%)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810" y="5303334"/>
            <a:ext cx="1895711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U.S. Department of State</a:t>
            </a:r>
            <a:endParaRPr lang="en-US" sz="1200" b="1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71644" y="5836462"/>
            <a:ext cx="1236877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March of Dimes</a:t>
            </a:r>
            <a:endParaRPr lang="en-US" sz="1200" b="1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4114800"/>
            <a:ext cx="2608521" cy="461665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Their state public health department</a:t>
            </a:r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48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697"/>
            <a:ext cx="9144000" cy="1862048"/>
          </a:xfrm>
        </p:spPr>
        <p:txBody>
          <a:bodyPr/>
          <a:lstStyle/>
          <a:p>
            <a:r>
              <a:rPr lang="en-US" dirty="0" smtClean="0"/>
              <a:t>Knowledge and Gaps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384300" y="1718841"/>
            <a:ext cx="1905009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/>
              <a:t>Through mosquito bites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4300" y="5361801"/>
            <a:ext cx="4917052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/>
              <a:t>By being sneezed or coughed on by someone who has Zika virus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155128"/>
              </p:ext>
            </p:extLst>
          </p:nvPr>
        </p:nvGraphicFramePr>
        <p:xfrm>
          <a:off x="1384300" y="1911350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50" name="Worksheet" r:id="rId4" imgW="7067488" imgH="485730" progId="Excel.Sheet.8">
                  <p:embed/>
                </p:oleObj>
              </mc:Choice>
              <mc:Fallback>
                <p:oleObj name="Worksheet" r:id="rId4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1911350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239696"/>
              </p:ext>
            </p:extLst>
          </p:nvPr>
        </p:nvGraphicFramePr>
        <p:xfrm>
          <a:off x="1384300" y="2640013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51" name="Worksheet" r:id="rId6" imgW="7067488" imgH="485730" progId="Excel.Sheet.8">
                  <p:embed/>
                </p:oleObj>
              </mc:Choice>
              <mc:Fallback>
                <p:oleObj name="Worksheet" r:id="rId6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640013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941694"/>
              </p:ext>
            </p:extLst>
          </p:nvPr>
        </p:nvGraphicFramePr>
        <p:xfrm>
          <a:off x="1384300" y="3368675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52" name="Worksheet" r:id="rId8" imgW="7067488" imgH="485730" progId="Excel.Sheet.8">
                  <p:embed/>
                </p:oleObj>
              </mc:Choice>
              <mc:Fallback>
                <p:oleObj name="Worksheet" r:id="rId8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368675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927851"/>
              </p:ext>
            </p:extLst>
          </p:nvPr>
        </p:nvGraphicFramePr>
        <p:xfrm>
          <a:off x="1384300" y="4095750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53" name="Worksheet" r:id="rId10" imgW="7067488" imgH="485730" progId="Excel.Sheet.8">
                  <p:embed/>
                </p:oleObj>
              </mc:Choice>
              <mc:Fallback>
                <p:oleObj name="Worksheet" r:id="rId10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095750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64244"/>
              </p:ext>
            </p:extLst>
          </p:nvPr>
        </p:nvGraphicFramePr>
        <p:xfrm>
          <a:off x="1384300" y="4824413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54" name="Worksheet" r:id="rId12" imgW="7096122" imgH="495180" progId="Excel.Sheet.8">
                  <p:embed/>
                </p:oleObj>
              </mc:Choice>
              <mc:Fallback>
                <p:oleObj name="Worksheet" r:id="rId12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824413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756356"/>
              </p:ext>
            </p:extLst>
          </p:nvPr>
        </p:nvGraphicFramePr>
        <p:xfrm>
          <a:off x="1384300" y="5553075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55" name="Worksheet" r:id="rId14" imgW="7067488" imgH="485730" progId="Excel.Sheet.8">
                  <p:embed/>
                </p:oleObj>
              </mc:Choice>
              <mc:Fallback>
                <p:oleObj name="Worksheet" r:id="rId14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5553075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Know About Mosquito Transmission,</a:t>
            </a:r>
            <a:br>
              <a:rPr lang="en-US" dirty="0" smtClean="0"/>
            </a:br>
            <a:r>
              <a:rPr lang="en-US" dirty="0" smtClean="0"/>
              <a:t>Not Sexual Transmission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% saying a person can get infected with Zika virus…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n=1285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384300" y="3176025"/>
            <a:ext cx="3549690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/>
              <a:t>Through </a:t>
            </a:r>
            <a:r>
              <a:rPr lang="en-US" sz="1200" b="1" dirty="0" smtClean="0"/>
              <a:t>vaginal or anal sex without a condom</a:t>
            </a:r>
            <a:endParaRPr lang="en-US" sz="1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384300" y="3904617"/>
            <a:ext cx="3806170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</a:rPr>
              <a:t>Through oral sex without a condom or dental dam</a:t>
            </a:r>
            <a:endParaRPr lang="en-US" sz="1200" b="1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84300" y="2447433"/>
            <a:ext cx="2196755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/>
              <a:t>Through blood transfusions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384300" y="4633209"/>
            <a:ext cx="5123839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/>
              <a:t>Through contact with urine or saliva of someone who has Zika virus</a:t>
            </a:r>
          </a:p>
        </p:txBody>
      </p:sp>
    </p:spTree>
    <p:extLst>
      <p:ext uri="{BB962C8B-B14F-4D97-AF65-F5344CB8AC3E}">
        <p14:creationId xmlns:p14="http://schemas.microsoft.com/office/powerpoint/2010/main" val="18211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Know Prevention Measures Related to</a:t>
            </a:r>
            <a:br>
              <a:rPr lang="en-US" dirty="0" smtClean="0"/>
            </a:br>
            <a:r>
              <a:rPr lang="en-US" dirty="0" smtClean="0"/>
              <a:t>Mosquito Transmission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% saying a person can protect themselves from getting Zika virus by…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n=1285</a:t>
            </a:r>
            <a:endParaRPr lang="en-US" dirty="0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453355"/>
              </p:ext>
            </p:extLst>
          </p:nvPr>
        </p:nvGraphicFramePr>
        <p:xfrm>
          <a:off x="4114800" y="1892617"/>
          <a:ext cx="4867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24" name="Worksheet" r:id="rId4" imgW="4867255" imgH="485730" progId="Excel.Sheet.8">
                  <p:embed/>
                </p:oleObj>
              </mc:Choice>
              <mc:Fallback>
                <p:oleObj name="Worksheet" r:id="rId4" imgW="4867255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892617"/>
                        <a:ext cx="48672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141212" y="1538033"/>
            <a:ext cx="3973588" cy="276999"/>
          </a:xfrm>
          <a:prstGeom prst="rect">
            <a:avLst/>
          </a:prstGeom>
          <a:noFill/>
        </p:spPr>
        <p:txBody>
          <a:bodyPr wrap="none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>
                <a:latin typeface="+mj-lt"/>
              </a:rPr>
              <a:t>Avoiding travel to places where Zika virus is present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73978" y="2889901"/>
            <a:ext cx="3940822" cy="276999"/>
          </a:xfrm>
          <a:prstGeom prst="rect">
            <a:avLst/>
          </a:prstGeom>
          <a:noFill/>
        </p:spPr>
        <p:txBody>
          <a:bodyPr wrap="none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>
                <a:latin typeface="+mj-lt"/>
              </a:rPr>
              <a:t>Eliminating standing water from the house and yard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9794" y="3246668"/>
            <a:ext cx="4055006" cy="461665"/>
          </a:xfrm>
          <a:prstGeom prst="rect">
            <a:avLst/>
          </a:prstGeom>
          <a:noFill/>
        </p:spPr>
        <p:txBody>
          <a:bodyPr wrap="square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>
                <a:latin typeface="+mj-lt"/>
              </a:rPr>
              <a:t>Using screens on open doors or windows, </a:t>
            </a:r>
            <a:endParaRPr lang="en-US" sz="1200" b="1" dirty="0" smtClean="0">
              <a:latin typeface="+mj-lt"/>
            </a:endParaRPr>
          </a:p>
          <a:p>
            <a:pPr algn="r">
              <a:defRPr/>
            </a:pPr>
            <a:r>
              <a:rPr lang="en-US" sz="1200" b="1" dirty="0" smtClean="0">
                <a:latin typeface="+mj-lt"/>
              </a:rPr>
              <a:t>or </a:t>
            </a:r>
            <a:r>
              <a:rPr lang="en-US" sz="1200" b="1" dirty="0">
                <a:latin typeface="+mj-lt"/>
              </a:rPr>
              <a:t>use air conditioning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47614" y="3785801"/>
            <a:ext cx="3067186" cy="276999"/>
          </a:xfrm>
          <a:prstGeom prst="rect">
            <a:avLst/>
          </a:prstGeom>
          <a:noFill/>
        </p:spPr>
        <p:txBody>
          <a:bodyPr wrap="none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>
                <a:latin typeface="+mj-lt"/>
              </a:rPr>
              <a:t>Consistently using condoms during sex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842272" y="4232601"/>
            <a:ext cx="1272528" cy="276999"/>
          </a:xfrm>
          <a:prstGeom prst="rect">
            <a:avLst/>
          </a:prstGeom>
          <a:noFill/>
        </p:spPr>
        <p:txBody>
          <a:bodyPr wrap="none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>
                <a:latin typeface="+mj-lt"/>
              </a:rPr>
              <a:t>Washing hands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7692" y="4679401"/>
            <a:ext cx="3717108" cy="276999"/>
          </a:xfrm>
          <a:prstGeom prst="rect">
            <a:avLst/>
          </a:prstGeom>
          <a:noFill/>
        </p:spPr>
        <p:txBody>
          <a:bodyPr wrap="none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>
                <a:latin typeface="+mj-lt"/>
              </a:rPr>
              <a:t>Avoiding people who are coughing and sneezing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808865" y="5574309"/>
            <a:ext cx="1305935" cy="276999"/>
          </a:xfrm>
          <a:prstGeom prst="rect">
            <a:avLst/>
          </a:prstGeom>
          <a:noFill/>
        </p:spPr>
        <p:txBody>
          <a:bodyPr wrap="none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>
                <a:latin typeface="+mj-lt"/>
              </a:rPr>
              <a:t>Wearing a mask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483199" y="5093737"/>
            <a:ext cx="1631601" cy="276999"/>
          </a:xfrm>
          <a:prstGeom prst="rect">
            <a:avLst/>
          </a:prstGeom>
          <a:noFill/>
        </p:spPr>
        <p:txBody>
          <a:bodyPr wrap="none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>
                <a:latin typeface="+mj-lt"/>
              </a:rPr>
              <a:t>Avoiding having sex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3416" y="6019800"/>
            <a:ext cx="3651384" cy="276999"/>
          </a:xfrm>
          <a:prstGeom prst="rect">
            <a:avLst/>
          </a:prstGeom>
          <a:noFill/>
        </p:spPr>
        <p:txBody>
          <a:bodyPr wrap="none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>
                <a:latin typeface="+mj-lt"/>
              </a:rPr>
              <a:t>Avoiding unpasteurized meat and milk products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701063"/>
              </p:ext>
            </p:extLst>
          </p:nvPr>
        </p:nvGraphicFramePr>
        <p:xfrm>
          <a:off x="4114800" y="5895975"/>
          <a:ext cx="4867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25" name="Worksheet" r:id="rId6" imgW="4867255" imgH="485730" progId="Excel.Sheet.8">
                  <p:embed/>
                </p:oleObj>
              </mc:Choice>
              <mc:Fallback>
                <p:oleObj name="Worksheet" r:id="rId6" imgW="4867255" imgH="485730" progId="Excel.Sheet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895975"/>
                        <a:ext cx="48672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912042"/>
              </p:ext>
            </p:extLst>
          </p:nvPr>
        </p:nvGraphicFramePr>
        <p:xfrm>
          <a:off x="4114800" y="2782252"/>
          <a:ext cx="4867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26" name="Worksheet" r:id="rId8" imgW="4867255" imgH="485730" progId="Excel.Sheet.8">
                  <p:embed/>
                </p:oleObj>
              </mc:Choice>
              <mc:Fallback>
                <p:oleObj name="Worksheet" r:id="rId8" imgW="4867255" imgH="485730" progId="Excel.Sheet.8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782252"/>
                        <a:ext cx="48672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426359"/>
              </p:ext>
            </p:extLst>
          </p:nvPr>
        </p:nvGraphicFramePr>
        <p:xfrm>
          <a:off x="4114800" y="3227069"/>
          <a:ext cx="4867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27" name="Worksheet" r:id="rId10" imgW="4867255" imgH="485730" progId="Excel.Sheet.8">
                  <p:embed/>
                </p:oleObj>
              </mc:Choice>
              <mc:Fallback>
                <p:oleObj name="Worksheet" r:id="rId10" imgW="4867255" imgH="485730" progId="Excel.Sheet.8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27069"/>
                        <a:ext cx="48672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660841"/>
              </p:ext>
            </p:extLst>
          </p:nvPr>
        </p:nvGraphicFramePr>
        <p:xfrm>
          <a:off x="4114800" y="3671886"/>
          <a:ext cx="4867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28" name="Worksheet" r:id="rId12" imgW="4867255" imgH="485730" progId="Excel.Sheet.8">
                  <p:embed/>
                </p:oleObj>
              </mc:Choice>
              <mc:Fallback>
                <p:oleObj name="Worksheet" r:id="rId12" imgW="4867255" imgH="485730" progId="Excel.Sheet.8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71886"/>
                        <a:ext cx="48672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496195"/>
              </p:ext>
            </p:extLst>
          </p:nvPr>
        </p:nvGraphicFramePr>
        <p:xfrm>
          <a:off x="4114800" y="4116704"/>
          <a:ext cx="4867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29" name="Worksheet" r:id="rId14" imgW="4867255" imgH="485730" progId="Excel.Sheet.8">
                  <p:embed/>
                </p:oleObj>
              </mc:Choice>
              <mc:Fallback>
                <p:oleObj name="Worksheet" r:id="rId14" imgW="4867255" imgH="485730" progId="Excel.Sheet.8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116704"/>
                        <a:ext cx="48672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386277"/>
              </p:ext>
            </p:extLst>
          </p:nvPr>
        </p:nvGraphicFramePr>
        <p:xfrm>
          <a:off x="4114800" y="4561522"/>
          <a:ext cx="4867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30" name="Worksheet" r:id="rId16" imgW="4867255" imgH="485730" progId="Excel.Sheet.8">
                  <p:embed/>
                </p:oleObj>
              </mc:Choice>
              <mc:Fallback>
                <p:oleObj name="Worksheet" r:id="rId16" imgW="4867255" imgH="485730" progId="Excel.Sheet.8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561522"/>
                        <a:ext cx="48672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537798"/>
              </p:ext>
            </p:extLst>
          </p:nvPr>
        </p:nvGraphicFramePr>
        <p:xfrm>
          <a:off x="4114800" y="5006339"/>
          <a:ext cx="4867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31" name="Worksheet" r:id="rId18" imgW="4867255" imgH="485730" progId="Excel.Sheet.8">
                  <p:embed/>
                </p:oleObj>
              </mc:Choice>
              <mc:Fallback>
                <p:oleObj name="Worksheet" r:id="rId18" imgW="4867255" imgH="485730" progId="Excel.Sheet.8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06339"/>
                        <a:ext cx="48672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513517"/>
              </p:ext>
            </p:extLst>
          </p:nvPr>
        </p:nvGraphicFramePr>
        <p:xfrm>
          <a:off x="4114800" y="5451156"/>
          <a:ext cx="4867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32" name="Worksheet" r:id="rId20" imgW="4867255" imgH="485730" progId="Excel.Sheet.8">
                  <p:embed/>
                </p:oleObj>
              </mc:Choice>
              <mc:Fallback>
                <p:oleObj name="Worksheet" r:id="rId20" imgW="4867255" imgH="485730" progId="Excel.Sheet.8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451156"/>
                        <a:ext cx="48672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Right Arrow 94"/>
          <p:cNvSpPr/>
          <p:nvPr/>
        </p:nvSpPr>
        <p:spPr bwMode="auto">
          <a:xfrm rot="10800000">
            <a:off x="8382000" y="2038068"/>
            <a:ext cx="457200" cy="237633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8" name="Right Arrow 97"/>
          <p:cNvSpPr/>
          <p:nvPr/>
        </p:nvSpPr>
        <p:spPr bwMode="auto">
          <a:xfrm rot="10800000">
            <a:off x="8229600" y="2927270"/>
            <a:ext cx="457200" cy="237633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0" name="Right Arrow 99"/>
          <p:cNvSpPr/>
          <p:nvPr/>
        </p:nvSpPr>
        <p:spPr bwMode="auto">
          <a:xfrm rot="10800000">
            <a:off x="8077200" y="3371871"/>
            <a:ext cx="457200" cy="237633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Right Arrow 105"/>
          <p:cNvSpPr/>
          <p:nvPr/>
        </p:nvSpPr>
        <p:spPr bwMode="auto">
          <a:xfrm rot="10800000">
            <a:off x="7239000" y="3816472"/>
            <a:ext cx="457200" cy="237633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Right Arrow 107"/>
          <p:cNvSpPr/>
          <p:nvPr/>
        </p:nvSpPr>
        <p:spPr bwMode="auto">
          <a:xfrm rot="10800000">
            <a:off x="6934201" y="4261073"/>
            <a:ext cx="457200" cy="23763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Right Arrow 108"/>
          <p:cNvSpPr/>
          <p:nvPr/>
        </p:nvSpPr>
        <p:spPr bwMode="auto">
          <a:xfrm rot="10800000">
            <a:off x="6477001" y="4705674"/>
            <a:ext cx="457200" cy="23763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0" name="Right Arrow 109"/>
          <p:cNvSpPr/>
          <p:nvPr/>
        </p:nvSpPr>
        <p:spPr bwMode="auto">
          <a:xfrm rot="10800000">
            <a:off x="6172201" y="5594877"/>
            <a:ext cx="457200" cy="23763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1" name="Right Arrow 110"/>
          <p:cNvSpPr/>
          <p:nvPr/>
        </p:nvSpPr>
        <p:spPr bwMode="auto">
          <a:xfrm rot="10800000">
            <a:off x="5867401" y="6039482"/>
            <a:ext cx="457200" cy="23763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794" y="2358060"/>
            <a:ext cx="4055006" cy="461665"/>
          </a:xfrm>
          <a:prstGeom prst="rect">
            <a:avLst/>
          </a:prstGeom>
          <a:noFill/>
        </p:spPr>
        <p:txBody>
          <a:bodyPr wrap="square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>
                <a:latin typeface="+mj-lt"/>
              </a:rPr>
              <a:t>Wearing long-sleeved shirts and long pants </a:t>
            </a:r>
            <a:endParaRPr lang="en-US" sz="1200" b="1" dirty="0" smtClean="0">
              <a:latin typeface="+mj-lt"/>
            </a:endParaRPr>
          </a:p>
          <a:p>
            <a:pPr algn="r">
              <a:defRPr/>
            </a:pPr>
            <a:r>
              <a:rPr lang="en-US" sz="1200" b="1" dirty="0" smtClean="0">
                <a:latin typeface="+mj-lt"/>
              </a:rPr>
              <a:t>when </a:t>
            </a:r>
            <a:r>
              <a:rPr lang="en-US" sz="1200" b="1" dirty="0">
                <a:latin typeface="+mj-lt"/>
              </a:rPr>
              <a:t>going outdoors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882307"/>
              </p:ext>
            </p:extLst>
          </p:nvPr>
        </p:nvGraphicFramePr>
        <p:xfrm>
          <a:off x="4114800" y="2337434"/>
          <a:ext cx="4867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33" name="Worksheet" r:id="rId22" imgW="4867255" imgH="485730" progId="Excel.Sheet.8">
                  <p:embed/>
                </p:oleObj>
              </mc:Choice>
              <mc:Fallback>
                <p:oleObj name="Worksheet" r:id="rId22" imgW="4867255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337434"/>
                        <a:ext cx="48672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ight Arrow 40"/>
          <p:cNvSpPr/>
          <p:nvPr/>
        </p:nvSpPr>
        <p:spPr bwMode="auto">
          <a:xfrm rot="10800000">
            <a:off x="8267700" y="2482669"/>
            <a:ext cx="457200" cy="237633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2279" y="1991901"/>
            <a:ext cx="3352521" cy="276999"/>
          </a:xfrm>
          <a:prstGeom prst="rect">
            <a:avLst/>
          </a:prstGeom>
          <a:noFill/>
        </p:spPr>
        <p:txBody>
          <a:bodyPr wrap="none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>
                <a:latin typeface="+mj-lt"/>
              </a:rPr>
              <a:t>Using insect repellent when going outdoors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263843"/>
              </p:ext>
            </p:extLst>
          </p:nvPr>
        </p:nvGraphicFramePr>
        <p:xfrm>
          <a:off x="4114800" y="1447800"/>
          <a:ext cx="4867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34" name="Worksheet" r:id="rId24" imgW="4867255" imgH="485730" progId="Excel.Sheet.8">
                  <p:embed/>
                </p:oleObj>
              </mc:Choice>
              <mc:Fallback>
                <p:oleObj name="Worksheet" r:id="rId24" imgW="4867255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447800"/>
                        <a:ext cx="48672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ight Arrow 43"/>
          <p:cNvSpPr/>
          <p:nvPr/>
        </p:nvSpPr>
        <p:spPr bwMode="auto">
          <a:xfrm rot="10800000">
            <a:off x="8458200" y="1593467"/>
            <a:ext cx="457200" cy="237633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Right Arrow 44"/>
          <p:cNvSpPr/>
          <p:nvPr/>
        </p:nvSpPr>
        <p:spPr bwMode="auto">
          <a:xfrm rot="10800000">
            <a:off x="6324600" y="5150275"/>
            <a:ext cx="457200" cy="237633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Unsure About Asymptomatic Transmission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% saying, in order to spread Zika virus, a person…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n=1285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384300" y="1982798"/>
            <a:ext cx="3140924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/>
              <a:t>Does NOT need to show symptoms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84300" y="3121223"/>
            <a:ext cx="2712922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/>
              <a:t>Does need to show symptoms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84300" y="4259648"/>
            <a:ext cx="1101905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/>
              <a:t>Don’t know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110748"/>
              </p:ext>
            </p:extLst>
          </p:nvPr>
        </p:nvGraphicFramePr>
        <p:xfrm>
          <a:off x="1384300" y="2173288"/>
          <a:ext cx="70675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80" name="Worksheet" r:id="rId4" imgW="7067488" imgH="952560" progId="Excel.Sheet.8">
                  <p:embed/>
                </p:oleObj>
              </mc:Choice>
              <mc:Fallback>
                <p:oleObj name="Worksheet" r:id="rId4" imgW="7067488" imgH="9525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173288"/>
                        <a:ext cx="706755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034788"/>
              </p:ext>
            </p:extLst>
          </p:nvPr>
        </p:nvGraphicFramePr>
        <p:xfrm>
          <a:off x="1384300" y="3311526"/>
          <a:ext cx="70675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81" name="Worksheet" r:id="rId6" imgW="7067488" imgH="952560" progId="Excel.Sheet.8">
                  <p:embed/>
                </p:oleObj>
              </mc:Choice>
              <mc:Fallback>
                <p:oleObj name="Worksheet" r:id="rId6" imgW="7067488" imgH="9525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311526"/>
                        <a:ext cx="706755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432327"/>
              </p:ext>
            </p:extLst>
          </p:nvPr>
        </p:nvGraphicFramePr>
        <p:xfrm>
          <a:off x="1384300" y="4449763"/>
          <a:ext cx="70961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82" name="Worksheet" r:id="rId8" imgW="7096122" imgH="981180" progId="Excel.Sheet.8">
                  <p:embed/>
                </p:oleObj>
              </mc:Choice>
              <mc:Fallback>
                <p:oleObj name="Worksheet" r:id="rId8" imgW="7096122" imgH="981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449763"/>
                        <a:ext cx="709612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3294178" y="3581400"/>
            <a:ext cx="515822" cy="15240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4204901"/>
            <a:ext cx="715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31%</a:t>
            </a:r>
          </a:p>
        </p:txBody>
      </p:sp>
    </p:spTree>
    <p:extLst>
      <p:ext uri="{BB962C8B-B14F-4D97-AF65-F5344CB8AC3E}">
        <p14:creationId xmlns:p14="http://schemas.microsoft.com/office/powerpoint/2010/main" val="31036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697"/>
            <a:ext cx="9144000" cy="1862048"/>
          </a:xfrm>
        </p:spPr>
        <p:txBody>
          <a:bodyPr/>
          <a:lstStyle/>
          <a:p>
            <a:r>
              <a:rPr lang="en-US" dirty="0" smtClean="0"/>
              <a:t>Risk Perception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252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 About Zika Virus Infection During Travel is Low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024128"/>
            <a:ext cx="9144000" cy="677108"/>
          </a:xfrm>
        </p:spPr>
        <p:txBody>
          <a:bodyPr/>
          <a:lstStyle/>
          <a:p>
            <a:r>
              <a:rPr lang="en-US" dirty="0" smtClean="0"/>
              <a:t>% saying, during their stay in their destination, they were concerned they or someone traveling with them would get infected with Zika virus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n=1285</a:t>
            </a:r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265747"/>
              </p:ext>
            </p:extLst>
          </p:nvPr>
        </p:nvGraphicFramePr>
        <p:xfrm>
          <a:off x="1384300" y="2335213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410" name="Worksheet" r:id="rId4" imgW="7067488" imgH="485730" progId="Excel.Sheet.8">
                  <p:embed/>
                </p:oleObj>
              </mc:Choice>
              <mc:Fallback>
                <p:oleObj name="Worksheet" r:id="rId4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335213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197349"/>
              </p:ext>
            </p:extLst>
          </p:nvPr>
        </p:nvGraphicFramePr>
        <p:xfrm>
          <a:off x="1384300" y="3245909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411" name="Worksheet" r:id="rId6" imgW="7067488" imgH="485730" progId="Excel.Sheet.8">
                  <p:embed/>
                </p:oleObj>
              </mc:Choice>
              <mc:Fallback>
                <p:oleObj name="Worksheet" r:id="rId6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245909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581798"/>
              </p:ext>
            </p:extLst>
          </p:nvPr>
        </p:nvGraphicFramePr>
        <p:xfrm>
          <a:off x="1384300" y="4156605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412" name="Worksheet" r:id="rId8" imgW="7067488" imgH="485730" progId="Excel.Sheet.8">
                  <p:embed/>
                </p:oleObj>
              </mc:Choice>
              <mc:Fallback>
                <p:oleObj name="Worksheet" r:id="rId8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156605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016779"/>
              </p:ext>
            </p:extLst>
          </p:nvPr>
        </p:nvGraphicFramePr>
        <p:xfrm>
          <a:off x="1384300" y="5067300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413" name="Worksheet" r:id="rId10" imgW="7067488" imgH="485730" progId="Excel.Sheet.8">
                  <p:embed/>
                </p:oleObj>
              </mc:Choice>
              <mc:Fallback>
                <p:oleObj name="Worksheet" r:id="rId10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5067300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384300" y="2133600"/>
            <a:ext cx="1471941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Very concerned</a:t>
            </a:r>
            <a:endParaRPr lang="en-US" sz="14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84300" y="3035954"/>
            <a:ext cx="1988365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Somewhat concerned</a:t>
            </a:r>
            <a:endParaRPr lang="en-US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84300" y="3938308"/>
            <a:ext cx="1808829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Not very concerned</a:t>
            </a:r>
            <a:endParaRPr lang="en-US" sz="1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4300" y="4840663"/>
            <a:ext cx="1847301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Not at all concerned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64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697"/>
            <a:ext cx="9144000" cy="2477601"/>
          </a:xfrm>
        </p:spPr>
        <p:txBody>
          <a:bodyPr/>
          <a:lstStyle/>
          <a:p>
            <a:r>
              <a:rPr lang="en-US" dirty="0" smtClean="0"/>
              <a:t>Persistence and Changes</a:t>
            </a:r>
            <a:br>
              <a:rPr lang="en-US" dirty="0" smtClean="0"/>
            </a:br>
            <a:r>
              <a:rPr lang="en-US" dirty="0" smtClean="0"/>
              <a:t>in Travel Plans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2521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Sizable Share Unaware of </a:t>
            </a:r>
            <a:r>
              <a:rPr lang="en-US" dirty="0" err="1" smtClean="0"/>
              <a:t>Zika</a:t>
            </a:r>
            <a:r>
              <a:rPr lang="en-US" dirty="0" smtClean="0"/>
              <a:t> Cases in Destination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024128"/>
            <a:ext cx="9144000" cy="430887"/>
          </a:xfrm>
        </p:spPr>
        <p:txBody>
          <a:bodyPr/>
          <a:lstStyle/>
          <a:p>
            <a:r>
              <a:rPr lang="en-US" spc="-20" dirty="0" smtClean="0"/>
              <a:t>% saying, as far as they knew before the trip, there were cases of Zika virus in their destination</a:t>
            </a:r>
            <a:endParaRPr lang="en-US" spc="-2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n=1285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530171"/>
              </p:ext>
            </p:extLst>
          </p:nvPr>
        </p:nvGraphicFramePr>
        <p:xfrm>
          <a:off x="1384300" y="2138363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37" name="Worksheet" r:id="rId4" imgW="7096122" imgH="495180" progId="Excel.Sheet.8">
                  <p:embed/>
                </p:oleObj>
              </mc:Choice>
              <mc:Fallback>
                <p:oleObj name="Worksheet" r:id="rId4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138363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258280"/>
              </p:ext>
            </p:extLst>
          </p:nvPr>
        </p:nvGraphicFramePr>
        <p:xfrm>
          <a:off x="1384300" y="3052234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38" name="Worksheet" r:id="rId6" imgW="7096122" imgH="495180" progId="Excel.Sheet.8">
                  <p:embed/>
                </p:oleObj>
              </mc:Choice>
              <mc:Fallback>
                <p:oleObj name="Worksheet" r:id="rId6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052234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988430"/>
              </p:ext>
            </p:extLst>
          </p:nvPr>
        </p:nvGraphicFramePr>
        <p:xfrm>
          <a:off x="1384300" y="3966105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39" name="Worksheet" r:id="rId8" imgW="7067488" imgH="485730" progId="Excel.Sheet.8">
                  <p:embed/>
                </p:oleObj>
              </mc:Choice>
              <mc:Fallback>
                <p:oleObj name="Worksheet" r:id="rId8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966105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550391"/>
              </p:ext>
            </p:extLst>
          </p:nvPr>
        </p:nvGraphicFramePr>
        <p:xfrm>
          <a:off x="1384300" y="4870450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40" name="Worksheet" r:id="rId10" imgW="7067488" imgH="485730" progId="Excel.Sheet.8">
                  <p:embed/>
                </p:oleObj>
              </mc:Choice>
              <mc:Fallback>
                <p:oleObj name="Worksheet" r:id="rId10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870450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84300" y="1936257"/>
            <a:ext cx="1294009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A lot of cases</a:t>
            </a:r>
            <a:endParaRPr lang="en-US" sz="14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4300" y="2838611"/>
            <a:ext cx="1156150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A few cases</a:t>
            </a:r>
            <a:endParaRPr lang="en-US" sz="1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4300" y="3740965"/>
            <a:ext cx="923971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No cases</a:t>
            </a:r>
            <a:endParaRPr lang="en-US" sz="14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4300" y="4643320"/>
            <a:ext cx="2533386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Have not heard of Zika virus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98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633721"/>
              </p:ext>
            </p:extLst>
          </p:nvPr>
        </p:nvGraphicFramePr>
        <p:xfrm>
          <a:off x="4105275" y="3551768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29" name="Worksheet" r:id="rId4" imgW="7067685" imgH="485775" progId="Excel.Sheet.8">
                  <p:embed/>
                </p:oleObj>
              </mc:Choice>
              <mc:Fallback>
                <p:oleObj name="Worksheet" r:id="rId4" imgW="7067685" imgH="485775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3551768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621832"/>
              </p:ext>
            </p:extLst>
          </p:nvPr>
        </p:nvGraphicFramePr>
        <p:xfrm>
          <a:off x="4105275" y="4939244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30" name="Worksheet" r:id="rId6" imgW="7067488" imgH="485730" progId="Excel.Sheet.8">
                  <p:embed/>
                </p:oleObj>
              </mc:Choice>
              <mc:Fallback>
                <p:oleObj name="Worksheet" r:id="rId6" imgW="7067488" imgH="485730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4939244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Visit Areas with </a:t>
            </a:r>
            <a:r>
              <a:rPr lang="en-US" dirty="0" err="1" smtClean="0"/>
              <a:t>Zika</a:t>
            </a:r>
            <a:r>
              <a:rPr lang="en-US" dirty="0" smtClean="0"/>
              <a:t> Cases Include</a:t>
            </a:r>
            <a:br>
              <a:rPr lang="en-US" dirty="0" smtClean="0"/>
            </a:br>
            <a:r>
              <a:rPr lang="en-US" dirty="0" smtClean="0"/>
              <a:t>Pull Factors and Limited Concern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024128"/>
            <a:ext cx="9144000" cy="677108"/>
          </a:xfrm>
        </p:spPr>
        <p:txBody>
          <a:bodyPr/>
          <a:lstStyle/>
          <a:p>
            <a:r>
              <a:rPr lang="en-US" dirty="0" smtClean="0"/>
              <a:t>% saying reasons for taking trip despite Zika cases in their destination were…</a:t>
            </a:r>
          </a:p>
          <a:p>
            <a:r>
              <a:rPr lang="en-US" dirty="0" smtClean="0"/>
              <a:t>(among those who say there were cases of Zika virus in their destination)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n=894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394530"/>
              </p:ext>
            </p:extLst>
          </p:nvPr>
        </p:nvGraphicFramePr>
        <p:xfrm>
          <a:off x="4102100" y="1676400"/>
          <a:ext cx="7105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31" name="Worksheet" r:id="rId8" imgW="7105577" imgH="495180" progId="Excel.Sheet.8">
                  <p:embed/>
                </p:oleObj>
              </mc:Choice>
              <mc:Fallback>
                <p:oleObj name="Worksheet" r:id="rId8" imgW="7105577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1676400"/>
                        <a:ext cx="7105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TextBox 140"/>
          <p:cNvSpPr txBox="1"/>
          <p:nvPr/>
        </p:nvSpPr>
        <p:spPr>
          <a:xfrm>
            <a:off x="1424389" y="1789149"/>
            <a:ext cx="2690411" cy="276999"/>
          </a:xfrm>
          <a:prstGeom prst="rect">
            <a:avLst/>
          </a:prstGeom>
          <a:noFill/>
        </p:spPr>
        <p:txBody>
          <a:bodyPr wrap="square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>
                <a:latin typeface="+mj-lt"/>
              </a:rPr>
              <a:t>Really wanted to go to </a:t>
            </a:r>
            <a:r>
              <a:rPr lang="en-US" sz="1200" b="1" dirty="0" smtClean="0">
                <a:latin typeface="+mj-lt"/>
              </a:rPr>
              <a:t>destination</a:t>
            </a:r>
            <a:endParaRPr lang="en-US" sz="1200" b="1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836078"/>
              </p:ext>
            </p:extLst>
          </p:nvPr>
        </p:nvGraphicFramePr>
        <p:xfrm>
          <a:off x="4102100" y="2145242"/>
          <a:ext cx="7105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32" name="Worksheet" r:id="rId10" imgW="7105577" imgH="495180" progId="Excel.Sheet.8">
                  <p:embed/>
                </p:oleObj>
              </mc:Choice>
              <mc:Fallback>
                <p:oleObj name="Worksheet" r:id="rId10" imgW="7105577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2145242"/>
                        <a:ext cx="7105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617651"/>
              </p:ext>
            </p:extLst>
          </p:nvPr>
        </p:nvGraphicFramePr>
        <p:xfrm>
          <a:off x="4102100" y="2614084"/>
          <a:ext cx="7105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33" name="Worksheet" r:id="rId12" imgW="7105577" imgH="495180" progId="Excel.Sheet.8">
                  <p:embed/>
                </p:oleObj>
              </mc:Choice>
              <mc:Fallback>
                <p:oleObj name="Worksheet" r:id="rId12" imgW="7105577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2614084"/>
                        <a:ext cx="7105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397004"/>
              </p:ext>
            </p:extLst>
          </p:nvPr>
        </p:nvGraphicFramePr>
        <p:xfrm>
          <a:off x="4102100" y="3082926"/>
          <a:ext cx="7105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34" name="Worksheet" r:id="rId14" imgW="7105577" imgH="495180" progId="Excel.Sheet.8">
                  <p:embed/>
                </p:oleObj>
              </mc:Choice>
              <mc:Fallback>
                <p:oleObj name="Worksheet" r:id="rId14" imgW="7105577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3082926"/>
                        <a:ext cx="7105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682550"/>
              </p:ext>
            </p:extLst>
          </p:nvPr>
        </p:nvGraphicFramePr>
        <p:xfrm>
          <a:off x="4102631" y="4011085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35" name="Worksheet" r:id="rId16" imgW="7096122" imgH="495180" progId="Excel.Sheet.8">
                  <p:embed/>
                </p:oleObj>
              </mc:Choice>
              <mc:Fallback>
                <p:oleObj name="Worksheet" r:id="rId16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631" y="4011085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535308"/>
              </p:ext>
            </p:extLst>
          </p:nvPr>
        </p:nvGraphicFramePr>
        <p:xfrm>
          <a:off x="4102100" y="4479927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36" name="Worksheet" r:id="rId18" imgW="7067488" imgH="485730" progId="Excel.Sheet.8">
                  <p:embed/>
                </p:oleObj>
              </mc:Choice>
              <mc:Fallback>
                <p:oleObj name="Worksheet" r:id="rId18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4479927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153718"/>
              </p:ext>
            </p:extLst>
          </p:nvPr>
        </p:nvGraphicFramePr>
        <p:xfrm>
          <a:off x="4102631" y="5398561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37" name="Worksheet" r:id="rId20" imgW="7096122" imgH="495180" progId="Excel.Sheet.8">
                  <p:embed/>
                </p:oleObj>
              </mc:Choice>
              <mc:Fallback>
                <p:oleObj name="Worksheet" r:id="rId20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631" y="5398561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516631"/>
              </p:ext>
            </p:extLst>
          </p:nvPr>
        </p:nvGraphicFramePr>
        <p:xfrm>
          <a:off x="4102100" y="5867400"/>
          <a:ext cx="7105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38" name="Worksheet" r:id="rId22" imgW="7105577" imgH="495180" progId="Excel.Sheet.8">
                  <p:embed/>
                </p:oleObj>
              </mc:Choice>
              <mc:Fallback>
                <p:oleObj name="Worksheet" r:id="rId22" imgW="7105577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5867400"/>
                        <a:ext cx="7105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" name="TextBox 141"/>
          <p:cNvSpPr txBox="1"/>
          <p:nvPr/>
        </p:nvSpPr>
        <p:spPr>
          <a:xfrm>
            <a:off x="1021007" y="4122774"/>
            <a:ext cx="3093793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Thought I could prevent mosquito bites</a:t>
            </a:r>
            <a:endParaRPr lang="en-US" sz="1200" b="1" dirty="0">
              <a:latin typeface="+mj-lt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-16407" y="2163541"/>
            <a:ext cx="4131206" cy="461665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Did not think there would be a lot of mosquitoes in specific locations/sites I planned to visit</a:t>
            </a:r>
            <a:endParaRPr lang="en-US" sz="1200" b="1" dirty="0">
              <a:latin typeface="+mj-lt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-16407" y="2630266"/>
            <a:ext cx="4131207" cy="461665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Did not think Zika virus would be that serious for me even if I got infected</a:t>
            </a:r>
            <a:endParaRPr lang="en-US" sz="1200" b="1" dirty="0">
              <a:latin typeface="+mj-lt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053669" y="3189324"/>
            <a:ext cx="3061131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Had family commitments in destination</a:t>
            </a:r>
            <a:endParaRPr lang="en-US" sz="1200" b="1" dirty="0">
              <a:latin typeface="+mj-lt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-16407" y="5897344"/>
            <a:ext cx="4131207" cy="461665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/>
              <a:t>Thought the Zika virus outbreak </a:t>
            </a:r>
            <a:r>
              <a:rPr lang="en-US" sz="1200" b="1" dirty="0" smtClean="0"/>
              <a:t>would be </a:t>
            </a:r>
          </a:p>
          <a:p>
            <a:pPr algn="r">
              <a:defRPr/>
            </a:pPr>
            <a:r>
              <a:rPr lang="en-US" sz="1200" b="1" dirty="0" smtClean="0"/>
              <a:t>over </a:t>
            </a:r>
            <a:r>
              <a:rPr lang="en-US" sz="1200" b="1" dirty="0"/>
              <a:t>by the time </a:t>
            </a:r>
            <a:r>
              <a:rPr lang="en-US" sz="1200" b="1" dirty="0" smtClean="0"/>
              <a:t>I was there</a:t>
            </a:r>
            <a:endParaRPr lang="en-US" sz="1200" b="1" dirty="0"/>
          </a:p>
        </p:txBody>
      </p:sp>
      <p:sp>
        <p:nvSpPr>
          <p:cNvPr id="148" name="TextBox 147"/>
          <p:cNvSpPr txBox="1"/>
          <p:nvPr/>
        </p:nvSpPr>
        <p:spPr>
          <a:xfrm>
            <a:off x="-16407" y="4589499"/>
            <a:ext cx="4131207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/>
              <a:t>Did not want </a:t>
            </a:r>
            <a:r>
              <a:rPr lang="en-US" sz="1200" b="1" dirty="0" smtClean="0"/>
              <a:t>to disappoint people I was traveling </a:t>
            </a:r>
            <a:r>
              <a:rPr lang="en-US" sz="1200" b="1" dirty="0"/>
              <a:t>with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-16407" y="5430616"/>
            <a:ext cx="4131207" cy="461665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Did not want to disappoint people I was visiting in destination</a:t>
            </a:r>
            <a:endParaRPr lang="en-US" sz="1200" b="1" dirty="0">
              <a:latin typeface="+mj-lt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0800000">
            <a:off x="7172325" y="1830846"/>
            <a:ext cx="457200" cy="237633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0800000">
            <a:off x="6248400" y="3223683"/>
            <a:ext cx="457200" cy="237633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10800000">
            <a:off x="5410200" y="5545079"/>
            <a:ext cx="457200" cy="237633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0800000">
            <a:off x="5724528" y="4616520"/>
            <a:ext cx="457200" cy="237633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10800000">
            <a:off x="6505575" y="2295125"/>
            <a:ext cx="457200" cy="237633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10800000">
            <a:off x="5181600" y="6009360"/>
            <a:ext cx="457200" cy="237633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10800000">
            <a:off x="6324600" y="2759404"/>
            <a:ext cx="457200" cy="237633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 rot="10800000">
            <a:off x="5943601" y="4152241"/>
            <a:ext cx="457200" cy="237633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158" y="5056224"/>
            <a:ext cx="4046641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Had to go for work or business</a:t>
            </a:r>
            <a:endParaRPr lang="en-US" sz="1200" b="1" dirty="0">
              <a:latin typeface="+mj-lt"/>
            </a:endParaRPr>
          </a:p>
        </p:txBody>
      </p:sp>
      <p:sp>
        <p:nvSpPr>
          <p:cNvPr id="39" name="Right Arrow 38"/>
          <p:cNvSpPr/>
          <p:nvPr/>
        </p:nvSpPr>
        <p:spPr bwMode="auto">
          <a:xfrm rot="10800000">
            <a:off x="5581650" y="5080799"/>
            <a:ext cx="457200" cy="237633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16407" y="3656049"/>
            <a:ext cx="4131207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/>
              <a:t>Did not want to lose money already spent on </a:t>
            </a:r>
            <a:r>
              <a:rPr lang="en-US" sz="1200" b="1" dirty="0" smtClean="0"/>
              <a:t>trip</a:t>
            </a:r>
            <a:endParaRPr lang="en-US" sz="1200" b="1" dirty="0"/>
          </a:p>
        </p:txBody>
      </p:sp>
      <p:sp>
        <p:nvSpPr>
          <p:cNvPr id="42" name="Right Arrow 41"/>
          <p:cNvSpPr/>
          <p:nvPr/>
        </p:nvSpPr>
        <p:spPr bwMode="auto">
          <a:xfrm rot="10800000">
            <a:off x="6010275" y="3687962"/>
            <a:ext cx="457200" cy="237633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/>
              <a:t>Association of State and Territorial Health Officials (ASTHO)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/>
              <a:t>Ericka McGowan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/>
              <a:t>Jim Blumenstock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/>
              <a:t>ASTHO Zika Task Force</a:t>
            </a:r>
          </a:p>
          <a:p>
            <a:endParaRPr lang="en-US" sz="1400" b="0" dirty="0"/>
          </a:p>
          <a:p>
            <a:r>
              <a:rPr lang="en-US" sz="2200" dirty="0"/>
              <a:t>National Public Health Information Coalition (NPHIC)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/>
              <a:t>Laura Espino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/>
              <a:t>Tom Schafer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/>
              <a:t>NPHIC membership</a:t>
            </a:r>
          </a:p>
          <a:p>
            <a:endParaRPr lang="en-US" sz="1400" dirty="0" smtClean="0"/>
          </a:p>
          <a:p>
            <a:r>
              <a:rPr lang="en-US" sz="2200" dirty="0" smtClean="0"/>
              <a:t>Centers for Disease Control and Prevention (CDC)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/>
              <a:t>Travelers Health Communication Team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 err="1" smtClean="0"/>
              <a:t>JIC</a:t>
            </a:r>
            <a:r>
              <a:rPr lang="en-US" sz="1400" b="0" dirty="0" smtClean="0"/>
              <a:t> Research Team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 err="1" smtClean="0"/>
              <a:t>JIC</a:t>
            </a:r>
            <a:r>
              <a:rPr lang="en-US" sz="1400" b="0" dirty="0" smtClean="0"/>
              <a:t> </a:t>
            </a:r>
            <a:r>
              <a:rPr lang="en-US" sz="1400" b="0" dirty="0"/>
              <a:t>Content </a:t>
            </a:r>
            <a:r>
              <a:rPr lang="en-US" sz="1400" b="0" dirty="0" smtClean="0"/>
              <a:t>Team</a:t>
            </a:r>
            <a:endParaRPr lang="en-US" sz="1400" b="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/>
              <a:t>Pregnancy and Birth Defects Task Force</a:t>
            </a:r>
          </a:p>
          <a:p>
            <a:endParaRPr lang="en-US" sz="1400" b="0" dirty="0" smtClean="0"/>
          </a:p>
          <a:p>
            <a:r>
              <a:rPr lang="en-US" sz="2200" dirty="0" smtClean="0"/>
              <a:t>SSRS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/>
              <a:t>Eran Ben-Porath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 smtClean="0"/>
              <a:t>Linda Lomelino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 smtClean="0"/>
              <a:t>Rebecca Sevem </a:t>
            </a:r>
            <a:endParaRPr lang="en-US" sz="1400" b="0" dirty="0"/>
          </a:p>
          <a:p>
            <a:pPr marL="285750" indent="-285750">
              <a:buFont typeface="Arial" pitchFamily="34" charset="0"/>
              <a:buChar char="•"/>
            </a:pPr>
            <a:endParaRPr lang="en-US" sz="2400" b="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b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206406" y="3874416"/>
            <a:ext cx="44803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Sexual Transmission Team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Policy and Partnerships Team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Vector Control Team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Office of the Associate Director for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5403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697"/>
            <a:ext cx="9144000" cy="2477601"/>
          </a:xfrm>
        </p:spPr>
        <p:txBody>
          <a:bodyPr/>
          <a:lstStyle/>
          <a:p>
            <a:r>
              <a:rPr lang="en-US" dirty="0" smtClean="0"/>
              <a:t>Mosquito-Related Behaviors</a:t>
            </a:r>
            <a:br>
              <a:rPr lang="en-US" dirty="0" smtClean="0"/>
            </a:br>
            <a:r>
              <a:rPr lang="en-US" dirty="0" smtClean="0"/>
              <a:t>During Travel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6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944325"/>
              </p:ext>
            </p:extLst>
          </p:nvPr>
        </p:nvGraphicFramePr>
        <p:xfrm>
          <a:off x="1384300" y="2933700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24" name="Worksheet" r:id="rId4" imgW="7067488" imgH="485730" progId="Excel.Sheet.8">
                  <p:embed/>
                </p:oleObj>
              </mc:Choice>
              <mc:Fallback>
                <p:oleObj name="Worksheet" r:id="rId4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933700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432695"/>
              </p:ext>
            </p:extLst>
          </p:nvPr>
        </p:nvGraphicFramePr>
        <p:xfrm>
          <a:off x="1384300" y="3749675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25" name="Worksheet" r:id="rId6" imgW="7096122" imgH="495180" progId="Excel.Sheet.8">
                  <p:embed/>
                </p:oleObj>
              </mc:Choice>
              <mc:Fallback>
                <p:oleObj name="Worksheet" r:id="rId6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749675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250201"/>
              </p:ext>
            </p:extLst>
          </p:nvPr>
        </p:nvGraphicFramePr>
        <p:xfrm>
          <a:off x="1384300" y="4565650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26" name="Worksheet" r:id="rId8" imgW="7067488" imgH="485730" progId="Excel.Sheet.8">
                  <p:embed/>
                </p:oleObj>
              </mc:Choice>
              <mc:Fallback>
                <p:oleObj name="Worksheet" r:id="rId8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565650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655407"/>
              </p:ext>
            </p:extLst>
          </p:nvPr>
        </p:nvGraphicFramePr>
        <p:xfrm>
          <a:off x="1384300" y="5381625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27" name="Worksheet" r:id="rId10" imgW="7067488" imgH="485730" progId="Excel.Sheet.8">
                  <p:embed/>
                </p:oleObj>
              </mc:Choice>
              <mc:Fallback>
                <p:oleObj name="Worksheet" r:id="rId10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5381625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384300" y="5152970"/>
            <a:ext cx="637034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Never</a:t>
            </a:r>
            <a:endParaRPr lang="en-US" sz="14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Used Insect Repellent ‘All the Time’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% saying, during their stay, they used insect repellent outdoors…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n=1285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84300" y="2700324"/>
            <a:ext cx="1509067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Most of the time</a:t>
            </a:r>
            <a:endParaRPr lang="en-US" sz="14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4300" y="3517873"/>
            <a:ext cx="1757532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About half the time</a:t>
            </a:r>
            <a:endParaRPr lang="en-US" sz="1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4300" y="4335422"/>
            <a:ext cx="1340752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Not very often</a:t>
            </a:r>
            <a:endParaRPr lang="en-US" sz="1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4300" y="1882775"/>
            <a:ext cx="1103507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All the time</a:t>
            </a:r>
            <a:endParaRPr lang="en-US" sz="1400" b="1" dirty="0">
              <a:latin typeface="+mj-lt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670876"/>
              </p:ext>
            </p:extLst>
          </p:nvPr>
        </p:nvGraphicFramePr>
        <p:xfrm>
          <a:off x="1384300" y="2109788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728" name="Worksheet" r:id="rId12" imgW="7067488" imgH="485730" progId="Excel.Sheet.8">
                  <p:embed/>
                </p:oleObj>
              </mc:Choice>
              <mc:Fallback>
                <p:oleObj name="Worksheet" r:id="rId12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109788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24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Perceived Risk is Top Reason</a:t>
            </a:r>
            <a:br>
              <a:rPr lang="en-US" dirty="0" smtClean="0"/>
            </a:br>
            <a:r>
              <a:rPr lang="en-US" dirty="0" smtClean="0"/>
              <a:t>for Not Using Insect Repellent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024128"/>
            <a:ext cx="9144000" cy="677108"/>
          </a:xfrm>
        </p:spPr>
        <p:txBody>
          <a:bodyPr/>
          <a:lstStyle/>
          <a:p>
            <a:r>
              <a:rPr lang="en-US" dirty="0" smtClean="0"/>
              <a:t>% saying reasons for not using insect repellent outdoors all the time were… </a:t>
            </a:r>
          </a:p>
          <a:p>
            <a:r>
              <a:rPr lang="en-US" dirty="0" smtClean="0"/>
              <a:t>(among those who say they did </a:t>
            </a:r>
            <a:r>
              <a:rPr lang="en-US" u="sng" dirty="0" smtClean="0"/>
              <a:t>not</a:t>
            </a:r>
            <a:r>
              <a:rPr lang="en-US" dirty="0" smtClean="0"/>
              <a:t> use it all the time)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n=935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616865"/>
              </p:ext>
            </p:extLst>
          </p:nvPr>
        </p:nvGraphicFramePr>
        <p:xfrm>
          <a:off x="4102100" y="2890158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73" name="Worksheet" r:id="rId4" imgW="7096122" imgH="495180" progId="Excel.Sheet.8">
                  <p:embed/>
                </p:oleObj>
              </mc:Choice>
              <mc:Fallback>
                <p:oleObj name="Worksheet" r:id="rId4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2890158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71475" y="2483602"/>
            <a:ext cx="3743325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Don’t like the way insect repellent smells or feels</a:t>
            </a:r>
            <a:endParaRPr lang="en-US" sz="12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076" y="3010907"/>
            <a:ext cx="3895724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Too difficult to remember to put on insect repellent</a:t>
            </a:r>
            <a:endParaRPr lang="en-US" sz="12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2887" y="4065517"/>
            <a:ext cx="3241913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Difficult to bring insect repellent on flights</a:t>
            </a:r>
            <a:endParaRPr lang="en-US" sz="12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6745" y="1956297"/>
            <a:ext cx="3198055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Was not in places with a lot of mosquitoes</a:t>
            </a:r>
            <a:endParaRPr lang="en-US" sz="1200" b="1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800192"/>
              </p:ext>
            </p:extLst>
          </p:nvPr>
        </p:nvGraphicFramePr>
        <p:xfrm>
          <a:off x="4102100" y="2359479"/>
          <a:ext cx="7105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74" name="Worksheet" r:id="rId6" imgW="7105577" imgH="495180" progId="Excel.Sheet.8">
                  <p:embed/>
                </p:oleObj>
              </mc:Choice>
              <mc:Fallback>
                <p:oleObj name="Worksheet" r:id="rId6" imgW="7105577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2359479"/>
                        <a:ext cx="7105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785762"/>
              </p:ext>
            </p:extLst>
          </p:nvPr>
        </p:nvGraphicFramePr>
        <p:xfrm>
          <a:off x="4102100" y="4472670"/>
          <a:ext cx="71437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75" name="Worksheet" r:id="rId8" imgW="7143666" imgH="485730" progId="Excel.Sheet.8">
                  <p:embed/>
                </p:oleObj>
              </mc:Choice>
              <mc:Fallback>
                <p:oleObj name="Worksheet" r:id="rId8" imgW="7143666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4472670"/>
                        <a:ext cx="71437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424320" y="5120127"/>
            <a:ext cx="2690480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Insect repellent does not work well</a:t>
            </a:r>
            <a:endParaRPr lang="en-US" sz="1200" b="1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08757"/>
              </p:ext>
            </p:extLst>
          </p:nvPr>
        </p:nvGraphicFramePr>
        <p:xfrm>
          <a:off x="4102100" y="4993824"/>
          <a:ext cx="7105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76" name="Worksheet" r:id="rId10" imgW="7105577" imgH="495180" progId="Excel.Sheet.8">
                  <p:embed/>
                </p:oleObj>
              </mc:Choice>
              <mc:Fallback>
                <p:oleObj name="Worksheet" r:id="rId10" imgW="7105577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4993824"/>
                        <a:ext cx="7105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888948"/>
              </p:ext>
            </p:extLst>
          </p:nvPr>
        </p:nvGraphicFramePr>
        <p:xfrm>
          <a:off x="4102100" y="5524500"/>
          <a:ext cx="7105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77" name="Worksheet" r:id="rId12" imgW="7105577" imgH="495180" progId="Excel.Sheet.8">
                  <p:embed/>
                </p:oleObj>
              </mc:Choice>
              <mc:Fallback>
                <p:oleObj name="Worksheet" r:id="rId12" imgW="7105577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5524500"/>
                        <a:ext cx="7105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04800" y="5647431"/>
            <a:ext cx="3810000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Insect repellent is too expensive</a:t>
            </a:r>
            <a:endParaRPr lang="en-US" sz="1200" b="1" dirty="0">
              <a:latin typeface="+mj-lt"/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366603"/>
              </p:ext>
            </p:extLst>
          </p:nvPr>
        </p:nvGraphicFramePr>
        <p:xfrm>
          <a:off x="4102100" y="1828800"/>
          <a:ext cx="7105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78" name="Worksheet" r:id="rId14" imgW="7105577" imgH="495180" progId="Excel.Sheet.8">
                  <p:embed/>
                </p:oleObj>
              </mc:Choice>
              <mc:Fallback>
                <p:oleObj name="Worksheet" r:id="rId14" imgW="7105577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1828800"/>
                        <a:ext cx="7105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9830" y="4592822"/>
            <a:ext cx="4104970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spc="-10" dirty="0" smtClean="0"/>
              <a:t>Didn’t know this was a way to protect against Zika virus</a:t>
            </a:r>
            <a:endParaRPr lang="en-US" sz="1200" b="1" spc="-10" dirty="0"/>
          </a:p>
        </p:txBody>
      </p:sp>
      <p:sp>
        <p:nvSpPr>
          <p:cNvPr id="28" name="TextBox 27"/>
          <p:cNvSpPr txBox="1"/>
          <p:nvPr/>
        </p:nvSpPr>
        <p:spPr>
          <a:xfrm>
            <a:off x="1098910" y="3538212"/>
            <a:ext cx="3015890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/>
              <a:t>Insect repellent is too much of a bother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511707"/>
              </p:ext>
            </p:extLst>
          </p:nvPr>
        </p:nvGraphicFramePr>
        <p:xfrm>
          <a:off x="4102100" y="3420837"/>
          <a:ext cx="7105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79" name="Worksheet" r:id="rId16" imgW="7105577" imgH="495180" progId="Excel.Sheet.8">
                  <p:embed/>
                </p:oleObj>
              </mc:Choice>
              <mc:Fallback>
                <p:oleObj name="Worksheet" r:id="rId16" imgW="7105577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3420837"/>
                        <a:ext cx="7105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976365"/>
              </p:ext>
            </p:extLst>
          </p:nvPr>
        </p:nvGraphicFramePr>
        <p:xfrm>
          <a:off x="4102100" y="3951516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80" name="Worksheet" r:id="rId18" imgW="7067488" imgH="485730" progId="Excel.Sheet.8">
                  <p:embed/>
                </p:oleObj>
              </mc:Choice>
              <mc:Fallback>
                <p:oleObj name="Worksheet" r:id="rId18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3951516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ight Arrow 38"/>
          <p:cNvSpPr/>
          <p:nvPr/>
        </p:nvSpPr>
        <p:spPr bwMode="auto">
          <a:xfrm rot="10800000">
            <a:off x="5105401" y="4639166"/>
            <a:ext cx="457200" cy="237633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10800000">
            <a:off x="5105401" y="5142336"/>
            <a:ext cx="457200" cy="237633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10800000">
            <a:off x="6096000" y="2518466"/>
            <a:ext cx="457200" cy="23763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10800000">
            <a:off x="5638800" y="3043240"/>
            <a:ext cx="457200" cy="23763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10800000">
            <a:off x="5457827" y="3568014"/>
            <a:ext cx="457200" cy="23763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ight Arrow 43"/>
          <p:cNvSpPr/>
          <p:nvPr/>
        </p:nvSpPr>
        <p:spPr bwMode="auto">
          <a:xfrm rot="10800000">
            <a:off x="5486400" y="4114800"/>
            <a:ext cx="457200" cy="23763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10800000">
            <a:off x="8324850" y="1993692"/>
            <a:ext cx="457200" cy="237633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Right Arrow 46"/>
          <p:cNvSpPr/>
          <p:nvPr/>
        </p:nvSpPr>
        <p:spPr bwMode="auto">
          <a:xfrm rot="10800000">
            <a:off x="4953001" y="5667113"/>
            <a:ext cx="457200" cy="23763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Wore Long-Sleeved Shirts &amp; Pants ‘All the Time’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% saying, during their stay, they wore both long-sleeved shirts and pants when outdoors…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n=1285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624290"/>
              </p:ext>
            </p:extLst>
          </p:nvPr>
        </p:nvGraphicFramePr>
        <p:xfrm>
          <a:off x="1384300" y="2879725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732" name="Worksheet" r:id="rId4" imgW="7067488" imgH="485730" progId="Excel.Sheet.8">
                  <p:embed/>
                </p:oleObj>
              </mc:Choice>
              <mc:Fallback>
                <p:oleObj name="Worksheet" r:id="rId4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879725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351474"/>
              </p:ext>
            </p:extLst>
          </p:nvPr>
        </p:nvGraphicFramePr>
        <p:xfrm>
          <a:off x="1384300" y="3695700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733" name="Worksheet" r:id="rId6" imgW="7096122" imgH="495180" progId="Excel.Sheet.8">
                  <p:embed/>
                </p:oleObj>
              </mc:Choice>
              <mc:Fallback>
                <p:oleObj name="Worksheet" r:id="rId6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695700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430054"/>
              </p:ext>
            </p:extLst>
          </p:nvPr>
        </p:nvGraphicFramePr>
        <p:xfrm>
          <a:off x="1384300" y="4511675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734" name="Worksheet" r:id="rId8" imgW="7067488" imgH="485730" progId="Excel.Sheet.8">
                  <p:embed/>
                </p:oleObj>
              </mc:Choice>
              <mc:Fallback>
                <p:oleObj name="Worksheet" r:id="rId8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511675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290354"/>
              </p:ext>
            </p:extLst>
          </p:nvPr>
        </p:nvGraphicFramePr>
        <p:xfrm>
          <a:off x="1384300" y="5327650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735" name="Worksheet" r:id="rId10" imgW="7067488" imgH="485730" progId="Excel.Sheet.8">
                  <p:embed/>
                </p:oleObj>
              </mc:Choice>
              <mc:Fallback>
                <p:oleObj name="Worksheet" r:id="rId10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5327650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84300" y="5098995"/>
            <a:ext cx="637034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Never</a:t>
            </a:r>
            <a:endParaRPr lang="en-US" sz="14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84300" y="2646349"/>
            <a:ext cx="1509067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Most of the time</a:t>
            </a:r>
            <a:endParaRPr lang="en-US" sz="14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84300" y="3463898"/>
            <a:ext cx="1757532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About half the time</a:t>
            </a:r>
            <a:endParaRPr lang="en-US" sz="14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84300" y="4281447"/>
            <a:ext cx="1340752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Not very often</a:t>
            </a:r>
            <a:endParaRPr lang="en-US" sz="14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84300" y="1828800"/>
            <a:ext cx="1103507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All the time</a:t>
            </a:r>
            <a:endParaRPr lang="en-US" sz="1400" b="1" dirty="0">
              <a:latin typeface="+mj-lt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16470"/>
              </p:ext>
            </p:extLst>
          </p:nvPr>
        </p:nvGraphicFramePr>
        <p:xfrm>
          <a:off x="1384300" y="2055813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736" name="Worksheet" r:id="rId12" imgW="7067488" imgH="485730" progId="Excel.Sheet.8">
                  <p:embed/>
                </p:oleObj>
              </mc:Choice>
              <mc:Fallback>
                <p:oleObj name="Worksheet" r:id="rId12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055813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7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 dirty="0" smtClean="0"/>
              <a:t>Physical Comfort is Top Reason for </a:t>
            </a:r>
            <a:br>
              <a:rPr lang="en-US" spc="-10" dirty="0" smtClean="0"/>
            </a:br>
            <a:r>
              <a:rPr lang="en-US" spc="-10" dirty="0" smtClean="0"/>
              <a:t>Not Wearing Long-Sleeved Shirts and Pants</a:t>
            </a:r>
            <a:endParaRPr lang="en-US" spc="-1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024128"/>
            <a:ext cx="9144000" cy="677108"/>
          </a:xfrm>
        </p:spPr>
        <p:txBody>
          <a:bodyPr/>
          <a:lstStyle/>
          <a:p>
            <a:r>
              <a:rPr lang="en-US" dirty="0" smtClean="0"/>
              <a:t>% saying reasons for not wearing both long-sleeved </a:t>
            </a:r>
            <a:r>
              <a:rPr lang="en-US" dirty="0"/>
              <a:t>shirts and pants all the </a:t>
            </a:r>
            <a:r>
              <a:rPr lang="en-US" dirty="0" smtClean="0"/>
              <a:t>time when </a:t>
            </a:r>
            <a:r>
              <a:rPr lang="en-US" dirty="0"/>
              <a:t>outdoors </a:t>
            </a:r>
            <a:r>
              <a:rPr lang="en-US" dirty="0" smtClean="0"/>
              <a:t>were… (among those who say they did </a:t>
            </a:r>
            <a:r>
              <a:rPr lang="en-US" u="sng" dirty="0" smtClean="0"/>
              <a:t>not</a:t>
            </a:r>
            <a:r>
              <a:rPr lang="en-US" dirty="0" smtClean="0"/>
              <a:t> wear both all the time)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n=1060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13207"/>
              </p:ext>
            </p:extLst>
          </p:nvPr>
        </p:nvGraphicFramePr>
        <p:xfrm>
          <a:off x="3429000" y="4490355"/>
          <a:ext cx="7105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6" name="Worksheet" r:id="rId4" imgW="7105577" imgH="495180" progId="Excel.Sheet.8">
                  <p:embed/>
                </p:oleObj>
              </mc:Choice>
              <mc:Fallback>
                <p:oleObj name="Worksheet" r:id="rId4" imgW="7105577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490355"/>
                        <a:ext cx="7105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037" y="2527544"/>
            <a:ext cx="3425963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/>
              <a:t>Was not in places with a lot of mosquitoes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38" y="2983468"/>
            <a:ext cx="3425962" cy="461665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Long-sleeved shirts and pants are </a:t>
            </a:r>
          </a:p>
          <a:p>
            <a:pPr algn="r">
              <a:defRPr/>
            </a:pPr>
            <a:r>
              <a:rPr lang="en-US" sz="1200" b="1" dirty="0" smtClean="0"/>
              <a:t>uncomfortable</a:t>
            </a:r>
            <a:endParaRPr lang="en-US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037" y="3990840"/>
            <a:ext cx="3425963" cy="461665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Few people in destination wear long-sleeved</a:t>
            </a:r>
          </a:p>
          <a:p>
            <a:pPr algn="r">
              <a:defRPr/>
            </a:pPr>
            <a:r>
              <a:rPr lang="en-US" sz="1200" b="1" dirty="0" smtClean="0"/>
              <a:t>shirts &amp; pants</a:t>
            </a:r>
            <a:endParaRPr lang="en-US" sz="1200" b="1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480342"/>
              </p:ext>
            </p:extLst>
          </p:nvPr>
        </p:nvGraphicFramePr>
        <p:xfrm>
          <a:off x="3429000" y="1905000"/>
          <a:ext cx="7105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7" name="Worksheet" r:id="rId6" imgW="7105577" imgH="495180" progId="Excel.Sheet.8">
                  <p:embed/>
                </p:oleObj>
              </mc:Choice>
              <mc:Fallback>
                <p:oleObj name="Worksheet" r:id="rId6" imgW="7105577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05000"/>
                        <a:ext cx="7105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471928"/>
              </p:ext>
            </p:extLst>
          </p:nvPr>
        </p:nvGraphicFramePr>
        <p:xfrm>
          <a:off x="3429000" y="2422071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8" name="Worksheet" r:id="rId8" imgW="7096122" imgH="495180" progId="Excel.Sheet.8">
                  <p:embed/>
                </p:oleObj>
              </mc:Choice>
              <mc:Fallback>
                <p:oleObj name="Worksheet" r:id="rId8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22071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206794"/>
              </p:ext>
            </p:extLst>
          </p:nvPr>
        </p:nvGraphicFramePr>
        <p:xfrm>
          <a:off x="3429000" y="2939142"/>
          <a:ext cx="7105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9" name="Worksheet" r:id="rId10" imgW="7105577" imgH="495180" progId="Excel.Sheet.8">
                  <p:embed/>
                </p:oleObj>
              </mc:Choice>
              <mc:Fallback>
                <p:oleObj name="Worksheet" r:id="rId10" imgW="7105577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939142"/>
                        <a:ext cx="7105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038" y="4509383"/>
            <a:ext cx="3425962" cy="461665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spc="-30" dirty="0" smtClean="0"/>
              <a:t>Didn’t know </a:t>
            </a:r>
            <a:r>
              <a:rPr lang="en-US" sz="1200" b="1" spc="-30" dirty="0"/>
              <a:t>this was </a:t>
            </a:r>
            <a:r>
              <a:rPr lang="en-US" sz="1200" b="1" spc="-30" dirty="0" smtClean="0"/>
              <a:t>a way to protect against Zika </a:t>
            </a:r>
            <a:r>
              <a:rPr lang="en-US" sz="1200" b="1" spc="-30" dirty="0"/>
              <a:t>virus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5027926"/>
            <a:ext cx="3429000" cy="461665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spc="-10" dirty="0" smtClean="0"/>
              <a:t>Long-sleeved shirts and pants </a:t>
            </a:r>
          </a:p>
          <a:p>
            <a:pPr algn="r">
              <a:defRPr/>
            </a:pPr>
            <a:r>
              <a:rPr lang="en-US" sz="1200" b="1" spc="-10" dirty="0" smtClean="0"/>
              <a:t>do not look good</a:t>
            </a:r>
            <a:endParaRPr lang="en-US" sz="1200" b="1" spc="-10" dirty="0"/>
          </a:p>
        </p:txBody>
      </p:sp>
      <p:sp>
        <p:nvSpPr>
          <p:cNvPr id="43" name="TextBox 42"/>
          <p:cNvSpPr txBox="1"/>
          <p:nvPr/>
        </p:nvSpPr>
        <p:spPr>
          <a:xfrm>
            <a:off x="0" y="5546467"/>
            <a:ext cx="3429000" cy="461665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Long-sleeved shirts and pants take up too much room in my suitcase</a:t>
            </a:r>
            <a:endParaRPr lang="en-US" sz="1200" b="1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100335"/>
              </p:ext>
            </p:extLst>
          </p:nvPr>
        </p:nvGraphicFramePr>
        <p:xfrm>
          <a:off x="3429000" y="3973284"/>
          <a:ext cx="7105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0" name="Worksheet" r:id="rId12" imgW="7105577" imgH="495180" progId="Excel.Sheet.8">
                  <p:embed/>
                </p:oleObj>
              </mc:Choice>
              <mc:Fallback>
                <p:oleObj name="Worksheet" r:id="rId12" imgW="7105577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973284"/>
                        <a:ext cx="7105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954680"/>
              </p:ext>
            </p:extLst>
          </p:nvPr>
        </p:nvGraphicFramePr>
        <p:xfrm>
          <a:off x="3429000" y="5007426"/>
          <a:ext cx="7105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1" name="Worksheet" r:id="rId14" imgW="7105577" imgH="495180" progId="Excel.Sheet.8">
                  <p:embed/>
                </p:oleObj>
              </mc:Choice>
              <mc:Fallback>
                <p:oleObj name="Worksheet" r:id="rId14" imgW="7105577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07426"/>
                        <a:ext cx="7105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643402"/>
              </p:ext>
            </p:extLst>
          </p:nvPr>
        </p:nvGraphicFramePr>
        <p:xfrm>
          <a:off x="3429000" y="5524500"/>
          <a:ext cx="7105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2" name="Worksheet" r:id="rId16" imgW="7105577" imgH="495180" progId="Excel.Sheet.8">
                  <p:embed/>
                </p:oleObj>
              </mc:Choice>
              <mc:Fallback>
                <p:oleObj name="Worksheet" r:id="rId16" imgW="7105577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524500"/>
                        <a:ext cx="7105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653855" y="2009001"/>
            <a:ext cx="1775145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/>
              <a:t>It was too hot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573619"/>
              </p:ext>
            </p:extLst>
          </p:nvPr>
        </p:nvGraphicFramePr>
        <p:xfrm>
          <a:off x="3429000" y="3456213"/>
          <a:ext cx="7105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3" name="Worksheet" r:id="rId18" imgW="7105577" imgH="495180" progId="Excel.Sheet.8">
                  <p:embed/>
                </p:oleObj>
              </mc:Choice>
              <mc:Fallback>
                <p:oleObj name="Worksheet" r:id="rId18" imgW="7105577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456213"/>
                        <a:ext cx="71056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-6488" y="3605159"/>
            <a:ext cx="3435487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Wanted to get a tan</a:t>
            </a:r>
            <a:endParaRPr lang="en-US" sz="1200" b="1" dirty="0"/>
          </a:p>
        </p:txBody>
      </p:sp>
      <p:sp>
        <p:nvSpPr>
          <p:cNvPr id="26" name="Right Arrow 25"/>
          <p:cNvSpPr/>
          <p:nvPr/>
        </p:nvSpPr>
        <p:spPr bwMode="auto">
          <a:xfrm rot="10800000">
            <a:off x="6457950" y="2564098"/>
            <a:ext cx="457200" cy="237633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0800000">
            <a:off x="4314821" y="4621398"/>
            <a:ext cx="457200" cy="237633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10800000">
            <a:off x="4876799" y="4111291"/>
            <a:ext cx="457200" cy="237633"/>
          </a:xfrm>
          <a:prstGeom prst="rightArrow">
            <a:avLst/>
          </a:prstGeom>
          <a:solidFill>
            <a:schemeClr val="accent3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10800000">
            <a:off x="5076825" y="3595560"/>
            <a:ext cx="457200" cy="237633"/>
          </a:xfrm>
          <a:prstGeom prst="rightArrow">
            <a:avLst/>
          </a:prstGeom>
          <a:solidFill>
            <a:schemeClr val="accent3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Right Arrow 47"/>
          <p:cNvSpPr/>
          <p:nvPr/>
        </p:nvSpPr>
        <p:spPr bwMode="auto">
          <a:xfrm rot="10800000">
            <a:off x="4314821" y="5142753"/>
            <a:ext cx="457200" cy="237633"/>
          </a:xfrm>
          <a:prstGeom prst="rightArrow">
            <a:avLst/>
          </a:prstGeom>
          <a:solidFill>
            <a:schemeClr val="accent3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Right Arrow 49"/>
          <p:cNvSpPr/>
          <p:nvPr/>
        </p:nvSpPr>
        <p:spPr bwMode="auto">
          <a:xfrm rot="10800000">
            <a:off x="4314821" y="5658482"/>
            <a:ext cx="457200" cy="23763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10800000">
            <a:off x="8534400" y="2048367"/>
            <a:ext cx="457200" cy="237633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 rot="10800000">
            <a:off x="5181600" y="3079830"/>
            <a:ext cx="457200" cy="237633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697"/>
            <a:ext cx="9144000" cy="2477601"/>
          </a:xfrm>
        </p:spPr>
        <p:txBody>
          <a:bodyPr/>
          <a:lstStyle/>
          <a:p>
            <a:r>
              <a:rPr lang="en-US" dirty="0" smtClean="0"/>
              <a:t>Condom Use</a:t>
            </a:r>
            <a:br>
              <a:rPr lang="en-US" dirty="0" smtClean="0"/>
            </a:br>
            <a:r>
              <a:rPr lang="en-US" dirty="0" smtClean="0"/>
              <a:t>During Travel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868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Share Used Condoms ‘Every Time’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024128"/>
            <a:ext cx="9144000" cy="677108"/>
          </a:xfrm>
        </p:spPr>
        <p:txBody>
          <a:bodyPr/>
          <a:lstStyle/>
          <a:p>
            <a:r>
              <a:rPr lang="en-US" dirty="0" smtClean="0"/>
              <a:t>% saying, during their stay, they used condoms during sex…</a:t>
            </a:r>
          </a:p>
          <a:p>
            <a:r>
              <a:rPr lang="en-US" dirty="0" smtClean="0"/>
              <a:t>(among those who say they were with a sexual partner during the trip)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n=917</a:t>
            </a:r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244641"/>
              </p:ext>
            </p:extLst>
          </p:nvPr>
        </p:nvGraphicFramePr>
        <p:xfrm>
          <a:off x="1384300" y="2045802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09" name="Worksheet" r:id="rId4" imgW="7096122" imgH="495180" progId="Excel.Sheet.8">
                  <p:embed/>
                </p:oleObj>
              </mc:Choice>
              <mc:Fallback>
                <p:oleObj name="Worksheet" r:id="rId4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045802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828793"/>
              </p:ext>
            </p:extLst>
          </p:nvPr>
        </p:nvGraphicFramePr>
        <p:xfrm>
          <a:off x="1384300" y="2726302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10" name="Worksheet" r:id="rId6" imgW="7096122" imgH="495180" progId="Excel.Sheet.8">
                  <p:embed/>
                </p:oleObj>
              </mc:Choice>
              <mc:Fallback>
                <p:oleObj name="Worksheet" r:id="rId6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726302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726358"/>
              </p:ext>
            </p:extLst>
          </p:nvPr>
        </p:nvGraphicFramePr>
        <p:xfrm>
          <a:off x="1384300" y="3406802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11" name="Worksheet" r:id="rId8" imgW="7096122" imgH="495180" progId="Excel.Sheet.8">
                  <p:embed/>
                </p:oleObj>
              </mc:Choice>
              <mc:Fallback>
                <p:oleObj name="Worksheet" r:id="rId8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406802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174734"/>
              </p:ext>
            </p:extLst>
          </p:nvPr>
        </p:nvGraphicFramePr>
        <p:xfrm>
          <a:off x="1384300" y="4087302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12" name="Worksheet" r:id="rId10" imgW="7096122" imgH="495180" progId="Excel.Sheet.8">
                  <p:embed/>
                </p:oleObj>
              </mc:Choice>
              <mc:Fallback>
                <p:oleObj name="Worksheet" r:id="rId10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087302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557474"/>
              </p:ext>
            </p:extLst>
          </p:nvPr>
        </p:nvGraphicFramePr>
        <p:xfrm>
          <a:off x="1384300" y="4767802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13" name="Worksheet" r:id="rId12" imgW="7096122" imgH="495180" progId="Excel.Sheet.8">
                  <p:embed/>
                </p:oleObj>
              </mc:Choice>
              <mc:Fallback>
                <p:oleObj name="Worksheet" r:id="rId12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767802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384300" y="1828800"/>
            <a:ext cx="1045799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Every time</a:t>
            </a:r>
            <a:endParaRPr lang="en-US" sz="14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4300" y="2512700"/>
            <a:ext cx="1509067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Most of the time</a:t>
            </a:r>
            <a:endParaRPr lang="en-US" sz="1400" b="1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84300" y="3196600"/>
            <a:ext cx="1757532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About half the time</a:t>
            </a:r>
            <a:endParaRPr lang="en-US" sz="14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84300" y="3880500"/>
            <a:ext cx="1340752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Not very often</a:t>
            </a:r>
            <a:endParaRPr lang="en-US" sz="1400" b="1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84300" y="4564400"/>
            <a:ext cx="637034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Never</a:t>
            </a:r>
            <a:endParaRPr lang="en-US" sz="14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84300" y="5248298"/>
            <a:ext cx="2820324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Did not have sex during the trip</a:t>
            </a:r>
            <a:endParaRPr lang="en-US" sz="1400" b="1" dirty="0">
              <a:latin typeface="+mj-lt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733448"/>
              </p:ext>
            </p:extLst>
          </p:nvPr>
        </p:nvGraphicFramePr>
        <p:xfrm>
          <a:off x="1384300" y="5448300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14" name="Worksheet" r:id="rId14" imgW="7096122" imgH="495180" progId="Excel.Sheet.8">
                  <p:embed/>
                </p:oleObj>
              </mc:Choice>
              <mc:Fallback>
                <p:oleObj name="Worksheet" r:id="rId14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5448300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7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601262"/>
              </p:ext>
            </p:extLst>
          </p:nvPr>
        </p:nvGraphicFramePr>
        <p:xfrm>
          <a:off x="4105275" y="5986463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755" name="Worksheet" r:id="rId4" imgW="7067488" imgH="485730" progId="Excel.Sheet.8">
                  <p:embed/>
                </p:oleObj>
              </mc:Choice>
              <mc:Fallback>
                <p:oleObj name="Worksheet" r:id="rId4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5986463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 dirty="0" smtClean="0"/>
              <a:t>Misunderstanding of Risk is</a:t>
            </a:r>
            <a:br>
              <a:rPr lang="en-US" spc="-10" dirty="0" smtClean="0"/>
            </a:br>
            <a:r>
              <a:rPr lang="en-US" spc="-10" dirty="0" smtClean="0"/>
              <a:t>Top Reason for Not Using Condoms</a:t>
            </a:r>
            <a:endParaRPr lang="en-US" spc="-1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024128"/>
            <a:ext cx="9144000" cy="677108"/>
          </a:xfrm>
        </p:spPr>
        <p:txBody>
          <a:bodyPr/>
          <a:lstStyle/>
          <a:p>
            <a:r>
              <a:rPr lang="en-US" dirty="0" smtClean="0"/>
              <a:t>% saying reasons for not using condoms every time were…</a:t>
            </a:r>
          </a:p>
          <a:p>
            <a:r>
              <a:rPr lang="en-US" dirty="0" smtClean="0"/>
              <a:t>(among those who say they did </a:t>
            </a:r>
            <a:r>
              <a:rPr lang="en-US" u="sng" dirty="0" smtClean="0"/>
              <a:t>not</a:t>
            </a:r>
            <a:r>
              <a:rPr lang="en-US" dirty="0" smtClean="0"/>
              <a:t> use them every time)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n=478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65382" y="1718841"/>
            <a:ext cx="2447145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I am in a committed relationship</a:t>
            </a:r>
            <a:endParaRPr lang="en-US" sz="12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90" y="2518267"/>
            <a:ext cx="2283637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I/My partner was not pregnant</a:t>
            </a:r>
            <a:endParaRPr lang="en-US" sz="12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2118554"/>
            <a:ext cx="4036327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Did not think I/my partner was infected with Zika virus</a:t>
            </a:r>
            <a:endParaRPr lang="en-US" sz="12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305" y="3717406"/>
            <a:ext cx="4090222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Condoms are uncomfortable/decrease sexual pleasure</a:t>
            </a:r>
            <a:endParaRPr lang="en-US" sz="12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5907" y="2917980"/>
            <a:ext cx="3576620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spc="-10" dirty="0" smtClean="0">
                <a:latin typeface="+mj-lt"/>
              </a:rPr>
              <a:t>Used another kind of contraception/birth control</a:t>
            </a:r>
            <a:endParaRPr lang="en-US" sz="1200" b="1" spc="-10" dirty="0">
              <a:latin typeface="+mj-lt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312983"/>
              </p:ext>
            </p:extLst>
          </p:nvPr>
        </p:nvGraphicFramePr>
        <p:xfrm>
          <a:off x="4105275" y="1600200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756" name="Worksheet" r:id="rId6" imgW="7067488" imgH="485730" progId="Excel.Sheet.8">
                  <p:embed/>
                </p:oleObj>
              </mc:Choice>
              <mc:Fallback>
                <p:oleObj name="Worksheet" r:id="rId6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1600200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911879"/>
              </p:ext>
            </p:extLst>
          </p:nvPr>
        </p:nvGraphicFramePr>
        <p:xfrm>
          <a:off x="4105275" y="1998951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757" name="Worksheet" r:id="rId8" imgW="7067488" imgH="485730" progId="Excel.Sheet.8">
                  <p:embed/>
                </p:oleObj>
              </mc:Choice>
              <mc:Fallback>
                <p:oleObj name="Worksheet" r:id="rId8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1998951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199799"/>
              </p:ext>
            </p:extLst>
          </p:nvPr>
        </p:nvGraphicFramePr>
        <p:xfrm>
          <a:off x="4105275" y="2397702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758" name="Worksheet" r:id="rId10" imgW="7067488" imgH="485730" progId="Excel.Sheet.8">
                  <p:embed/>
                </p:oleObj>
              </mc:Choice>
              <mc:Fallback>
                <p:oleObj name="Worksheet" r:id="rId10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2397702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302151"/>
              </p:ext>
            </p:extLst>
          </p:nvPr>
        </p:nvGraphicFramePr>
        <p:xfrm>
          <a:off x="4105275" y="2796453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759" name="Worksheet" r:id="rId12" imgW="7067488" imgH="485730" progId="Excel.Sheet.8">
                  <p:embed/>
                </p:oleObj>
              </mc:Choice>
              <mc:Fallback>
                <p:oleObj name="Worksheet" r:id="rId12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2796453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288981"/>
              </p:ext>
            </p:extLst>
          </p:nvPr>
        </p:nvGraphicFramePr>
        <p:xfrm>
          <a:off x="4105275" y="3195204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760" name="Worksheet" r:id="rId14" imgW="7067488" imgH="485730" progId="Excel.Sheet.8">
                  <p:embed/>
                </p:oleObj>
              </mc:Choice>
              <mc:Fallback>
                <p:oleObj name="Worksheet" r:id="rId14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3195204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112073" y="3317693"/>
            <a:ext cx="4000454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spc="-30" dirty="0" smtClean="0">
                <a:latin typeface="+mj-lt"/>
              </a:rPr>
              <a:t>Didn’t know Zika virus could be transmitted through sex</a:t>
            </a:r>
            <a:endParaRPr lang="en-US" sz="1200" b="1" spc="-30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60198" y="4516832"/>
            <a:ext cx="2652329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Condoms are too much of a bother</a:t>
            </a:r>
            <a:endParaRPr lang="en-US" sz="1200" b="1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68350" y="6115684"/>
            <a:ext cx="2144177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Condoms are too expensive</a:t>
            </a:r>
            <a:endParaRPr lang="en-US" sz="1200" b="1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76741" y="5715971"/>
            <a:ext cx="1935786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I could not get condoms</a:t>
            </a:r>
            <a:endParaRPr lang="en-US" sz="1200" b="1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94510" y="5316258"/>
            <a:ext cx="1418017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Religious reasons</a:t>
            </a:r>
            <a:endParaRPr lang="en-US" sz="1200" b="1" dirty="0">
              <a:latin typeface="+mj-lt"/>
            </a:endParaRP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572456"/>
              </p:ext>
            </p:extLst>
          </p:nvPr>
        </p:nvGraphicFramePr>
        <p:xfrm>
          <a:off x="4105275" y="3992706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761" name="Worksheet" r:id="rId16" imgW="7067488" imgH="485730" progId="Excel.Sheet.8">
                  <p:embed/>
                </p:oleObj>
              </mc:Choice>
              <mc:Fallback>
                <p:oleObj name="Worksheet" r:id="rId16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3992706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781706"/>
              </p:ext>
            </p:extLst>
          </p:nvPr>
        </p:nvGraphicFramePr>
        <p:xfrm>
          <a:off x="4113213" y="4790208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762" name="Worksheet" r:id="rId18" imgW="7067488" imgH="485730" progId="Excel.Sheet.8">
                  <p:embed/>
                </p:oleObj>
              </mc:Choice>
              <mc:Fallback>
                <p:oleObj name="Worksheet" r:id="rId18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3" y="4790208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972225"/>
              </p:ext>
            </p:extLst>
          </p:nvPr>
        </p:nvGraphicFramePr>
        <p:xfrm>
          <a:off x="4105275" y="5587710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763" name="Worksheet" r:id="rId20" imgW="7067488" imgH="485730" progId="Excel.Sheet.8">
                  <p:embed/>
                </p:oleObj>
              </mc:Choice>
              <mc:Fallback>
                <p:oleObj name="Worksheet" r:id="rId20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5587710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054313"/>
              </p:ext>
            </p:extLst>
          </p:nvPr>
        </p:nvGraphicFramePr>
        <p:xfrm>
          <a:off x="4105275" y="5188959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764" name="Worksheet" r:id="rId22" imgW="7067488" imgH="485730" progId="Excel.Sheet.8">
                  <p:embed/>
                </p:oleObj>
              </mc:Choice>
              <mc:Fallback>
                <p:oleObj name="Worksheet" r:id="rId22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5188959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024181" y="4117119"/>
            <a:ext cx="3088346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My partner does not like to use condoms</a:t>
            </a:r>
            <a:endParaRPr lang="en-US" sz="1200" b="1" dirty="0">
              <a:latin typeface="+mj-lt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519229"/>
              </p:ext>
            </p:extLst>
          </p:nvPr>
        </p:nvGraphicFramePr>
        <p:xfrm>
          <a:off x="4105275" y="3593955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765" name="Worksheet" r:id="rId24" imgW="7067488" imgH="485730" progId="Excel.Sheet.8">
                  <p:embed/>
                </p:oleObj>
              </mc:Choice>
              <mc:Fallback>
                <p:oleObj name="Worksheet" r:id="rId24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3593955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ight Arrow 43"/>
          <p:cNvSpPr/>
          <p:nvPr/>
        </p:nvSpPr>
        <p:spPr bwMode="auto">
          <a:xfrm rot="10800000">
            <a:off x="5334000" y="3737088"/>
            <a:ext cx="457200" cy="237633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Right Arrow 65"/>
          <p:cNvSpPr/>
          <p:nvPr/>
        </p:nvSpPr>
        <p:spPr bwMode="auto">
          <a:xfrm rot="10800000">
            <a:off x="5225904" y="4117119"/>
            <a:ext cx="457200" cy="237633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Right Arrow 67"/>
          <p:cNvSpPr/>
          <p:nvPr/>
        </p:nvSpPr>
        <p:spPr bwMode="auto">
          <a:xfrm rot="10800000">
            <a:off x="5867400" y="2518267"/>
            <a:ext cx="457200" cy="237633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904111"/>
              </p:ext>
            </p:extLst>
          </p:nvPr>
        </p:nvGraphicFramePr>
        <p:xfrm>
          <a:off x="4114800" y="4394118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766" name="Worksheet" r:id="rId26" imgW="7067488" imgH="485730" progId="Excel.Sheet.8">
                  <p:embed/>
                </p:oleObj>
              </mc:Choice>
              <mc:Fallback>
                <p:oleObj name="Worksheet" r:id="rId26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94118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408902" y="4916545"/>
            <a:ext cx="2703625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I/My partner wanted to get pregnant</a:t>
            </a:r>
            <a:endParaRPr lang="en-US" sz="1200" b="1" dirty="0">
              <a:latin typeface="+mj-lt"/>
            </a:endParaRPr>
          </a:p>
        </p:txBody>
      </p:sp>
      <p:sp>
        <p:nvSpPr>
          <p:cNvPr id="64" name="Right Arrow 63"/>
          <p:cNvSpPr/>
          <p:nvPr/>
        </p:nvSpPr>
        <p:spPr bwMode="auto">
          <a:xfrm rot="10800000">
            <a:off x="4876801" y="5735653"/>
            <a:ext cx="457200" cy="23763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10800000">
            <a:off x="6078279" y="2138236"/>
            <a:ext cx="457200" cy="237633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Right Arrow 66"/>
          <p:cNvSpPr/>
          <p:nvPr/>
        </p:nvSpPr>
        <p:spPr bwMode="auto">
          <a:xfrm rot="10800000">
            <a:off x="7696200" y="1758207"/>
            <a:ext cx="457200" cy="237633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Right Arrow 71"/>
          <p:cNvSpPr/>
          <p:nvPr/>
        </p:nvSpPr>
        <p:spPr bwMode="auto">
          <a:xfrm rot="10800000">
            <a:off x="5411973" y="3357059"/>
            <a:ext cx="457200" cy="237633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Right Arrow 72"/>
          <p:cNvSpPr/>
          <p:nvPr/>
        </p:nvSpPr>
        <p:spPr bwMode="auto">
          <a:xfrm rot="10800000">
            <a:off x="4953001" y="4943966"/>
            <a:ext cx="457200" cy="237633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4" name="Right Arrow 73"/>
          <p:cNvSpPr/>
          <p:nvPr/>
        </p:nvSpPr>
        <p:spPr bwMode="auto">
          <a:xfrm rot="10800000">
            <a:off x="4953001" y="5353769"/>
            <a:ext cx="457200" cy="237633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5" name="Right Arrow 74"/>
          <p:cNvSpPr/>
          <p:nvPr/>
        </p:nvSpPr>
        <p:spPr bwMode="auto">
          <a:xfrm rot="10800000">
            <a:off x="4876801" y="6163166"/>
            <a:ext cx="457200" cy="23763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Right Arrow 75"/>
          <p:cNvSpPr/>
          <p:nvPr/>
        </p:nvSpPr>
        <p:spPr bwMode="auto">
          <a:xfrm rot="10800000">
            <a:off x="5867400" y="2962767"/>
            <a:ext cx="457200" cy="237633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Right Arrow 76"/>
          <p:cNvSpPr/>
          <p:nvPr/>
        </p:nvSpPr>
        <p:spPr bwMode="auto">
          <a:xfrm rot="10800000">
            <a:off x="5029200" y="4562966"/>
            <a:ext cx="457200" cy="237633"/>
          </a:xfrm>
          <a:prstGeom prst="rightArrow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697"/>
            <a:ext cx="9144000" cy="1862048"/>
          </a:xfrm>
        </p:spPr>
        <p:txBody>
          <a:bodyPr/>
          <a:lstStyle/>
          <a:p>
            <a:r>
              <a:rPr lang="en-US" dirty="0" smtClean="0"/>
              <a:t>After-Travel Response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868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Concerned About Spreading Zika Virus After Trip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024128"/>
            <a:ext cx="9144000" cy="430887"/>
          </a:xfrm>
        </p:spPr>
        <p:txBody>
          <a:bodyPr/>
          <a:lstStyle/>
          <a:p>
            <a:r>
              <a:rPr lang="en-US" dirty="0" smtClean="0"/>
              <a:t>% saying, after their trip, they were concerned they could spread Zika virus to other people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n=1285</a:t>
            </a:r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190220"/>
              </p:ext>
            </p:extLst>
          </p:nvPr>
        </p:nvGraphicFramePr>
        <p:xfrm>
          <a:off x="1384300" y="2259013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82" name="Worksheet" r:id="rId4" imgW="7067488" imgH="485730" progId="Excel.Sheet.8">
                  <p:embed/>
                </p:oleObj>
              </mc:Choice>
              <mc:Fallback>
                <p:oleObj name="Worksheet" r:id="rId4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259013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68798"/>
              </p:ext>
            </p:extLst>
          </p:nvPr>
        </p:nvGraphicFramePr>
        <p:xfrm>
          <a:off x="1384300" y="3170238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83" name="Worksheet" r:id="rId6" imgW="7067488" imgH="485730" progId="Excel.Sheet.8">
                  <p:embed/>
                </p:oleObj>
              </mc:Choice>
              <mc:Fallback>
                <p:oleObj name="Worksheet" r:id="rId6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170238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178719"/>
              </p:ext>
            </p:extLst>
          </p:nvPr>
        </p:nvGraphicFramePr>
        <p:xfrm>
          <a:off x="1384300" y="4081463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84" name="Worksheet" r:id="rId8" imgW="7067488" imgH="485730" progId="Excel.Sheet.8">
                  <p:embed/>
                </p:oleObj>
              </mc:Choice>
              <mc:Fallback>
                <p:oleObj name="Worksheet" r:id="rId8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081463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66570"/>
              </p:ext>
            </p:extLst>
          </p:nvPr>
        </p:nvGraphicFramePr>
        <p:xfrm>
          <a:off x="1384300" y="4991100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85" name="Worksheet" r:id="rId10" imgW="7067488" imgH="485730" progId="Excel.Sheet.8">
                  <p:embed/>
                </p:oleObj>
              </mc:Choice>
              <mc:Fallback>
                <p:oleObj name="Worksheet" r:id="rId10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991100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384300" y="2056907"/>
            <a:ext cx="1471941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Very concerned</a:t>
            </a:r>
            <a:endParaRPr lang="en-US" sz="14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84300" y="2959261"/>
            <a:ext cx="1988365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Somewhat concerned</a:t>
            </a:r>
            <a:endParaRPr lang="en-US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84300" y="3861615"/>
            <a:ext cx="1808829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Not very concerned</a:t>
            </a:r>
            <a:endParaRPr lang="en-US" sz="1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4300" y="4763970"/>
            <a:ext cx="1847301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Not at all concerned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28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&amp; Research Questions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28700"/>
            <a:ext cx="9144000" cy="5477256"/>
          </a:xfrm>
        </p:spPr>
        <p:txBody>
          <a:bodyPr/>
          <a:lstStyle/>
          <a:p>
            <a:r>
              <a:rPr lang="en-US" sz="1700" dirty="0" smtClean="0"/>
              <a:t>Goals: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b="0" dirty="0" smtClean="0"/>
              <a:t>To support communications to key group: travelers</a:t>
            </a:r>
          </a:p>
          <a:p>
            <a:pPr marL="1074738" lvl="1" indent="-285750"/>
            <a:r>
              <a:rPr lang="en-US" sz="1700" dirty="0"/>
              <a:t>At risk of contracting Zika virus and spreading Zika virus</a:t>
            </a:r>
          </a:p>
          <a:p>
            <a:pPr marL="1074738" lvl="1" indent="-285750"/>
            <a:r>
              <a:rPr lang="en-US" sz="1700" b="0" dirty="0" smtClean="0"/>
              <a:t>Very </a:t>
            </a:r>
            <a:r>
              <a:rPr lang="en-US" sz="1700" b="0" dirty="0"/>
              <a:t>little is known about </a:t>
            </a:r>
            <a:r>
              <a:rPr lang="en-US" sz="1700" b="0" dirty="0" smtClean="0"/>
              <a:t>their behaviors and decision-making</a:t>
            </a:r>
          </a:p>
          <a:p>
            <a:pPr marL="285750" indent="-285750"/>
            <a:endParaRPr lang="en-US" sz="1400" dirty="0" smtClean="0"/>
          </a:p>
          <a:p>
            <a:r>
              <a:rPr lang="en-US" sz="1700" dirty="0" smtClean="0"/>
              <a:t>Research Areas &amp; Questions</a:t>
            </a:r>
          </a:p>
          <a:p>
            <a:r>
              <a:rPr lang="en-US" sz="1700" b="0" i="1" dirty="0" smtClean="0"/>
              <a:t>Information Environment</a:t>
            </a:r>
            <a:r>
              <a:rPr lang="en-US" sz="1700" b="0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 smtClean="0"/>
              <a:t>How </a:t>
            </a:r>
            <a:r>
              <a:rPr lang="en-US" sz="1700" b="0" dirty="0"/>
              <a:t>much information have travelers </a:t>
            </a:r>
            <a:r>
              <a:rPr lang="en-US" sz="1700" b="0" dirty="0" smtClean="0"/>
              <a:t>heard?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 smtClean="0"/>
              <a:t>Do </a:t>
            </a:r>
            <a:r>
              <a:rPr lang="en-US" sz="1700" b="0" dirty="0"/>
              <a:t>they trust the </a:t>
            </a:r>
            <a:r>
              <a:rPr lang="en-US" sz="1700" b="0" dirty="0" smtClean="0"/>
              <a:t>information?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 smtClean="0"/>
              <a:t>Has the information motivated them to act?</a:t>
            </a: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 </a:t>
            </a:r>
          </a:p>
          <a:p>
            <a:r>
              <a:rPr lang="en-US" sz="1700" b="0" i="1" dirty="0" smtClean="0"/>
              <a:t>Knowledge and Risk Perception</a:t>
            </a:r>
            <a:r>
              <a:rPr lang="en-US" sz="1700" b="0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What do travelers know about Zika virus and </a:t>
            </a:r>
            <a:r>
              <a:rPr lang="en-US" sz="1700" b="0" dirty="0" smtClean="0"/>
              <a:t>prevention?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 smtClean="0"/>
              <a:t>What </a:t>
            </a:r>
            <a:r>
              <a:rPr lang="en-US" sz="1700" b="0" dirty="0"/>
              <a:t>level of risk do travelers associate with Zika virus? </a:t>
            </a:r>
            <a:endParaRPr lang="en-US" sz="1400" b="0" dirty="0" smtClean="0"/>
          </a:p>
          <a:p>
            <a:r>
              <a:rPr lang="en-US" sz="1400" b="0" dirty="0" smtClean="0"/>
              <a:t> </a:t>
            </a:r>
          </a:p>
          <a:p>
            <a:r>
              <a:rPr lang="en-US" sz="1700" b="0" i="1" dirty="0" smtClean="0"/>
              <a:t>Behaviors and Barriers</a:t>
            </a:r>
            <a:r>
              <a:rPr lang="en-US" sz="1700" b="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 smtClean="0"/>
              <a:t>How have travelers persisted in and shifted their travel plans?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 smtClean="0"/>
              <a:t>What preventive behaviors have travelers adopted during travel? After travel?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 smtClean="0"/>
              <a:t>What </a:t>
            </a:r>
            <a:r>
              <a:rPr lang="en-US" sz="1700" b="0" dirty="0"/>
              <a:t>are the barriers to adopting </a:t>
            </a:r>
            <a:r>
              <a:rPr lang="en-US" sz="1700" b="0" dirty="0" smtClean="0"/>
              <a:t>those behaviors</a:t>
            </a:r>
            <a:r>
              <a:rPr lang="en-US" sz="1700" b="0" dirty="0"/>
              <a:t>?</a:t>
            </a:r>
          </a:p>
          <a:p>
            <a:endParaRPr lang="en-US" sz="1800" b="0" dirty="0" smtClean="0"/>
          </a:p>
          <a:p>
            <a:pPr marL="342900" indent="-342900">
              <a:buFont typeface="+mj-lt"/>
              <a:buAutoNum type="arabicPeriod"/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9994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Reasons for Not Being Concerned about Spreading Zika Linked to Perceived Low Risk of Infection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024128"/>
            <a:ext cx="9144000" cy="677108"/>
          </a:xfrm>
        </p:spPr>
        <p:txBody>
          <a:bodyPr/>
          <a:lstStyle/>
          <a:p>
            <a:r>
              <a:rPr lang="en-US" spc="-60" dirty="0" smtClean="0"/>
              <a:t>% saying reasons they were not concerned about spreading Zika virus after returning home were…</a:t>
            </a:r>
          </a:p>
          <a:p>
            <a:r>
              <a:rPr lang="en-US" spc="-60" dirty="0" smtClean="0"/>
              <a:t>(among those who say they were not very or not at all concerned)</a:t>
            </a:r>
            <a:endParaRPr lang="en-US" spc="-6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n=1009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435807"/>
              </p:ext>
            </p:extLst>
          </p:nvPr>
        </p:nvGraphicFramePr>
        <p:xfrm>
          <a:off x="4267200" y="3300413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4" name="Worksheet" r:id="rId4" imgW="7067488" imgH="485730" progId="Excel.Sheet.8">
                  <p:embed/>
                </p:oleObj>
              </mc:Choice>
              <mc:Fallback>
                <p:oleObj name="Worksheet" r:id="rId4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300413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3875" y="2449741"/>
            <a:ext cx="3743325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Did not get many/any mosquito bites</a:t>
            </a:r>
            <a:endParaRPr lang="en-US" sz="12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6" y="3426215"/>
            <a:ext cx="3895724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Did not have any symptoms of Zika virus</a:t>
            </a:r>
            <a:endParaRPr lang="en-US" sz="1200" b="1" dirty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053653"/>
              </p:ext>
            </p:extLst>
          </p:nvPr>
        </p:nvGraphicFramePr>
        <p:xfrm>
          <a:off x="4267200" y="2319338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5" name="Worksheet" r:id="rId6" imgW="7067488" imgH="485730" progId="Excel.Sheet.8">
                  <p:embed/>
                </p:oleObj>
              </mc:Choice>
              <mc:Fallback>
                <p:oleObj name="Worksheet" r:id="rId6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319338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694" y="5399516"/>
            <a:ext cx="4191000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/>
              <a:t>Was too busy to be concerned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960472"/>
              </p:ext>
            </p:extLst>
          </p:nvPr>
        </p:nvGraphicFramePr>
        <p:xfrm>
          <a:off x="4267200" y="5753100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6" name="Worksheet" r:id="rId8" imgW="7096122" imgH="495180" progId="Excel.Sheet.8">
                  <p:embed/>
                </p:oleObj>
              </mc:Choice>
              <mc:Fallback>
                <p:oleObj name="Worksheet" r:id="rId8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753100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579" y="5775066"/>
            <a:ext cx="4191000" cy="461665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Zika virus is not transmitted directly from </a:t>
            </a:r>
          </a:p>
          <a:p>
            <a:pPr algn="r">
              <a:defRPr/>
            </a:pPr>
            <a:r>
              <a:rPr lang="en-US" sz="1200" b="1" dirty="0" smtClean="0"/>
              <a:t>one person to another</a:t>
            </a:r>
            <a:endParaRPr lang="en-US" sz="1200" b="1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147366"/>
              </p:ext>
            </p:extLst>
          </p:nvPr>
        </p:nvGraphicFramePr>
        <p:xfrm>
          <a:off x="4267200" y="5262563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7" name="Worksheet" r:id="rId10" imgW="7067488" imgH="485730" progId="Excel.Sheet.8">
                  <p:embed/>
                </p:oleObj>
              </mc:Choice>
              <mc:Fallback>
                <p:oleObj name="Worksheet" r:id="rId10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262563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1188" y="1961504"/>
            <a:ext cx="4246012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Did not think I was infected</a:t>
            </a:r>
            <a:endParaRPr lang="en-US" sz="1200" b="1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965031"/>
              </p:ext>
            </p:extLst>
          </p:nvPr>
        </p:nvGraphicFramePr>
        <p:xfrm>
          <a:off x="4267200" y="1828800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8" name="Worksheet" r:id="rId12" imgW="7067488" imgH="485730" progId="Excel.Sheet.8">
                  <p:embed/>
                </p:oleObj>
              </mc:Choice>
              <mc:Fallback>
                <p:oleObj name="Worksheet" r:id="rId12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828800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200" y="4798593"/>
            <a:ext cx="4191000" cy="461665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Was not having sex with anyone who was pregnant or thinking about becoming pregnant</a:t>
            </a:r>
            <a:endParaRPr lang="en-US" sz="1200" b="1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251060"/>
              </p:ext>
            </p:extLst>
          </p:nvPr>
        </p:nvGraphicFramePr>
        <p:xfrm>
          <a:off x="4267200" y="4772025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9" name="Worksheet" r:id="rId14" imgW="7067488" imgH="485730" progId="Excel.Sheet.8">
                  <p:embed/>
                </p:oleObj>
              </mc:Choice>
              <mc:Fallback>
                <p:oleObj name="Worksheet" r:id="rId14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772025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6200" y="3822119"/>
            <a:ext cx="4191000" cy="461665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Took precautions to protect myself against Zika virus during the trip</a:t>
            </a:r>
            <a:endParaRPr lang="en-US" sz="1200" b="1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119979"/>
              </p:ext>
            </p:extLst>
          </p:nvPr>
        </p:nvGraphicFramePr>
        <p:xfrm>
          <a:off x="4267200" y="3790950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90" name="Worksheet" r:id="rId16" imgW="7067488" imgH="485730" progId="Excel.Sheet.8">
                  <p:embed/>
                </p:oleObj>
              </mc:Choice>
              <mc:Fallback>
                <p:oleObj name="Worksheet" r:id="rId16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790950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-76200" y="4402689"/>
            <a:ext cx="4343399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spc="-30" dirty="0" smtClean="0"/>
              <a:t>There are no/few mosquitoes where I live at that time of year</a:t>
            </a:r>
            <a:endParaRPr lang="en-US" sz="1200" b="1" spc="-3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06725"/>
              </p:ext>
            </p:extLst>
          </p:nvPr>
        </p:nvGraphicFramePr>
        <p:xfrm>
          <a:off x="4267200" y="4281485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91" name="Worksheet" r:id="rId18" imgW="7096122" imgH="495180" progId="Excel.Sheet.8">
                  <p:embed/>
                </p:oleObj>
              </mc:Choice>
              <mc:Fallback>
                <p:oleObj name="Worksheet" r:id="rId18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281485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129430"/>
              </p:ext>
            </p:extLst>
          </p:nvPr>
        </p:nvGraphicFramePr>
        <p:xfrm>
          <a:off x="4267200" y="2809875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92" name="Worksheet" r:id="rId20" imgW="7067488" imgH="485730" progId="Excel.Sheet.8">
                  <p:embed/>
                </p:oleObj>
              </mc:Choice>
              <mc:Fallback>
                <p:oleObj name="Worksheet" r:id="rId20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09875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2845645"/>
            <a:ext cx="4267200" cy="461665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Was not concerned about Zika virus in destination </a:t>
            </a:r>
          </a:p>
          <a:p>
            <a:pPr algn="r">
              <a:defRPr/>
            </a:pPr>
            <a:r>
              <a:rPr lang="en-US" sz="1200" b="1" dirty="0" smtClean="0">
                <a:latin typeface="+mj-lt"/>
              </a:rPr>
              <a:t>to begin with</a:t>
            </a:r>
            <a:endParaRPr lang="en-US" sz="1200" b="1" dirty="0">
              <a:latin typeface="+mj-lt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0800000">
            <a:off x="6019800" y="4910608"/>
            <a:ext cx="457200" cy="237633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0800000">
            <a:off x="6019800" y="4422371"/>
            <a:ext cx="457200" cy="237633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10800000">
            <a:off x="7848600" y="2469423"/>
            <a:ext cx="457200" cy="237633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10800000">
            <a:off x="7134225" y="3445897"/>
            <a:ext cx="457200" cy="237633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 rot="10800000">
            <a:off x="8001000" y="1981186"/>
            <a:ext cx="457200" cy="237633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10800000">
            <a:off x="7277100" y="2957660"/>
            <a:ext cx="457200" cy="237633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10800000">
            <a:off x="6248401" y="3934134"/>
            <a:ext cx="457200" cy="237633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10800000">
            <a:off x="5257800" y="5398845"/>
            <a:ext cx="457200" cy="237633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10800000">
            <a:off x="5181600" y="5887082"/>
            <a:ext cx="457200" cy="237633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Aware of After-Travel Recommendations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024128"/>
            <a:ext cx="9144000" cy="677108"/>
          </a:xfrm>
        </p:spPr>
        <p:txBody>
          <a:bodyPr/>
          <a:lstStyle/>
          <a:p>
            <a:r>
              <a:rPr lang="en-US" dirty="0" smtClean="0"/>
              <a:t>% saying they had heard or seen any of the following precautions people can take </a:t>
            </a:r>
          </a:p>
          <a:p>
            <a:r>
              <a:rPr lang="en-US" dirty="0" smtClean="0"/>
              <a:t>to prevent spreading Zika virus after a trip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n=1285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84300" y="2027846"/>
            <a:ext cx="3671518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</a:rPr>
              <a:t>See a doctor if you have symptoms of Zika virus</a:t>
            </a:r>
            <a:endParaRPr lang="en-US" sz="12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4301" y="2899105"/>
            <a:ext cx="6388099" cy="461665"/>
          </a:xfrm>
          <a:prstGeom prst="rect">
            <a:avLst/>
          </a:prstGeom>
          <a:noFill/>
        </p:spPr>
        <p:txBody>
          <a:bodyPr wrap="square" lIns="45720" anchor="ctr" anchorCtr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</a:rPr>
              <a:t>Men should use a condom every time during sex or abstain from sex for at least 6 months after travel to an area with Zika virus</a:t>
            </a:r>
            <a:endParaRPr lang="en-US" sz="1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4300" y="3923975"/>
            <a:ext cx="6540500" cy="461665"/>
          </a:xfrm>
          <a:prstGeom prst="rect">
            <a:avLst/>
          </a:prstGeom>
          <a:noFill/>
        </p:spPr>
        <p:txBody>
          <a:bodyPr wrap="square" lIns="45720" anchor="ctr" anchorCtr="0">
            <a:spAutoFit/>
          </a:bodyPr>
          <a:lstStyle/>
          <a:p>
            <a:pPr>
              <a:defRPr/>
            </a:pPr>
            <a:r>
              <a:rPr lang="en-US" sz="1200" b="1" dirty="0" smtClean="0"/>
              <a:t>Women should </a:t>
            </a:r>
            <a:r>
              <a:rPr lang="en-US" sz="1200" b="1" dirty="0"/>
              <a:t>use a condom every time during sex or abstain from sex for at least </a:t>
            </a:r>
            <a:r>
              <a:rPr lang="en-US" sz="1200" b="1" dirty="0" smtClean="0"/>
              <a:t>8 weeks </a:t>
            </a:r>
            <a:r>
              <a:rPr lang="en-US" sz="1200" b="1" dirty="0"/>
              <a:t>after travel to an area with Zika virus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18221"/>
              </p:ext>
            </p:extLst>
          </p:nvPr>
        </p:nvGraphicFramePr>
        <p:xfrm>
          <a:off x="1384300" y="2214563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94" name="Worksheet" r:id="rId4" imgW="7067488" imgH="485730" progId="Excel.Sheet.8">
                  <p:embed/>
                </p:oleObj>
              </mc:Choice>
              <mc:Fallback>
                <p:oleObj name="Worksheet" r:id="rId4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214563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886563"/>
              </p:ext>
            </p:extLst>
          </p:nvPr>
        </p:nvGraphicFramePr>
        <p:xfrm>
          <a:off x="1384300" y="4295120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95" name="Worksheet" r:id="rId6" imgW="7096122" imgH="495180" progId="Excel.Sheet.8">
                  <p:embed/>
                </p:oleObj>
              </mc:Choice>
              <mc:Fallback>
                <p:oleObj name="Worksheet" r:id="rId6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295120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113638"/>
              </p:ext>
            </p:extLst>
          </p:nvPr>
        </p:nvGraphicFramePr>
        <p:xfrm>
          <a:off x="1384300" y="3268007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96" name="Worksheet" r:id="rId8" imgW="7096122" imgH="495180" progId="Excel.Sheet.8">
                  <p:embed/>
                </p:oleObj>
              </mc:Choice>
              <mc:Fallback>
                <p:oleObj name="Worksheet" r:id="rId8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268007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84301" y="5105400"/>
            <a:ext cx="5181547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</a:rPr>
              <a:t>Use insect repellent for 3 weeks after travel to an area with Zika virus</a:t>
            </a:r>
            <a:endParaRPr lang="en-US" sz="1200" b="1" dirty="0">
              <a:latin typeface="+mj-l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200677"/>
              </p:ext>
            </p:extLst>
          </p:nvPr>
        </p:nvGraphicFramePr>
        <p:xfrm>
          <a:off x="1384300" y="5295900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97" name="Worksheet" r:id="rId10" imgW="7067488" imgH="485730" progId="Excel.Sheet.8">
                  <p:embed/>
                </p:oleObj>
              </mc:Choice>
              <mc:Fallback>
                <p:oleObj name="Worksheet" r:id="rId10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5295900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88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Used Insect Repellent After Trip ‘All the Time’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024128"/>
            <a:ext cx="9144000" cy="677108"/>
          </a:xfrm>
        </p:spPr>
        <p:txBody>
          <a:bodyPr/>
          <a:lstStyle/>
          <a:p>
            <a:r>
              <a:rPr lang="en-US" dirty="0" smtClean="0"/>
              <a:t>% saying, in the three weeks after returning home or since returning home </a:t>
            </a:r>
          </a:p>
          <a:p>
            <a:r>
              <a:rPr lang="en-US" dirty="0" smtClean="0"/>
              <a:t>(if less than three weeks), they used insect repellent outdoors…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n=864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520445"/>
              </p:ext>
            </p:extLst>
          </p:nvPr>
        </p:nvGraphicFramePr>
        <p:xfrm>
          <a:off x="1384300" y="2924175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47" name="Worksheet" r:id="rId4" imgW="7067488" imgH="485730" progId="Excel.Sheet.8">
                  <p:embed/>
                </p:oleObj>
              </mc:Choice>
              <mc:Fallback>
                <p:oleObj name="Worksheet" r:id="rId4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924175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619549"/>
              </p:ext>
            </p:extLst>
          </p:nvPr>
        </p:nvGraphicFramePr>
        <p:xfrm>
          <a:off x="1384300" y="3740150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48" name="Worksheet" r:id="rId6" imgW="7096122" imgH="495180" progId="Excel.Sheet.8">
                  <p:embed/>
                </p:oleObj>
              </mc:Choice>
              <mc:Fallback>
                <p:oleObj name="Worksheet" r:id="rId6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740150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585642"/>
              </p:ext>
            </p:extLst>
          </p:nvPr>
        </p:nvGraphicFramePr>
        <p:xfrm>
          <a:off x="1384300" y="4556125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49" name="Worksheet" r:id="rId8" imgW="7067488" imgH="485730" progId="Excel.Sheet.8">
                  <p:embed/>
                </p:oleObj>
              </mc:Choice>
              <mc:Fallback>
                <p:oleObj name="Worksheet" r:id="rId8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556125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275183"/>
              </p:ext>
            </p:extLst>
          </p:nvPr>
        </p:nvGraphicFramePr>
        <p:xfrm>
          <a:off x="1384300" y="5372100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50" name="Worksheet" r:id="rId10" imgW="7067488" imgH="485730" progId="Excel.Sheet.8">
                  <p:embed/>
                </p:oleObj>
              </mc:Choice>
              <mc:Fallback>
                <p:oleObj name="Worksheet" r:id="rId10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5372100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84300" y="5143445"/>
            <a:ext cx="637034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Never</a:t>
            </a:r>
            <a:endParaRPr lang="en-US" sz="14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84300" y="2690799"/>
            <a:ext cx="1509067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Most of the time</a:t>
            </a:r>
            <a:endParaRPr lang="en-US" sz="14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84300" y="3508348"/>
            <a:ext cx="1757532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About half the time</a:t>
            </a:r>
            <a:endParaRPr lang="en-US" sz="14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84300" y="4325897"/>
            <a:ext cx="1340752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Not very often</a:t>
            </a:r>
            <a:endParaRPr lang="en-US" sz="14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84300" y="1873250"/>
            <a:ext cx="1103507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All the time</a:t>
            </a:r>
            <a:endParaRPr lang="en-US" sz="1400" b="1" dirty="0">
              <a:latin typeface="+mj-lt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61432"/>
              </p:ext>
            </p:extLst>
          </p:nvPr>
        </p:nvGraphicFramePr>
        <p:xfrm>
          <a:off x="1384300" y="2100263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51" name="Worksheet" r:id="rId12" imgW="7067488" imgH="485730" progId="Excel.Sheet.8">
                  <p:embed/>
                </p:oleObj>
              </mc:Choice>
              <mc:Fallback>
                <p:oleObj name="Worksheet" r:id="rId12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100263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3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Used Condoms or Abstained After Trip </a:t>
            </a:r>
            <a:br>
              <a:rPr lang="en-US" dirty="0" smtClean="0"/>
            </a:br>
            <a:r>
              <a:rPr lang="en-US" dirty="0" smtClean="0"/>
              <a:t>‘The Whole Time’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024128"/>
            <a:ext cx="9144000" cy="677108"/>
          </a:xfrm>
        </p:spPr>
        <p:txBody>
          <a:bodyPr/>
          <a:lstStyle/>
          <a:p>
            <a:r>
              <a:rPr lang="en-US" dirty="0" smtClean="0"/>
              <a:t>% saying they used condoms during sex or abstained from sex for…</a:t>
            </a:r>
          </a:p>
          <a:p>
            <a:r>
              <a:rPr lang="en-US" dirty="0"/>
              <a:t>(among those who say they were with a sexual partner </a:t>
            </a:r>
            <a:r>
              <a:rPr lang="en-US" dirty="0" smtClean="0"/>
              <a:t>after the </a:t>
            </a:r>
            <a:r>
              <a:rPr lang="en-US" dirty="0"/>
              <a:t>trip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71801" y="5832065"/>
            <a:ext cx="6172200" cy="664160"/>
          </a:xfrm>
        </p:spPr>
        <p:txBody>
          <a:bodyPr/>
          <a:lstStyle/>
          <a:p>
            <a:r>
              <a:rPr lang="en-US" dirty="0" smtClean="0"/>
              <a:t>n=954 (women n=437, </a:t>
            </a:r>
            <a:r>
              <a:rPr lang="en-US" dirty="0"/>
              <a:t>men </a:t>
            </a:r>
            <a:r>
              <a:rPr lang="en-US" dirty="0" smtClean="0"/>
              <a:t>n=517)</a:t>
            </a:r>
            <a:endParaRPr lang="en-US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206902"/>
              </p:ext>
            </p:extLst>
          </p:nvPr>
        </p:nvGraphicFramePr>
        <p:xfrm>
          <a:off x="305262" y="2571750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45" name="Worksheet" r:id="rId4" imgW="7096122" imgH="495180" progId="Excel.Sheet.8">
                  <p:embed/>
                </p:oleObj>
              </mc:Choice>
              <mc:Fallback>
                <p:oleObj name="Worksheet" r:id="rId4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62" y="2571750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50301"/>
              </p:ext>
            </p:extLst>
          </p:nvPr>
        </p:nvGraphicFramePr>
        <p:xfrm>
          <a:off x="305262" y="3246438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46" name="Worksheet" r:id="rId6" imgW="7096122" imgH="495180" progId="Excel.Sheet.8">
                  <p:embed/>
                </p:oleObj>
              </mc:Choice>
              <mc:Fallback>
                <p:oleObj name="Worksheet" r:id="rId6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62" y="3246438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479762"/>
              </p:ext>
            </p:extLst>
          </p:nvPr>
        </p:nvGraphicFramePr>
        <p:xfrm>
          <a:off x="305262" y="4614863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47" name="Worksheet" r:id="rId8" imgW="7096122" imgH="495180" progId="Excel.Sheet.8">
                  <p:embed/>
                </p:oleObj>
              </mc:Choice>
              <mc:Fallback>
                <p:oleObj name="Worksheet" r:id="rId8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62" y="4614863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04800" y="3056324"/>
            <a:ext cx="1319913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</a:rPr>
              <a:t>Most of the time</a:t>
            </a:r>
            <a:endParaRPr lang="en-US" sz="1200" b="1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4800" y="3743125"/>
            <a:ext cx="1534716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</a:rPr>
              <a:t>About half the time</a:t>
            </a:r>
            <a:endParaRPr lang="en-US" sz="1200" b="1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4800" y="4429926"/>
            <a:ext cx="1172437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</a:rPr>
              <a:t>Not very often</a:t>
            </a:r>
            <a:endParaRPr lang="en-US" sz="1200" b="1" dirty="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" y="5116727"/>
            <a:ext cx="563296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</a:rPr>
              <a:t>Never</a:t>
            </a:r>
            <a:endParaRPr lang="en-US" sz="1200" b="1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4800" y="2369523"/>
            <a:ext cx="1252587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</a:rPr>
              <a:t>The whole time</a:t>
            </a:r>
            <a:endParaRPr lang="en-US" sz="1200" b="1" dirty="0"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4800" y="1943100"/>
            <a:ext cx="2991845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Eight weeks/since home (</a:t>
            </a:r>
            <a:r>
              <a:rPr lang="en-US" sz="1400" b="1" u="sng" dirty="0" smtClean="0">
                <a:latin typeface="+mj-lt"/>
              </a:rPr>
              <a:t>women</a:t>
            </a:r>
            <a:r>
              <a:rPr lang="en-US" sz="1400" b="1" dirty="0" smtClean="0">
                <a:latin typeface="+mj-lt"/>
              </a:rPr>
              <a:t>)</a:t>
            </a:r>
            <a:endParaRPr lang="en-US" sz="1400" b="1" dirty="0">
              <a:latin typeface="+mj-lt"/>
            </a:endParaRP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241973"/>
              </p:ext>
            </p:extLst>
          </p:nvPr>
        </p:nvGraphicFramePr>
        <p:xfrm>
          <a:off x="305262" y="5289550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48" name="Worksheet" r:id="rId10" imgW="7096122" imgH="495180" progId="Excel.Sheet.8">
                  <p:embed/>
                </p:oleObj>
              </mc:Choice>
              <mc:Fallback>
                <p:oleObj name="Worksheet" r:id="rId10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62" y="5289550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903488"/>
              </p:ext>
            </p:extLst>
          </p:nvPr>
        </p:nvGraphicFramePr>
        <p:xfrm>
          <a:off x="305262" y="3930650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49" name="Worksheet" r:id="rId12" imgW="7096122" imgH="495180" progId="Excel.Sheet.8">
                  <p:embed/>
                </p:oleObj>
              </mc:Choice>
              <mc:Fallback>
                <p:oleObj name="Worksheet" r:id="rId12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62" y="3930650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409823"/>
              </p:ext>
            </p:extLst>
          </p:nvPr>
        </p:nvGraphicFramePr>
        <p:xfrm>
          <a:off x="5095875" y="2582863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50" name="Worksheet" r:id="rId14" imgW="7096122" imgH="495180" progId="Excel.Sheet.8">
                  <p:embed/>
                </p:oleObj>
              </mc:Choice>
              <mc:Fallback>
                <p:oleObj name="Worksheet" r:id="rId14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2582863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777629"/>
              </p:ext>
            </p:extLst>
          </p:nvPr>
        </p:nvGraphicFramePr>
        <p:xfrm>
          <a:off x="5095875" y="3273425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51" name="Worksheet" r:id="rId16" imgW="7096122" imgH="495180" progId="Excel.Sheet.8">
                  <p:embed/>
                </p:oleObj>
              </mc:Choice>
              <mc:Fallback>
                <p:oleObj name="Worksheet" r:id="rId16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3273425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832905"/>
              </p:ext>
            </p:extLst>
          </p:nvPr>
        </p:nvGraphicFramePr>
        <p:xfrm>
          <a:off x="5095875" y="4633913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52" name="Worksheet" r:id="rId18" imgW="7096122" imgH="495180" progId="Excel.Sheet.8">
                  <p:embed/>
                </p:oleObj>
              </mc:Choice>
              <mc:Fallback>
                <p:oleObj name="Worksheet" r:id="rId18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4633913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098269"/>
              </p:ext>
            </p:extLst>
          </p:nvPr>
        </p:nvGraphicFramePr>
        <p:xfrm>
          <a:off x="5095875" y="5305425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53" name="Worksheet" r:id="rId20" imgW="7096122" imgH="495180" progId="Excel.Sheet.8">
                  <p:embed/>
                </p:oleObj>
              </mc:Choice>
              <mc:Fallback>
                <p:oleObj name="Worksheet" r:id="rId20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5305425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370021"/>
              </p:ext>
            </p:extLst>
          </p:nvPr>
        </p:nvGraphicFramePr>
        <p:xfrm>
          <a:off x="5095875" y="3953256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54" name="Worksheet" r:id="rId22" imgW="7096122" imgH="495180" progId="Excel.Sheet.8">
                  <p:embed/>
                </p:oleObj>
              </mc:Choice>
              <mc:Fallback>
                <p:oleObj name="Worksheet" r:id="rId22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3953256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TextBox 97"/>
          <p:cNvSpPr txBox="1"/>
          <p:nvPr/>
        </p:nvSpPr>
        <p:spPr>
          <a:xfrm>
            <a:off x="5086350" y="3054551"/>
            <a:ext cx="1319913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</a:rPr>
              <a:t>Most of the time</a:t>
            </a:r>
            <a:endParaRPr lang="en-US" sz="1200" b="1" dirty="0"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86350" y="3739579"/>
            <a:ext cx="1534716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</a:rPr>
              <a:t>About half the time</a:t>
            </a:r>
            <a:endParaRPr lang="en-US" sz="1200" b="1" dirty="0">
              <a:latin typeface="+mj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86350" y="4424607"/>
            <a:ext cx="1172437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</a:rPr>
              <a:t>Not very often</a:t>
            </a:r>
            <a:endParaRPr lang="en-US" sz="1200" b="1" dirty="0">
              <a:latin typeface="+mj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86350" y="5109635"/>
            <a:ext cx="563296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</a:rPr>
              <a:t>Never</a:t>
            </a:r>
            <a:endParaRPr lang="en-US" sz="12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086350" y="2369523"/>
            <a:ext cx="1252587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</a:rPr>
              <a:t>The whole time</a:t>
            </a:r>
            <a:endParaRPr lang="en-US" sz="1200" b="1" dirty="0">
              <a:latin typeface="+mj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84301" y="1950423"/>
            <a:ext cx="2504532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6 months/since home (</a:t>
            </a:r>
            <a:r>
              <a:rPr lang="en-US" sz="1400" b="1" u="sng" dirty="0" smtClean="0">
                <a:latin typeface="+mj-lt"/>
              </a:rPr>
              <a:t>men</a:t>
            </a:r>
            <a:r>
              <a:rPr lang="en-US" sz="1400" b="1" dirty="0" smtClean="0">
                <a:latin typeface="+mj-lt"/>
              </a:rPr>
              <a:t>)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1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38200"/>
            <a:ext cx="4876800" cy="2231380"/>
          </a:xfrm>
        </p:spPr>
        <p:txBody>
          <a:bodyPr/>
          <a:lstStyle/>
          <a:p>
            <a:pPr marL="233363"/>
            <a:r>
              <a:rPr lang="en-US" sz="3200" dirty="0" smtClean="0"/>
              <a:t>Travelers in High-risk </a:t>
            </a:r>
            <a:br>
              <a:rPr lang="en-US" sz="3200" dirty="0" smtClean="0"/>
            </a:br>
            <a:r>
              <a:rPr lang="en-US" sz="3200" dirty="0" smtClean="0"/>
              <a:t>Households</a:t>
            </a:r>
            <a:endParaRPr lang="en-US" sz="3200" i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720026"/>
              </p:ext>
            </p:extLst>
          </p:nvPr>
        </p:nvGraphicFramePr>
        <p:xfrm>
          <a:off x="5562600" y="2933700"/>
          <a:ext cx="24384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32" name="Worksheet" r:id="rId4" imgW="2438490" imgH="2476440" progId="Excel.Sheet.8">
                  <p:embed/>
                </p:oleObj>
              </mc:Choice>
              <mc:Fallback>
                <p:oleObj name="Worksheet" r:id="rId4" imgW="2438490" imgH="24764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933700"/>
                        <a:ext cx="2438400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6800" y="2083982"/>
            <a:ext cx="3810000" cy="830997"/>
          </a:xfrm>
          <a:prstGeom prst="rect">
            <a:avLst/>
          </a:prstGeom>
          <a:noFill/>
        </p:spPr>
        <p:txBody>
          <a:bodyPr wrap="square" rIns="91440" bIns="45720" anchor="ctr" anchorCtr="0">
            <a:spAutoFit/>
          </a:bodyPr>
          <a:lstStyle/>
          <a:p>
            <a:pPr>
              <a:defRPr/>
            </a:pPr>
            <a:r>
              <a:rPr lang="en-US" sz="1600" b="1" i="1" dirty="0" smtClean="0"/>
              <a:t>% saying someone in household was pregnant </a:t>
            </a:r>
            <a:r>
              <a:rPr lang="en-US" sz="1600" b="1" i="1" dirty="0"/>
              <a:t>or considering </a:t>
            </a:r>
            <a:r>
              <a:rPr lang="en-US" sz="1600" b="1" i="1" dirty="0" smtClean="0"/>
              <a:t>pregnancy at time </a:t>
            </a:r>
            <a:r>
              <a:rPr lang="en-US" sz="1600" b="1" i="1" dirty="0"/>
              <a:t>of </a:t>
            </a:r>
            <a:r>
              <a:rPr lang="en-US" sz="1600" b="1" i="1" dirty="0" smtClean="0"/>
              <a:t>trip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3236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Travelers in High-Risk </a:t>
            </a:r>
            <a:r>
              <a:rPr lang="en-US" dirty="0" smtClean="0"/>
              <a:t>Households More Concerned About Zika Virus Infection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024128"/>
            <a:ext cx="9144000" cy="677108"/>
          </a:xfrm>
        </p:spPr>
        <p:txBody>
          <a:bodyPr/>
          <a:lstStyle/>
          <a:p>
            <a:r>
              <a:rPr lang="en-US" dirty="0" smtClean="0"/>
              <a:t>% saying, during their stay in their destination, they were </a:t>
            </a:r>
            <a:r>
              <a:rPr lang="en-US" i="0" u="sng" dirty="0" smtClean="0"/>
              <a:t>very or somewhat concerned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they or someone traveling with them would get infected with Zika virus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410937"/>
              </p:ext>
            </p:extLst>
          </p:nvPr>
        </p:nvGraphicFramePr>
        <p:xfrm>
          <a:off x="2505075" y="2209800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14" name="Worksheet" r:id="rId4" imgW="7096122" imgH="495180" progId="Excel.Sheet.8">
                  <p:embed/>
                </p:oleObj>
              </mc:Choice>
              <mc:Fallback>
                <p:oleObj name="Worksheet" r:id="rId4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2209800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356283"/>
              </p:ext>
            </p:extLst>
          </p:nvPr>
        </p:nvGraphicFramePr>
        <p:xfrm>
          <a:off x="2505075" y="2882900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15" name="Worksheet" r:id="rId6" imgW="7096122" imgH="495180" progId="Excel.Sheet.8">
                  <p:embed/>
                </p:oleObj>
              </mc:Choice>
              <mc:Fallback>
                <p:oleObj name="Worksheet" r:id="rId6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2882900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446066"/>
              </p:ext>
            </p:extLst>
          </p:nvPr>
        </p:nvGraphicFramePr>
        <p:xfrm>
          <a:off x="2505075" y="3554413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16" name="Worksheet" r:id="rId8" imgW="7096122" imgH="495180" progId="Excel.Sheet.8">
                  <p:embed/>
                </p:oleObj>
              </mc:Choice>
              <mc:Fallback>
                <p:oleObj name="Worksheet" r:id="rId8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3554413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92539"/>
              </p:ext>
            </p:extLst>
          </p:nvPr>
        </p:nvGraphicFramePr>
        <p:xfrm>
          <a:off x="2505075" y="4227513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17" name="Worksheet" r:id="rId10" imgW="7096122" imgH="495180" progId="Excel.Sheet.8">
                  <p:embed/>
                </p:oleObj>
              </mc:Choice>
              <mc:Fallback>
                <p:oleObj name="Worksheet" r:id="rId10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4227513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659333" y="2340842"/>
            <a:ext cx="845742" cy="266223"/>
          </a:xfrm>
          <a:prstGeom prst="rect">
            <a:avLst/>
          </a:prstGeom>
          <a:noFill/>
        </p:spPr>
        <p:txBody>
          <a:bodyPr wrap="none" lIns="45718" tIns="45718" rIns="45720" bIns="45718" anchor="ctr" anchorCtr="0">
            <a:spAutoFit/>
          </a:bodyPr>
          <a:lstStyle/>
          <a:p>
            <a:pPr algn="r">
              <a:defRPr/>
            </a:pPr>
            <a:r>
              <a:rPr lang="en-US" sz="1130" dirty="0" smtClean="0">
                <a:latin typeface="+mj-lt"/>
              </a:rPr>
              <a:t>All travelers</a:t>
            </a:r>
            <a:endParaRPr lang="en-US" sz="113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7231" y="3012686"/>
            <a:ext cx="1967844" cy="266223"/>
          </a:xfrm>
          <a:prstGeom prst="rect">
            <a:avLst/>
          </a:prstGeom>
          <a:noFill/>
        </p:spPr>
        <p:txBody>
          <a:bodyPr wrap="none" lIns="45718" tIns="45718" rIns="45720" bIns="45718" anchor="ctr" anchorCtr="0">
            <a:spAutoFit/>
          </a:bodyPr>
          <a:lstStyle/>
          <a:p>
            <a:pPr algn="r">
              <a:defRPr/>
            </a:pPr>
            <a:r>
              <a:rPr lang="en-US" sz="1130" dirty="0" smtClean="0">
                <a:latin typeface="+mj-lt"/>
              </a:rPr>
              <a:t>Travelers of reproductive age</a:t>
            </a:r>
            <a:endParaRPr lang="en-US" sz="113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" y="3683867"/>
            <a:ext cx="2447925" cy="266223"/>
          </a:xfrm>
          <a:prstGeom prst="rect">
            <a:avLst/>
          </a:prstGeom>
          <a:noFill/>
        </p:spPr>
        <p:txBody>
          <a:bodyPr wrap="square" lIns="45718" tIns="45718" rIns="45720" bIns="45718" anchor="ctr" anchorCtr="0">
            <a:spAutoFit/>
          </a:bodyPr>
          <a:lstStyle/>
          <a:p>
            <a:pPr algn="r">
              <a:defRPr/>
            </a:pPr>
            <a:r>
              <a:rPr lang="en-US" sz="1130" dirty="0" smtClean="0">
                <a:latin typeface="+mj-lt"/>
              </a:rPr>
              <a:t>Female travelers of reproductive age</a:t>
            </a:r>
            <a:endParaRPr lang="en-US" sz="113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533400" y="4349736"/>
            <a:ext cx="3038475" cy="266223"/>
          </a:xfrm>
          <a:prstGeom prst="rect">
            <a:avLst/>
          </a:prstGeom>
          <a:noFill/>
        </p:spPr>
        <p:txBody>
          <a:bodyPr wrap="square" lIns="45718" tIns="45718" rIns="45720" bIns="45718" anchor="ctr" anchorCtr="0">
            <a:spAutoFit/>
          </a:bodyPr>
          <a:lstStyle/>
          <a:p>
            <a:pPr algn="r">
              <a:defRPr/>
            </a:pPr>
            <a:r>
              <a:rPr lang="en-US" sz="1130" spc="-20" dirty="0" smtClean="0">
                <a:latin typeface="+mj-lt"/>
              </a:rPr>
              <a:t>Travelers in high-risk HHs</a:t>
            </a:r>
            <a:r>
              <a:rPr lang="en-US" sz="1130" spc="-20" dirty="0">
                <a:latin typeface="+mj-lt"/>
              </a:rPr>
              <a:t>*</a:t>
            </a:r>
          </a:p>
        </p:txBody>
      </p:sp>
      <p:sp>
        <p:nvSpPr>
          <p:cNvPr id="34" name="Text Placeholder 3"/>
          <p:cNvSpPr txBox="1">
            <a:spLocks/>
          </p:cNvSpPr>
          <p:nvPr/>
        </p:nvSpPr>
        <p:spPr>
          <a:xfrm>
            <a:off x="8534400" y="2362200"/>
            <a:ext cx="533400" cy="266700"/>
          </a:xfrm>
          <a:prstGeom prst="rect">
            <a:avLst/>
          </a:prstGeom>
        </p:spPr>
        <p:txBody>
          <a:bodyPr rIns="457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900" dirty="0" smtClean="0"/>
              <a:t>n=1285</a:t>
            </a:r>
            <a:endParaRPr lang="en-US" sz="900" dirty="0"/>
          </a:p>
        </p:txBody>
      </p:sp>
      <p:sp>
        <p:nvSpPr>
          <p:cNvPr id="35" name="Text Placeholder 3"/>
          <p:cNvSpPr txBox="1">
            <a:spLocks/>
          </p:cNvSpPr>
          <p:nvPr/>
        </p:nvSpPr>
        <p:spPr>
          <a:xfrm>
            <a:off x="8534400" y="3035300"/>
            <a:ext cx="533400" cy="266700"/>
          </a:xfrm>
          <a:prstGeom prst="rect">
            <a:avLst/>
          </a:prstGeom>
        </p:spPr>
        <p:txBody>
          <a:bodyPr rIns="457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900" dirty="0" smtClean="0"/>
              <a:t>n=697</a:t>
            </a:r>
            <a:endParaRPr lang="en-US" sz="900" dirty="0"/>
          </a:p>
        </p:txBody>
      </p:sp>
      <p:sp>
        <p:nvSpPr>
          <p:cNvPr id="36" name="Text Placeholder 3"/>
          <p:cNvSpPr txBox="1">
            <a:spLocks/>
          </p:cNvSpPr>
          <p:nvPr/>
        </p:nvSpPr>
        <p:spPr>
          <a:xfrm>
            <a:off x="8534400" y="3708400"/>
            <a:ext cx="533400" cy="266700"/>
          </a:xfrm>
          <a:prstGeom prst="rect">
            <a:avLst/>
          </a:prstGeom>
        </p:spPr>
        <p:txBody>
          <a:bodyPr rIns="457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900" dirty="0" smtClean="0"/>
              <a:t>n=323</a:t>
            </a:r>
            <a:endParaRPr lang="en-US" sz="900" dirty="0"/>
          </a:p>
        </p:txBody>
      </p:sp>
      <p:sp>
        <p:nvSpPr>
          <p:cNvPr id="37" name="Text Placeholder 3"/>
          <p:cNvSpPr txBox="1">
            <a:spLocks/>
          </p:cNvSpPr>
          <p:nvPr/>
        </p:nvSpPr>
        <p:spPr>
          <a:xfrm>
            <a:off x="8534400" y="4381500"/>
            <a:ext cx="533400" cy="266700"/>
          </a:xfrm>
          <a:prstGeom prst="rect">
            <a:avLst/>
          </a:prstGeom>
        </p:spPr>
        <p:txBody>
          <a:bodyPr rIns="457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900" dirty="0" smtClean="0"/>
              <a:t>n=72</a:t>
            </a:r>
            <a:endParaRPr lang="en-US" sz="90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832065"/>
            <a:ext cx="4724400" cy="664160"/>
          </a:xfrm>
        </p:spPr>
        <p:txBody>
          <a:bodyPr/>
          <a:lstStyle/>
          <a:p>
            <a:r>
              <a:rPr lang="en-US" dirty="0" smtClean="0"/>
              <a:t>*</a:t>
            </a:r>
            <a:r>
              <a:rPr lang="en-US" dirty="0"/>
              <a:t>Travelers in households with a woman pregnant or considering pregnancy at time of trip </a:t>
            </a:r>
          </a:p>
        </p:txBody>
      </p:sp>
    </p:spTree>
    <p:extLst>
      <p:ext uri="{BB962C8B-B14F-4D97-AF65-F5344CB8AC3E}">
        <p14:creationId xmlns:p14="http://schemas.microsoft.com/office/powerpoint/2010/main" val="19597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Travelers in High-Risk </a:t>
            </a:r>
            <a:r>
              <a:rPr lang="en-US" dirty="0" smtClean="0"/>
              <a:t>Households </a:t>
            </a:r>
            <a:r>
              <a:rPr lang="en-US" dirty="0"/>
              <a:t>More Likely to See </a:t>
            </a:r>
            <a:r>
              <a:rPr lang="en-US" dirty="0" smtClean="0"/>
              <a:t>Travel-Related Prevention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% saying, before trip, they heard or saw information about how to </a:t>
            </a:r>
          </a:p>
          <a:p>
            <a:r>
              <a:rPr lang="en-US" dirty="0" smtClean="0"/>
              <a:t>protect themselves or other travelers from Zika virus</a:t>
            </a:r>
            <a:endParaRPr lang="en-US" dirty="0"/>
          </a:p>
        </p:txBody>
      </p:sp>
      <p:sp>
        <p:nvSpPr>
          <p:cNvPr id="39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Travelers in high-risk households* </a:t>
            </a:r>
            <a:r>
              <a:rPr lang="en-US" dirty="0"/>
              <a:t>n=72; </a:t>
            </a:r>
            <a:r>
              <a:rPr lang="en-US" dirty="0" smtClean="0"/>
              <a:t>Other travelers n=1213</a:t>
            </a:r>
            <a:endParaRPr lang="en-US" dirty="0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832065"/>
            <a:ext cx="4724400" cy="664160"/>
          </a:xfrm>
        </p:spPr>
        <p:txBody>
          <a:bodyPr/>
          <a:lstStyle/>
          <a:p>
            <a:r>
              <a:rPr lang="en-US" dirty="0" smtClean="0"/>
              <a:t>*</a:t>
            </a:r>
            <a:r>
              <a:rPr lang="en-US" dirty="0"/>
              <a:t>Travelers in households with a woman pregnant or considering pregnancy at time of trip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76474" y="2286378"/>
            <a:ext cx="2685415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Yes, heard or saw information</a:t>
            </a:r>
            <a:endParaRPr lang="en-US" sz="14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6474" y="3500698"/>
            <a:ext cx="3110467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No, did not hear or see information</a:t>
            </a:r>
            <a:endParaRPr lang="en-US" sz="1400" b="1" dirty="0">
              <a:latin typeface="+mj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1" y="2543175"/>
            <a:ext cx="9077324" cy="657225"/>
            <a:chOff x="-587374" y="2706688"/>
            <a:chExt cx="9077324" cy="657225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6368350"/>
                </p:ext>
              </p:extLst>
            </p:nvPr>
          </p:nvGraphicFramePr>
          <p:xfrm>
            <a:off x="1384300" y="2706688"/>
            <a:ext cx="7105650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94" name="Worksheet" r:id="rId4" imgW="7105577" imgH="657180" progId="Excel.Sheet.8">
                    <p:embed/>
                  </p:oleObj>
                </mc:Choice>
                <mc:Fallback>
                  <p:oleObj name="Worksheet" r:id="rId4" imgW="7105577" imgH="65718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4300" y="2706688"/>
                          <a:ext cx="7105650" cy="657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-587374" y="2745016"/>
              <a:ext cx="1971784" cy="614014"/>
            </a:xfrm>
            <a:prstGeom prst="rect">
              <a:avLst/>
            </a:prstGeom>
            <a:noFill/>
          </p:spPr>
          <p:txBody>
            <a:bodyPr wrap="square" rIns="45720" anchor="ctr" anchorCtr="0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sz="1130" dirty="0"/>
                <a:t>Travelers </a:t>
              </a:r>
              <a:r>
                <a:rPr lang="en-US" sz="1130" dirty="0" smtClean="0"/>
                <a:t>in high-risk HHs*</a:t>
              </a:r>
              <a:endParaRPr lang="en-US" sz="1130" dirty="0"/>
            </a:p>
            <a:p>
              <a:pPr algn="r">
                <a:lnSpc>
                  <a:spcPct val="150000"/>
                </a:lnSpc>
                <a:defRPr/>
              </a:pPr>
              <a:r>
                <a:rPr lang="en-US" sz="1130" dirty="0" smtClean="0"/>
                <a:t>Other travelers</a:t>
              </a:r>
              <a:endParaRPr lang="en-US" sz="113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04800" y="3733800"/>
            <a:ext cx="9077325" cy="657225"/>
            <a:chOff x="-587374" y="2706688"/>
            <a:chExt cx="9077325" cy="657225"/>
          </a:xfrm>
        </p:grpSpPr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063873"/>
                </p:ext>
              </p:extLst>
            </p:nvPr>
          </p:nvGraphicFramePr>
          <p:xfrm>
            <a:off x="1384301" y="2706688"/>
            <a:ext cx="7105650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95" name="Worksheet" r:id="rId6" imgW="7105577" imgH="657180" progId="Excel.Sheet.8">
                    <p:embed/>
                  </p:oleObj>
                </mc:Choice>
                <mc:Fallback>
                  <p:oleObj name="Worksheet" r:id="rId6" imgW="7105577" imgH="65718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4301" y="2706688"/>
                          <a:ext cx="7105650" cy="657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-587374" y="2745016"/>
              <a:ext cx="1971784" cy="614014"/>
            </a:xfrm>
            <a:prstGeom prst="rect">
              <a:avLst/>
            </a:prstGeom>
            <a:noFill/>
          </p:spPr>
          <p:txBody>
            <a:bodyPr wrap="square" rIns="45720" anchor="ctr" anchorCtr="0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sz="1130" dirty="0"/>
                <a:t>Travelers </a:t>
              </a:r>
              <a:r>
                <a:rPr lang="en-US" sz="1130" dirty="0" smtClean="0"/>
                <a:t>in high-risk HHs*</a:t>
              </a:r>
              <a:endParaRPr lang="en-US" sz="1130" dirty="0"/>
            </a:p>
            <a:p>
              <a:pPr algn="r">
                <a:lnSpc>
                  <a:spcPct val="150000"/>
                </a:lnSpc>
                <a:defRPr/>
              </a:pPr>
              <a:r>
                <a:rPr lang="en-US" sz="1130" dirty="0" smtClean="0"/>
                <a:t>Other travelers</a:t>
              </a:r>
              <a:endParaRPr lang="en-US" sz="113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10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384300" y="1718841"/>
            <a:ext cx="1905009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/>
              <a:t>Through mosquito bites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4300" y="5361801"/>
            <a:ext cx="4917052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/>
              <a:t>By being sneezed or coughed on by someone who has Zika virus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994926"/>
              </p:ext>
            </p:extLst>
          </p:nvPr>
        </p:nvGraphicFramePr>
        <p:xfrm>
          <a:off x="1384300" y="1911350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44" name="Worksheet" r:id="rId4" imgW="7067488" imgH="485730" progId="Excel.Sheet.8">
                  <p:embed/>
                </p:oleObj>
              </mc:Choice>
              <mc:Fallback>
                <p:oleObj name="Worksheet" r:id="rId4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1911350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883104"/>
              </p:ext>
            </p:extLst>
          </p:nvPr>
        </p:nvGraphicFramePr>
        <p:xfrm>
          <a:off x="1384300" y="2640013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45" name="Worksheet" r:id="rId6" imgW="7067488" imgH="485730" progId="Excel.Sheet.8">
                  <p:embed/>
                </p:oleObj>
              </mc:Choice>
              <mc:Fallback>
                <p:oleObj name="Worksheet" r:id="rId6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640013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461736"/>
              </p:ext>
            </p:extLst>
          </p:nvPr>
        </p:nvGraphicFramePr>
        <p:xfrm>
          <a:off x="1384300" y="3368675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46" name="Worksheet" r:id="rId8" imgW="7067488" imgH="485730" progId="Excel.Sheet.8">
                  <p:embed/>
                </p:oleObj>
              </mc:Choice>
              <mc:Fallback>
                <p:oleObj name="Worksheet" r:id="rId8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368675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166044"/>
              </p:ext>
            </p:extLst>
          </p:nvPr>
        </p:nvGraphicFramePr>
        <p:xfrm>
          <a:off x="1384300" y="4095750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47" name="Worksheet" r:id="rId10" imgW="7067488" imgH="485730" progId="Excel.Sheet.8">
                  <p:embed/>
                </p:oleObj>
              </mc:Choice>
              <mc:Fallback>
                <p:oleObj name="Worksheet" r:id="rId10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095750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834947"/>
              </p:ext>
            </p:extLst>
          </p:nvPr>
        </p:nvGraphicFramePr>
        <p:xfrm>
          <a:off x="1384300" y="4824413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48" name="Worksheet" r:id="rId12" imgW="7096122" imgH="495180" progId="Excel.Sheet.8">
                  <p:embed/>
                </p:oleObj>
              </mc:Choice>
              <mc:Fallback>
                <p:oleObj name="Worksheet" r:id="rId12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824413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808721"/>
              </p:ext>
            </p:extLst>
          </p:nvPr>
        </p:nvGraphicFramePr>
        <p:xfrm>
          <a:off x="1384300" y="5553075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49" name="Worksheet" r:id="rId14" imgW="7067488" imgH="485730" progId="Excel.Sheet.8">
                  <p:embed/>
                </p:oleObj>
              </mc:Choice>
              <mc:Fallback>
                <p:oleObj name="Worksheet" r:id="rId14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5553075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Travelers in High-Risk </a:t>
            </a:r>
            <a:r>
              <a:rPr lang="en-US" dirty="0" smtClean="0"/>
              <a:t>Households </a:t>
            </a:r>
            <a:r>
              <a:rPr lang="en-US" dirty="0"/>
              <a:t>More Likely to </a:t>
            </a:r>
            <a:r>
              <a:rPr lang="en-US" dirty="0" smtClean="0"/>
              <a:t>Name Nearly ALL </a:t>
            </a:r>
            <a:r>
              <a:rPr lang="en-US" dirty="0"/>
              <a:t>Modes of </a:t>
            </a:r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% saying a person can get infected with Zika virus…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n=1285; travelers in high-risk households* n=72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384300" y="3176025"/>
            <a:ext cx="3549690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/>
              <a:t>Through </a:t>
            </a:r>
            <a:r>
              <a:rPr lang="en-US" sz="1200" b="1" dirty="0" smtClean="0"/>
              <a:t>vaginal or anal sex without a condom</a:t>
            </a:r>
            <a:endParaRPr lang="en-US" sz="1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384300" y="3904617"/>
            <a:ext cx="3806170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</a:rPr>
              <a:t>Through oral sex without a condom or dental dam</a:t>
            </a:r>
            <a:endParaRPr lang="en-US" sz="1200" b="1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84300" y="2447433"/>
            <a:ext cx="2196755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/>
              <a:t>Through blood transfusions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384300" y="4633209"/>
            <a:ext cx="5123839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/>
              <a:t>Through contact with urine or saliva of someone who has Zika virus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7200" y="1295400"/>
            <a:ext cx="1010653" cy="646327"/>
          </a:xfrm>
          <a:prstGeom prst="rect">
            <a:avLst/>
          </a:prstGeom>
          <a:solidFill>
            <a:srgbClr val="DA9896"/>
          </a:solidFill>
        </p:spPr>
        <p:txBody>
          <a:bodyPr wrap="square" lIns="45718" tIns="45718" rIns="45720" bIns="45718" anchor="ctr" anchorCtr="0">
            <a:spAutoFit/>
          </a:bodyPr>
          <a:lstStyle/>
          <a:p>
            <a:pPr algn="ctr">
              <a:defRPr/>
            </a:pPr>
            <a:r>
              <a:rPr lang="en-US" sz="1200" b="1" dirty="0" smtClean="0"/>
              <a:t>Travelers in high-risk households*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534400" y="2056856"/>
            <a:ext cx="457200" cy="307773"/>
          </a:xfrm>
          <a:prstGeom prst="rect">
            <a:avLst/>
          </a:prstGeom>
          <a:noFill/>
        </p:spPr>
        <p:txBody>
          <a:bodyPr wrap="square" lIns="45718" tIns="45718" rIns="45720" bIns="45718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87%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 flipV="1">
            <a:off x="8229600" y="2775728"/>
            <a:ext cx="228600" cy="272272"/>
          </a:xfrm>
          <a:prstGeom prst="downArrow">
            <a:avLst/>
          </a:prstGeom>
          <a:solidFill>
            <a:srgbClr val="DA9896"/>
          </a:solidFill>
          <a:ln>
            <a:solidFill>
              <a:srgbClr val="DA9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8534400" y="2775728"/>
            <a:ext cx="457200" cy="307773"/>
          </a:xfrm>
          <a:prstGeom prst="rect">
            <a:avLst/>
          </a:prstGeom>
          <a:noFill/>
        </p:spPr>
        <p:txBody>
          <a:bodyPr wrap="square" lIns="45718" tIns="45718" rIns="45720" bIns="45718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74%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34400" y="3494600"/>
            <a:ext cx="457200" cy="307773"/>
          </a:xfrm>
          <a:prstGeom prst="rect">
            <a:avLst/>
          </a:prstGeom>
          <a:noFill/>
        </p:spPr>
        <p:txBody>
          <a:bodyPr wrap="square" lIns="45718" tIns="45718" rIns="45720" bIns="45718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73%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34400" y="4213472"/>
            <a:ext cx="457200" cy="307773"/>
          </a:xfrm>
          <a:prstGeom prst="rect">
            <a:avLst/>
          </a:prstGeom>
          <a:noFill/>
        </p:spPr>
        <p:txBody>
          <a:bodyPr wrap="square" lIns="45718" tIns="45718" rIns="45720" bIns="45718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57%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34400" y="4932344"/>
            <a:ext cx="457200" cy="307773"/>
          </a:xfrm>
          <a:prstGeom prst="rect">
            <a:avLst/>
          </a:prstGeom>
          <a:noFill/>
        </p:spPr>
        <p:txBody>
          <a:bodyPr wrap="square" lIns="45718" tIns="45718" rIns="45720" bIns="45718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44%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34400" y="5651216"/>
            <a:ext cx="457200" cy="307773"/>
          </a:xfrm>
          <a:prstGeom prst="rect">
            <a:avLst/>
          </a:prstGeom>
          <a:noFill/>
        </p:spPr>
        <p:txBody>
          <a:bodyPr wrap="square" lIns="45718" tIns="45718" rIns="45720" bIns="45718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46%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53400" y="1920963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A9896"/>
                </a:solidFill>
              </a:rPr>
              <a:t>≈</a:t>
            </a:r>
            <a:endParaRPr lang="en-US" sz="3200" b="1" dirty="0">
              <a:solidFill>
                <a:srgbClr val="DA9896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 flipV="1">
            <a:off x="8229600" y="3491496"/>
            <a:ext cx="228600" cy="272272"/>
          </a:xfrm>
          <a:prstGeom prst="downArrow">
            <a:avLst/>
          </a:prstGeom>
          <a:solidFill>
            <a:srgbClr val="DA9896"/>
          </a:solidFill>
          <a:ln>
            <a:solidFill>
              <a:srgbClr val="DA9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1" name="Down Arrow 40"/>
          <p:cNvSpPr/>
          <p:nvPr/>
        </p:nvSpPr>
        <p:spPr>
          <a:xfrm flipV="1">
            <a:off x="8229600" y="4207264"/>
            <a:ext cx="228600" cy="272272"/>
          </a:xfrm>
          <a:prstGeom prst="downArrow">
            <a:avLst/>
          </a:prstGeom>
          <a:solidFill>
            <a:srgbClr val="DA9896"/>
          </a:solidFill>
          <a:ln>
            <a:solidFill>
              <a:srgbClr val="DA9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2" name="Down Arrow 41"/>
          <p:cNvSpPr/>
          <p:nvPr/>
        </p:nvSpPr>
        <p:spPr>
          <a:xfrm flipV="1">
            <a:off x="8229600" y="4923032"/>
            <a:ext cx="228600" cy="272272"/>
          </a:xfrm>
          <a:prstGeom prst="downArrow">
            <a:avLst/>
          </a:prstGeom>
          <a:solidFill>
            <a:srgbClr val="DA9896"/>
          </a:solidFill>
          <a:ln>
            <a:solidFill>
              <a:srgbClr val="DA9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3" name="Down Arrow 42"/>
          <p:cNvSpPr/>
          <p:nvPr/>
        </p:nvSpPr>
        <p:spPr>
          <a:xfrm flipV="1">
            <a:off x="8229600" y="5638800"/>
            <a:ext cx="228600" cy="272272"/>
          </a:xfrm>
          <a:prstGeom prst="downArrow">
            <a:avLst/>
          </a:prstGeom>
          <a:solidFill>
            <a:srgbClr val="DA9896"/>
          </a:solidFill>
          <a:ln>
            <a:solidFill>
              <a:srgbClr val="DA9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832065"/>
            <a:ext cx="4724400" cy="664160"/>
          </a:xfrm>
        </p:spPr>
        <p:txBody>
          <a:bodyPr/>
          <a:lstStyle/>
          <a:p>
            <a:r>
              <a:rPr lang="en-US" dirty="0" smtClean="0"/>
              <a:t>*</a:t>
            </a:r>
            <a:r>
              <a:rPr lang="en-US" dirty="0"/>
              <a:t>Travelers in households with a woman pregnant or considering pregnancy at time of trip </a:t>
            </a:r>
          </a:p>
        </p:txBody>
      </p:sp>
    </p:spTree>
    <p:extLst>
      <p:ext uri="{BB962C8B-B14F-4D97-AF65-F5344CB8AC3E}">
        <p14:creationId xmlns:p14="http://schemas.microsoft.com/office/powerpoint/2010/main" val="20492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Travelers in High-Risk Households More Likely to </a:t>
            </a:r>
            <a:br>
              <a:rPr lang="en-US" dirty="0" smtClean="0"/>
            </a:br>
            <a:r>
              <a:rPr lang="en-US" dirty="0" smtClean="0"/>
              <a:t>Adopt Key Behaviors During Trip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024128"/>
            <a:ext cx="9144000" cy="430887"/>
          </a:xfrm>
        </p:spPr>
        <p:txBody>
          <a:bodyPr/>
          <a:lstStyle/>
          <a:p>
            <a:r>
              <a:rPr lang="en-US" dirty="0"/>
              <a:t>% saying, during their stay, they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5490" y="1981200"/>
            <a:ext cx="3745256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i="1" dirty="0">
                <a:latin typeface="+mj-lt"/>
              </a:rPr>
              <a:t>Used insect repellent outdoors </a:t>
            </a:r>
            <a:r>
              <a:rPr lang="en-US" sz="1400" b="1" u="sng" dirty="0">
                <a:latin typeface="+mj-lt"/>
              </a:rPr>
              <a:t>all the time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4801" y="2209800"/>
            <a:ext cx="9077324" cy="657225"/>
            <a:chOff x="-587374" y="2706146"/>
            <a:chExt cx="9077324" cy="657225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69853"/>
                </p:ext>
              </p:extLst>
            </p:nvPr>
          </p:nvGraphicFramePr>
          <p:xfrm>
            <a:off x="1384300" y="2706146"/>
            <a:ext cx="7105650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640" name="Worksheet" r:id="rId4" imgW="7105577" imgH="657180" progId="Excel.Sheet.8">
                    <p:embed/>
                  </p:oleObj>
                </mc:Choice>
                <mc:Fallback>
                  <p:oleObj name="Worksheet" r:id="rId4" imgW="7105577" imgH="65718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4300" y="2706146"/>
                          <a:ext cx="7105650" cy="657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-587374" y="2745016"/>
              <a:ext cx="1971784" cy="614014"/>
            </a:xfrm>
            <a:prstGeom prst="rect">
              <a:avLst/>
            </a:prstGeom>
            <a:noFill/>
          </p:spPr>
          <p:txBody>
            <a:bodyPr wrap="square" rIns="45720" anchor="ctr" anchorCtr="0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sz="1130" dirty="0" smtClean="0"/>
                <a:t>Travelers in high-risk HHs*</a:t>
              </a:r>
              <a:endParaRPr lang="en-US" sz="1130" dirty="0"/>
            </a:p>
            <a:p>
              <a:pPr algn="r">
                <a:lnSpc>
                  <a:spcPct val="150000"/>
                </a:lnSpc>
                <a:defRPr/>
              </a:pPr>
              <a:r>
                <a:rPr lang="en-US" sz="1130" dirty="0" smtClean="0"/>
                <a:t>Other travelers</a:t>
              </a:r>
              <a:endParaRPr lang="en-US" sz="113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5490" y="3248025"/>
            <a:ext cx="5906040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r>
              <a:rPr lang="en-US" sz="1400" b="1" i="1" dirty="0"/>
              <a:t>Wore both long-sleeved shirts and pants when outdoors </a:t>
            </a:r>
            <a:r>
              <a:rPr lang="en-US" sz="1400" b="1" u="sng" dirty="0"/>
              <a:t>all the time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4801" y="3476041"/>
            <a:ext cx="9077324" cy="657225"/>
            <a:chOff x="-587374" y="2706508"/>
            <a:chExt cx="9077324" cy="657225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5699160"/>
                </p:ext>
              </p:extLst>
            </p:nvPr>
          </p:nvGraphicFramePr>
          <p:xfrm>
            <a:off x="1384300" y="2706508"/>
            <a:ext cx="7105650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641" name="Worksheet" r:id="rId6" imgW="7105577" imgH="657180" progId="Excel.Sheet.8">
                    <p:embed/>
                  </p:oleObj>
                </mc:Choice>
                <mc:Fallback>
                  <p:oleObj name="Worksheet" r:id="rId6" imgW="7105577" imgH="65718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4300" y="2706508"/>
                          <a:ext cx="7105650" cy="657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-587374" y="2745016"/>
              <a:ext cx="1971784" cy="614014"/>
            </a:xfrm>
            <a:prstGeom prst="rect">
              <a:avLst/>
            </a:prstGeom>
            <a:noFill/>
          </p:spPr>
          <p:txBody>
            <a:bodyPr wrap="square" rIns="45720" anchor="ctr" anchorCtr="0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sz="1130" dirty="0" smtClean="0"/>
                <a:t>Travelers in high-risk HHs*</a:t>
              </a:r>
              <a:endParaRPr lang="en-US" sz="1130" dirty="0"/>
            </a:p>
            <a:p>
              <a:pPr algn="r">
                <a:lnSpc>
                  <a:spcPct val="150000"/>
                </a:lnSpc>
                <a:defRPr/>
              </a:pPr>
              <a:r>
                <a:rPr lang="en-US" sz="1130" dirty="0"/>
                <a:t>Other travelers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45490" y="4604042"/>
            <a:ext cx="7731925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r>
              <a:rPr lang="en-US" sz="1400" b="1" i="1" dirty="0"/>
              <a:t>Used condoms during sex </a:t>
            </a:r>
            <a:r>
              <a:rPr lang="en-US" sz="1400" b="1" u="sng" dirty="0"/>
              <a:t>every time</a:t>
            </a:r>
            <a:r>
              <a:rPr lang="en-US" sz="1400" b="1" i="1" dirty="0"/>
              <a:t> (among those who had a sexual partner during trip)</a:t>
            </a:r>
            <a:endParaRPr lang="en-US" sz="1400" b="1" u="sng" dirty="0"/>
          </a:p>
        </p:txBody>
      </p:sp>
      <p:sp>
        <p:nvSpPr>
          <p:cNvPr id="39" name="TextBox 38"/>
          <p:cNvSpPr txBox="1"/>
          <p:nvPr/>
        </p:nvSpPr>
        <p:spPr>
          <a:xfrm>
            <a:off x="370532" y="4953000"/>
            <a:ext cx="5655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Analysis not possible (sample size </a:t>
            </a:r>
            <a:r>
              <a:rPr lang="en-US" sz="1200" i="1" dirty="0" smtClean="0"/>
              <a:t>of travelers in high-risk households too </a:t>
            </a:r>
            <a:r>
              <a:rPr lang="en-US" sz="1200" i="1" dirty="0"/>
              <a:t>small)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0" y="5832065"/>
            <a:ext cx="4572000" cy="664160"/>
          </a:xfrm>
        </p:spPr>
        <p:txBody>
          <a:bodyPr/>
          <a:lstStyle/>
          <a:p>
            <a:r>
              <a:rPr lang="en-US" dirty="0"/>
              <a:t>Travelers in high-risk </a:t>
            </a:r>
            <a:r>
              <a:rPr lang="en-US" dirty="0" smtClean="0"/>
              <a:t>households* </a:t>
            </a:r>
            <a:r>
              <a:rPr lang="en-US" dirty="0"/>
              <a:t>n=72; Other travelers n=1213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832065"/>
            <a:ext cx="4724400" cy="664160"/>
          </a:xfrm>
        </p:spPr>
        <p:txBody>
          <a:bodyPr/>
          <a:lstStyle/>
          <a:p>
            <a:r>
              <a:rPr lang="en-US" dirty="0" smtClean="0"/>
              <a:t>*</a:t>
            </a:r>
            <a:r>
              <a:rPr lang="en-US" dirty="0"/>
              <a:t>Travelers in households with a woman pregnant or considering pregnancy at time of trip </a:t>
            </a:r>
          </a:p>
        </p:txBody>
      </p:sp>
    </p:spTree>
    <p:extLst>
      <p:ext uri="{BB962C8B-B14F-4D97-AF65-F5344CB8AC3E}">
        <p14:creationId xmlns:p14="http://schemas.microsoft.com/office/powerpoint/2010/main" val="29918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Travelers in High-Risk </a:t>
            </a:r>
            <a:r>
              <a:rPr lang="en-US" dirty="0" smtClean="0"/>
              <a:t>Households More </a:t>
            </a:r>
            <a:r>
              <a:rPr lang="en-US" dirty="0"/>
              <a:t>Likely to </a:t>
            </a:r>
            <a:r>
              <a:rPr lang="en-US" dirty="0" smtClean="0"/>
              <a:t>be Concerned About Spreading Zika Virus After Trip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024128"/>
            <a:ext cx="9144000" cy="677108"/>
          </a:xfrm>
        </p:spPr>
        <p:txBody>
          <a:bodyPr/>
          <a:lstStyle/>
          <a:p>
            <a:r>
              <a:rPr lang="en-US" dirty="0" smtClean="0"/>
              <a:t>% saying, after their trip, they were </a:t>
            </a:r>
            <a:r>
              <a:rPr lang="en-US" i="0" u="sng" dirty="0"/>
              <a:t>very or somewhat concerned</a:t>
            </a:r>
            <a:r>
              <a:rPr lang="en-US" i="0" dirty="0"/>
              <a:t> </a:t>
            </a:r>
            <a:endParaRPr lang="en-US" i="0" dirty="0" smtClean="0"/>
          </a:p>
          <a:p>
            <a:r>
              <a:rPr lang="en-US" dirty="0" smtClean="0"/>
              <a:t>they could spread Zika virus to other people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832065"/>
            <a:ext cx="4724400" cy="664160"/>
          </a:xfrm>
        </p:spPr>
        <p:txBody>
          <a:bodyPr/>
          <a:lstStyle/>
          <a:p>
            <a:r>
              <a:rPr lang="en-US" dirty="0" smtClean="0"/>
              <a:t>*</a:t>
            </a:r>
            <a:r>
              <a:rPr lang="en-US" dirty="0"/>
              <a:t>Travelers in households with a woman pregnant or considering pregnancy at time of trip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336620"/>
              </p:ext>
            </p:extLst>
          </p:nvPr>
        </p:nvGraphicFramePr>
        <p:xfrm>
          <a:off x="2505075" y="2209800"/>
          <a:ext cx="70770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62" name="Worksheet" r:id="rId4" imgW="7077143" imgH="514350" progId="Excel.Sheet.8">
                  <p:embed/>
                </p:oleObj>
              </mc:Choice>
              <mc:Fallback>
                <p:oleObj name="Worksheet" r:id="rId4" imgW="7077143" imgH="5143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2209800"/>
                        <a:ext cx="70770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801335"/>
              </p:ext>
            </p:extLst>
          </p:nvPr>
        </p:nvGraphicFramePr>
        <p:xfrm>
          <a:off x="2505075" y="2882900"/>
          <a:ext cx="70770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63" name="Worksheet" r:id="rId6" imgW="7077143" imgH="514350" progId="Excel.Sheet.8">
                  <p:embed/>
                </p:oleObj>
              </mc:Choice>
              <mc:Fallback>
                <p:oleObj name="Worksheet" r:id="rId6" imgW="7077143" imgH="5143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2882900"/>
                        <a:ext cx="70770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009044"/>
              </p:ext>
            </p:extLst>
          </p:nvPr>
        </p:nvGraphicFramePr>
        <p:xfrm>
          <a:off x="2505075" y="3554413"/>
          <a:ext cx="70770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64" name="Worksheet" r:id="rId8" imgW="7077143" imgH="514350" progId="Excel.Sheet.8">
                  <p:embed/>
                </p:oleObj>
              </mc:Choice>
              <mc:Fallback>
                <p:oleObj name="Worksheet" r:id="rId8" imgW="7077143" imgH="5143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3554413"/>
                        <a:ext cx="70770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859368"/>
              </p:ext>
            </p:extLst>
          </p:nvPr>
        </p:nvGraphicFramePr>
        <p:xfrm>
          <a:off x="2505075" y="4227513"/>
          <a:ext cx="70770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65" name="Worksheet" r:id="rId10" imgW="7077143" imgH="514350" progId="Excel.Sheet.8">
                  <p:embed/>
                </p:oleObj>
              </mc:Choice>
              <mc:Fallback>
                <p:oleObj name="Worksheet" r:id="rId10" imgW="7077143" imgH="5143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4227513"/>
                        <a:ext cx="70770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659333" y="2340842"/>
            <a:ext cx="845742" cy="266223"/>
          </a:xfrm>
          <a:prstGeom prst="rect">
            <a:avLst/>
          </a:prstGeom>
          <a:noFill/>
        </p:spPr>
        <p:txBody>
          <a:bodyPr wrap="none" lIns="45718" tIns="45718" rIns="45720" bIns="45718" anchor="ctr" anchorCtr="0">
            <a:spAutoFit/>
          </a:bodyPr>
          <a:lstStyle/>
          <a:p>
            <a:pPr algn="r">
              <a:defRPr/>
            </a:pPr>
            <a:r>
              <a:rPr lang="en-US" sz="1130" dirty="0" smtClean="0">
                <a:latin typeface="+mj-lt"/>
              </a:rPr>
              <a:t>All travelers</a:t>
            </a:r>
            <a:endParaRPr lang="en-US" sz="113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7231" y="3012686"/>
            <a:ext cx="1967844" cy="266223"/>
          </a:xfrm>
          <a:prstGeom prst="rect">
            <a:avLst/>
          </a:prstGeom>
          <a:noFill/>
        </p:spPr>
        <p:txBody>
          <a:bodyPr wrap="none" lIns="45718" tIns="45718" rIns="45720" bIns="45718" anchor="ctr" anchorCtr="0">
            <a:spAutoFit/>
          </a:bodyPr>
          <a:lstStyle/>
          <a:p>
            <a:pPr algn="r">
              <a:defRPr/>
            </a:pPr>
            <a:r>
              <a:rPr lang="en-US" sz="1130" dirty="0" smtClean="0">
                <a:latin typeface="+mj-lt"/>
              </a:rPr>
              <a:t>Travelers of reproductive age</a:t>
            </a:r>
            <a:endParaRPr lang="en-US" sz="113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50" y="3683867"/>
            <a:ext cx="2447925" cy="266223"/>
          </a:xfrm>
          <a:prstGeom prst="rect">
            <a:avLst/>
          </a:prstGeom>
          <a:noFill/>
        </p:spPr>
        <p:txBody>
          <a:bodyPr wrap="square" lIns="45718" tIns="45718" rIns="45720" bIns="45718" anchor="ctr" anchorCtr="0">
            <a:spAutoFit/>
          </a:bodyPr>
          <a:lstStyle/>
          <a:p>
            <a:pPr algn="r">
              <a:defRPr/>
            </a:pPr>
            <a:r>
              <a:rPr lang="en-US" sz="1130" dirty="0" smtClean="0">
                <a:latin typeface="+mj-lt"/>
              </a:rPr>
              <a:t>Female travelers of reproductive age</a:t>
            </a:r>
            <a:endParaRPr lang="en-US" sz="113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533400" y="4349736"/>
            <a:ext cx="3038475" cy="266223"/>
          </a:xfrm>
          <a:prstGeom prst="rect">
            <a:avLst/>
          </a:prstGeom>
          <a:noFill/>
        </p:spPr>
        <p:txBody>
          <a:bodyPr wrap="square" lIns="45718" tIns="45718" rIns="45720" bIns="45718" anchor="ctr" anchorCtr="0">
            <a:spAutoFit/>
          </a:bodyPr>
          <a:lstStyle/>
          <a:p>
            <a:pPr algn="r">
              <a:defRPr/>
            </a:pPr>
            <a:r>
              <a:rPr lang="en-US" sz="1130" spc="-20" dirty="0" smtClean="0">
                <a:latin typeface="+mj-lt"/>
              </a:rPr>
              <a:t>Travelers in high-risk HHs</a:t>
            </a:r>
            <a:r>
              <a:rPr lang="en-US" sz="1130" spc="-20" dirty="0">
                <a:latin typeface="+mj-lt"/>
              </a:rPr>
              <a:t>*</a:t>
            </a:r>
          </a:p>
        </p:txBody>
      </p:sp>
      <p:sp>
        <p:nvSpPr>
          <p:cNvPr id="35" name="Text Placeholder 3"/>
          <p:cNvSpPr txBox="1">
            <a:spLocks/>
          </p:cNvSpPr>
          <p:nvPr/>
        </p:nvSpPr>
        <p:spPr>
          <a:xfrm>
            <a:off x="8534400" y="2362200"/>
            <a:ext cx="533400" cy="266700"/>
          </a:xfrm>
          <a:prstGeom prst="rect">
            <a:avLst/>
          </a:prstGeom>
        </p:spPr>
        <p:txBody>
          <a:bodyPr rIns="457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900" dirty="0" smtClean="0"/>
              <a:t>n=1285</a:t>
            </a:r>
            <a:endParaRPr lang="en-US" sz="900" dirty="0"/>
          </a:p>
        </p:txBody>
      </p:sp>
      <p:sp>
        <p:nvSpPr>
          <p:cNvPr id="36" name="Text Placeholder 3"/>
          <p:cNvSpPr txBox="1">
            <a:spLocks/>
          </p:cNvSpPr>
          <p:nvPr/>
        </p:nvSpPr>
        <p:spPr>
          <a:xfrm>
            <a:off x="8534400" y="3035300"/>
            <a:ext cx="533400" cy="266700"/>
          </a:xfrm>
          <a:prstGeom prst="rect">
            <a:avLst/>
          </a:prstGeom>
        </p:spPr>
        <p:txBody>
          <a:bodyPr rIns="457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900" dirty="0" smtClean="0"/>
              <a:t>n=697</a:t>
            </a:r>
            <a:endParaRPr lang="en-US" sz="900" dirty="0"/>
          </a:p>
        </p:txBody>
      </p:sp>
      <p:sp>
        <p:nvSpPr>
          <p:cNvPr id="37" name="Text Placeholder 3"/>
          <p:cNvSpPr txBox="1">
            <a:spLocks/>
          </p:cNvSpPr>
          <p:nvPr/>
        </p:nvSpPr>
        <p:spPr>
          <a:xfrm>
            <a:off x="8534400" y="3708400"/>
            <a:ext cx="533400" cy="266700"/>
          </a:xfrm>
          <a:prstGeom prst="rect">
            <a:avLst/>
          </a:prstGeom>
        </p:spPr>
        <p:txBody>
          <a:bodyPr rIns="457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900" dirty="0" smtClean="0"/>
              <a:t>n=323</a:t>
            </a:r>
            <a:endParaRPr lang="en-US" sz="900" dirty="0"/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8534400" y="4381500"/>
            <a:ext cx="533400" cy="266700"/>
          </a:xfrm>
          <a:prstGeom prst="rect">
            <a:avLst/>
          </a:prstGeom>
        </p:spPr>
        <p:txBody>
          <a:bodyPr rIns="457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900" dirty="0" smtClean="0"/>
              <a:t>n=72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869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Adult (18+) travelers </a:t>
            </a:r>
            <a:r>
              <a:rPr lang="en-US" sz="1700" dirty="0"/>
              <a:t>to Zika-affected </a:t>
            </a:r>
            <a:r>
              <a:rPr lang="en-US" sz="1700" dirty="0" smtClean="0"/>
              <a:t>areas </a:t>
            </a:r>
          </a:p>
          <a:p>
            <a:pPr marL="1074738" lvl="1" indent="-285750"/>
            <a:r>
              <a:rPr lang="en-US" sz="1700" b="0" dirty="0" smtClean="0"/>
              <a:t>Visited country, territory or state </a:t>
            </a:r>
            <a:r>
              <a:rPr lang="en-US" sz="1700" b="0" dirty="0"/>
              <a:t>with a travel notice or special travel consideration issued by CDC </a:t>
            </a:r>
            <a:r>
              <a:rPr lang="en-US" sz="1700" b="0" dirty="0" smtClean="0"/>
              <a:t>prior </a:t>
            </a:r>
            <a:r>
              <a:rPr lang="en-US" sz="1700" b="0" dirty="0"/>
              <a:t>to the time of </a:t>
            </a:r>
            <a:r>
              <a:rPr lang="en-US" sz="1700" b="0" dirty="0" smtClean="0"/>
              <a:t>travel </a:t>
            </a:r>
          </a:p>
          <a:p>
            <a:pPr marL="1074738" lvl="1" indent="-285750"/>
            <a:r>
              <a:rPr lang="en-US" sz="1700" dirty="0" smtClean="0"/>
              <a:t>Travel since March </a:t>
            </a:r>
            <a:r>
              <a:rPr lang="en-US" sz="1700" dirty="0"/>
              <a:t>1, 2016 (including Miami, FL since August 1, 2016</a:t>
            </a:r>
            <a:r>
              <a:rPr lang="en-US" sz="1700" dirty="0" smtClean="0"/>
              <a:t>)</a:t>
            </a:r>
            <a:br>
              <a:rPr lang="en-US" sz="1700" dirty="0" smtClean="0"/>
            </a:br>
            <a:endParaRPr lang="en-US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Low-prevalence population </a:t>
            </a:r>
            <a:r>
              <a:rPr lang="en-US" sz="1700" dirty="0" smtClean="0">
                <a:sym typeface="Wingdings" panose="05000000000000000000" pitchFamily="2" charset="2"/>
              </a:rPr>
              <a:t> two-stage o</a:t>
            </a:r>
            <a:r>
              <a:rPr lang="en-US" sz="1700" dirty="0" smtClean="0"/>
              <a:t>nline sample</a:t>
            </a:r>
          </a:p>
          <a:p>
            <a:pPr marL="1085850" lvl="2" indent="-320675">
              <a:buFont typeface="Arial" panose="020B0604020202020204" pitchFamily="34" charset="0"/>
              <a:buChar char="•"/>
            </a:pPr>
            <a:r>
              <a:rPr lang="en-US" sz="1700" b="1" dirty="0" smtClean="0"/>
              <a:t>Core</a:t>
            </a:r>
            <a:r>
              <a:rPr lang="en-US" sz="1700" dirty="0" smtClean="0"/>
              <a:t>: from randomized, nationally representative sample; weighted on key demographics to census</a:t>
            </a:r>
          </a:p>
          <a:p>
            <a:pPr marL="1085850" lvl="2" indent="-320675">
              <a:buFont typeface="Arial" panose="020B0604020202020204" pitchFamily="34" charset="0"/>
              <a:buChar char="•"/>
            </a:pPr>
            <a:r>
              <a:rPr lang="en-US" sz="1700" b="1" dirty="0" smtClean="0"/>
              <a:t>Supplemental sample</a:t>
            </a:r>
            <a:r>
              <a:rPr lang="en-US" sz="1700" dirty="0" smtClean="0"/>
              <a:t>: travelers and non-English speakers; weighted to match probability sample</a:t>
            </a:r>
            <a:br>
              <a:rPr lang="en-US" sz="1700" dirty="0" smtClean="0"/>
            </a:br>
            <a:endParaRPr lang="en-US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Timing: </a:t>
            </a:r>
            <a:r>
              <a:rPr lang="en-US" sz="1700" b="0" dirty="0" smtClean="0"/>
              <a:t>December 1-23, 2016</a:t>
            </a:r>
            <a:br>
              <a:rPr lang="en-US" sz="1700" b="0" dirty="0" smtClean="0"/>
            </a:br>
            <a:endParaRPr lang="en-US" sz="17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Sample size: </a:t>
            </a:r>
            <a:r>
              <a:rPr lang="en-US" sz="1700" b="0" dirty="0" smtClean="0"/>
              <a:t>1285</a:t>
            </a:r>
            <a:br>
              <a:rPr lang="en-US" sz="1700" b="0" dirty="0" smtClean="0"/>
            </a:br>
            <a:endParaRPr lang="en-US" sz="17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Languages</a:t>
            </a:r>
            <a:r>
              <a:rPr lang="en-US" sz="1700" dirty="0"/>
              <a:t>: </a:t>
            </a:r>
            <a:r>
              <a:rPr lang="en-US" sz="1700" b="0" dirty="0"/>
              <a:t>English, Spanish, Portuguese and Haitian </a:t>
            </a:r>
            <a:r>
              <a:rPr lang="en-US" sz="1700" b="0" dirty="0" smtClean="0"/>
              <a:t>Creole</a:t>
            </a:r>
            <a:br>
              <a:rPr lang="en-US" sz="1700" b="0" dirty="0" smtClean="0"/>
            </a:br>
            <a:endParaRPr lang="en-US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484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Please note: Numbers may not add to total or 100% due to rounding</a:t>
            </a:r>
            <a:r>
              <a:rPr lang="en-US" sz="1100" i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. Numbers </a:t>
            </a:r>
            <a:r>
              <a:rPr lang="en-US" sz="1100" i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in this presentation may be refined through further analyses</a:t>
            </a:r>
            <a:r>
              <a:rPr lang="en-US" sz="1100" i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1100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47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Travelers in High-Risk </a:t>
            </a:r>
            <a:r>
              <a:rPr lang="en-US" dirty="0" smtClean="0"/>
              <a:t>Households NOT More </a:t>
            </a:r>
            <a:r>
              <a:rPr lang="en-US" dirty="0"/>
              <a:t>Likely to </a:t>
            </a:r>
            <a:r>
              <a:rPr lang="en-US" dirty="0" smtClean="0"/>
              <a:t>Be Aware of ALL After-Travel Recommendations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024128"/>
            <a:ext cx="9144000" cy="677108"/>
          </a:xfrm>
        </p:spPr>
        <p:txBody>
          <a:bodyPr/>
          <a:lstStyle/>
          <a:p>
            <a:r>
              <a:rPr lang="en-US" dirty="0" smtClean="0"/>
              <a:t>% saying they had heard or seen any of the following precautions </a:t>
            </a:r>
          </a:p>
          <a:p>
            <a:r>
              <a:rPr lang="en-US" dirty="0" smtClean="0"/>
              <a:t>people can take to prevent spreading Zika virus after a trip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n=1285; travelers in high-risk households* n=72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4300" y="2027846"/>
            <a:ext cx="3671518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</a:rPr>
              <a:t>See a doctor if you have symptoms of Zika virus</a:t>
            </a:r>
            <a:endParaRPr lang="en-US" sz="12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4301" y="2899105"/>
            <a:ext cx="6388099" cy="461665"/>
          </a:xfrm>
          <a:prstGeom prst="rect">
            <a:avLst/>
          </a:prstGeom>
          <a:noFill/>
        </p:spPr>
        <p:txBody>
          <a:bodyPr wrap="square" lIns="45720" anchor="ctr" anchorCtr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</a:rPr>
              <a:t>Men should use a condom every time during sex or abstain from sex for at least 6 months after travel to an area with Zika virus</a:t>
            </a:r>
            <a:endParaRPr lang="en-US" sz="1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4300" y="3923975"/>
            <a:ext cx="6540500" cy="461665"/>
          </a:xfrm>
          <a:prstGeom prst="rect">
            <a:avLst/>
          </a:prstGeom>
          <a:noFill/>
        </p:spPr>
        <p:txBody>
          <a:bodyPr wrap="square" lIns="45720" anchor="ctr" anchorCtr="0">
            <a:spAutoFit/>
          </a:bodyPr>
          <a:lstStyle/>
          <a:p>
            <a:pPr>
              <a:defRPr/>
            </a:pPr>
            <a:r>
              <a:rPr lang="en-US" sz="1200" b="1" dirty="0" smtClean="0"/>
              <a:t>Women should </a:t>
            </a:r>
            <a:r>
              <a:rPr lang="en-US" sz="1200" b="1" dirty="0"/>
              <a:t>use a condom every time during sex or abstain from sex for at least </a:t>
            </a:r>
            <a:r>
              <a:rPr lang="en-US" sz="1200" b="1" dirty="0" smtClean="0"/>
              <a:t>8 weeks </a:t>
            </a:r>
            <a:r>
              <a:rPr lang="en-US" sz="1200" b="1" dirty="0"/>
              <a:t>after travel to an area with Zika virus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301262"/>
              </p:ext>
            </p:extLst>
          </p:nvPr>
        </p:nvGraphicFramePr>
        <p:xfrm>
          <a:off x="1384300" y="2214563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6" name="Worksheet" r:id="rId4" imgW="7067488" imgH="485730" progId="Excel.Sheet.8">
                  <p:embed/>
                </p:oleObj>
              </mc:Choice>
              <mc:Fallback>
                <p:oleObj name="Worksheet" r:id="rId4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214563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718116"/>
              </p:ext>
            </p:extLst>
          </p:nvPr>
        </p:nvGraphicFramePr>
        <p:xfrm>
          <a:off x="1384300" y="4295120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7" name="Worksheet" r:id="rId6" imgW="7096122" imgH="495180" progId="Excel.Sheet.8">
                  <p:embed/>
                </p:oleObj>
              </mc:Choice>
              <mc:Fallback>
                <p:oleObj name="Worksheet" r:id="rId6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295120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775266"/>
              </p:ext>
            </p:extLst>
          </p:nvPr>
        </p:nvGraphicFramePr>
        <p:xfrm>
          <a:off x="1384300" y="3268007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8" name="Worksheet" r:id="rId8" imgW="7096122" imgH="495180" progId="Excel.Sheet.8">
                  <p:embed/>
                </p:oleObj>
              </mc:Choice>
              <mc:Fallback>
                <p:oleObj name="Worksheet" r:id="rId8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268007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84301" y="5105400"/>
            <a:ext cx="5181547" cy="276999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+mj-lt"/>
              </a:rPr>
              <a:t>Use insect repellent for 3 weeks after travel to an area with Zika virus</a:t>
            </a:r>
            <a:endParaRPr lang="en-US" sz="1200" b="1" dirty="0">
              <a:latin typeface="+mj-l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28494"/>
              </p:ext>
            </p:extLst>
          </p:nvPr>
        </p:nvGraphicFramePr>
        <p:xfrm>
          <a:off x="1384300" y="5295900"/>
          <a:ext cx="7067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9" name="Worksheet" r:id="rId10" imgW="7067488" imgH="485730" progId="Excel.Sheet.8">
                  <p:embed/>
                </p:oleObj>
              </mc:Choice>
              <mc:Fallback>
                <p:oleObj name="Worksheet" r:id="rId10" imgW="7067488" imgH="4857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5295900"/>
                        <a:ext cx="7067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own Arrow 17"/>
          <p:cNvSpPr/>
          <p:nvPr/>
        </p:nvSpPr>
        <p:spPr>
          <a:xfrm flipV="1">
            <a:off x="8229600" y="5410200"/>
            <a:ext cx="228600" cy="272272"/>
          </a:xfrm>
          <a:prstGeom prst="downArrow">
            <a:avLst/>
          </a:prstGeom>
          <a:solidFill>
            <a:srgbClr val="DA9896"/>
          </a:solidFill>
          <a:ln>
            <a:solidFill>
              <a:srgbClr val="DA9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8534400" y="5410200"/>
            <a:ext cx="457200" cy="307773"/>
          </a:xfrm>
          <a:prstGeom prst="rect">
            <a:avLst/>
          </a:prstGeom>
          <a:noFill/>
        </p:spPr>
        <p:txBody>
          <a:bodyPr wrap="square" lIns="45718" tIns="45718" rIns="45720" bIns="45718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43%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832065"/>
            <a:ext cx="4724400" cy="664160"/>
          </a:xfrm>
        </p:spPr>
        <p:txBody>
          <a:bodyPr/>
          <a:lstStyle/>
          <a:p>
            <a:r>
              <a:rPr lang="en-US" dirty="0" smtClean="0"/>
              <a:t>*</a:t>
            </a:r>
            <a:r>
              <a:rPr lang="en-US" dirty="0"/>
              <a:t>Travelers in households with a woman pregnant or considering pregnancy at time of trip </a:t>
            </a:r>
          </a:p>
        </p:txBody>
      </p:sp>
      <p:sp>
        <p:nvSpPr>
          <p:cNvPr id="21" name="TextBox 18"/>
          <p:cNvSpPr txBox="1"/>
          <p:nvPr/>
        </p:nvSpPr>
        <p:spPr>
          <a:xfrm>
            <a:off x="8077200" y="1447800"/>
            <a:ext cx="1010653" cy="646327"/>
          </a:xfrm>
          <a:prstGeom prst="rect">
            <a:avLst/>
          </a:prstGeom>
          <a:solidFill>
            <a:srgbClr val="DA9896"/>
          </a:solidFill>
        </p:spPr>
        <p:txBody>
          <a:bodyPr wrap="square" lIns="45718" tIns="45718" rIns="45720" bIns="45718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 smtClean="0"/>
              <a:t>Travelers in high-risk households*</a:t>
            </a:r>
            <a:endParaRPr lang="en-US" sz="1200" b="1" dirty="0"/>
          </a:p>
        </p:txBody>
      </p:sp>
      <p:sp>
        <p:nvSpPr>
          <p:cNvPr id="22" name="TextBox 19"/>
          <p:cNvSpPr txBox="1"/>
          <p:nvPr/>
        </p:nvSpPr>
        <p:spPr>
          <a:xfrm>
            <a:off x="8534400" y="2323566"/>
            <a:ext cx="457200" cy="307773"/>
          </a:xfrm>
          <a:prstGeom prst="rect">
            <a:avLst/>
          </a:prstGeom>
          <a:noFill/>
        </p:spPr>
        <p:txBody>
          <a:bodyPr wrap="square" lIns="45718" tIns="45718" rIns="45720" bIns="45718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38"/>
          <p:cNvSpPr txBox="1"/>
          <p:nvPr/>
        </p:nvSpPr>
        <p:spPr>
          <a:xfrm>
            <a:off x="8153400" y="2187673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DA9896"/>
                </a:solidFill>
              </a:rPr>
              <a:t>≈</a:t>
            </a:r>
            <a:endParaRPr lang="en-US" sz="3200" b="1" dirty="0">
              <a:solidFill>
                <a:srgbClr val="DA9896"/>
              </a:solidFill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8534400" y="3352444"/>
            <a:ext cx="457200" cy="307773"/>
          </a:xfrm>
          <a:prstGeom prst="rect">
            <a:avLst/>
          </a:prstGeom>
          <a:noFill/>
        </p:spPr>
        <p:txBody>
          <a:bodyPr wrap="square" lIns="45718" tIns="45718" rIns="45720" bIns="45718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38"/>
          <p:cNvSpPr txBox="1"/>
          <p:nvPr/>
        </p:nvSpPr>
        <p:spPr>
          <a:xfrm>
            <a:off x="8153400" y="3215246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DA9896"/>
                </a:solidFill>
              </a:rPr>
              <a:t>≈</a:t>
            </a:r>
            <a:endParaRPr lang="en-US" sz="3200" b="1" dirty="0">
              <a:solidFill>
                <a:srgbClr val="DA9896"/>
              </a:solidFill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8534400" y="4381322"/>
            <a:ext cx="457200" cy="307773"/>
          </a:xfrm>
          <a:prstGeom prst="rect">
            <a:avLst/>
          </a:prstGeom>
          <a:noFill/>
        </p:spPr>
        <p:txBody>
          <a:bodyPr wrap="square" lIns="45718" tIns="45718" rIns="45720" bIns="45718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38"/>
          <p:cNvSpPr txBox="1"/>
          <p:nvPr/>
        </p:nvSpPr>
        <p:spPr>
          <a:xfrm>
            <a:off x="8153400" y="424282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DA9896"/>
                </a:solidFill>
              </a:rPr>
              <a:t>≈</a:t>
            </a:r>
            <a:endParaRPr lang="en-US" sz="3200" b="1" dirty="0">
              <a:solidFill>
                <a:srgbClr val="DA9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Travelers in High-Risk </a:t>
            </a:r>
            <a:r>
              <a:rPr lang="en-US" dirty="0" smtClean="0"/>
              <a:t>Households </a:t>
            </a:r>
            <a:r>
              <a:rPr lang="en-US" dirty="0"/>
              <a:t>More Likely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Adopt </a:t>
            </a:r>
            <a:r>
              <a:rPr lang="en-US" dirty="0"/>
              <a:t>Key Behaviors </a:t>
            </a:r>
            <a:r>
              <a:rPr lang="en-US" dirty="0" smtClean="0"/>
              <a:t>After Trip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024128"/>
            <a:ext cx="9144000" cy="430887"/>
          </a:xfrm>
        </p:spPr>
        <p:txBody>
          <a:bodyPr/>
          <a:lstStyle/>
          <a:p>
            <a:r>
              <a:rPr lang="en-US" dirty="0" smtClean="0"/>
              <a:t>% saying, after their trip, they…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5490" y="2057400"/>
            <a:ext cx="7602081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i="1" dirty="0" smtClean="0">
                <a:latin typeface="+mj-lt"/>
              </a:rPr>
              <a:t>Used </a:t>
            </a:r>
            <a:r>
              <a:rPr lang="en-US" sz="1400" b="1" i="1" dirty="0">
                <a:latin typeface="+mj-lt"/>
              </a:rPr>
              <a:t>insect </a:t>
            </a:r>
            <a:r>
              <a:rPr lang="en-US" sz="1400" b="1" i="1" dirty="0" smtClean="0">
                <a:latin typeface="+mj-lt"/>
              </a:rPr>
              <a:t>repellent </a:t>
            </a:r>
            <a:r>
              <a:rPr lang="en-US" sz="1400" b="1" u="sng" dirty="0" smtClean="0">
                <a:latin typeface="+mj-lt"/>
              </a:rPr>
              <a:t>all the time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b="1" i="1" dirty="0" smtClean="0"/>
              <a:t>for 3 weeks/since </a:t>
            </a:r>
            <a:r>
              <a:rPr lang="en-US" sz="1400" b="1" i="1" dirty="0"/>
              <a:t>returning home (if </a:t>
            </a:r>
            <a:r>
              <a:rPr lang="en-US" sz="1400" b="1" i="1" dirty="0" smtClean="0"/>
              <a:t>less than 3 weeks)</a:t>
            </a:r>
            <a:endParaRPr lang="en-US" sz="1400" b="1" u="sng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5490" y="3505200"/>
            <a:ext cx="8763002" cy="523220"/>
          </a:xfrm>
          <a:prstGeom prst="rect">
            <a:avLst/>
          </a:prstGeom>
          <a:noFill/>
        </p:spPr>
        <p:txBody>
          <a:bodyPr wrap="square" lIns="45720" anchor="ctr" anchorCtr="0">
            <a:spAutoFit/>
          </a:bodyPr>
          <a:lstStyle/>
          <a:p>
            <a:r>
              <a:rPr lang="en-US" sz="1400" b="1" i="1" dirty="0"/>
              <a:t>Used condoms during sex or abstained from sex </a:t>
            </a:r>
            <a:r>
              <a:rPr lang="en-US" sz="1400" b="1" u="sng" dirty="0"/>
              <a:t>the whole time</a:t>
            </a:r>
            <a:r>
              <a:rPr lang="en-US" sz="1400" b="1" i="1" dirty="0"/>
              <a:t> for 8 weeks (women</a:t>
            </a:r>
            <a:r>
              <a:rPr lang="en-US" sz="1400" b="1" i="1" dirty="0" smtClean="0"/>
              <a:t>)/</a:t>
            </a:r>
          </a:p>
          <a:p>
            <a:r>
              <a:rPr lang="en-US" sz="1400" b="1" i="1" dirty="0" smtClean="0"/>
              <a:t>6 </a:t>
            </a:r>
            <a:r>
              <a:rPr lang="en-US" sz="1400" b="1" i="1" dirty="0"/>
              <a:t>months (men)/ since returning home (among those who had a sexual partner during trip)</a:t>
            </a:r>
            <a:endParaRPr lang="en-US" sz="1400" b="1" u="sng" dirty="0"/>
          </a:p>
        </p:txBody>
      </p:sp>
      <p:grpSp>
        <p:nvGrpSpPr>
          <p:cNvPr id="61" name="Group 60"/>
          <p:cNvGrpSpPr/>
          <p:nvPr/>
        </p:nvGrpSpPr>
        <p:grpSpPr>
          <a:xfrm>
            <a:off x="304801" y="2286000"/>
            <a:ext cx="9077324" cy="657225"/>
            <a:chOff x="-587374" y="2706688"/>
            <a:chExt cx="9077324" cy="657225"/>
          </a:xfrm>
        </p:grpSpPr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3363328"/>
                </p:ext>
              </p:extLst>
            </p:nvPr>
          </p:nvGraphicFramePr>
          <p:xfrm>
            <a:off x="1384300" y="2706688"/>
            <a:ext cx="7105650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01" name="Worksheet" r:id="rId4" imgW="7105577" imgH="657180" progId="Excel.Sheet.8">
                    <p:embed/>
                  </p:oleObj>
                </mc:Choice>
                <mc:Fallback>
                  <p:oleObj name="Worksheet" r:id="rId4" imgW="7105577" imgH="65718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4300" y="2706688"/>
                          <a:ext cx="7105650" cy="657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TextBox 65"/>
            <p:cNvSpPr txBox="1"/>
            <p:nvPr/>
          </p:nvSpPr>
          <p:spPr>
            <a:xfrm>
              <a:off x="-587374" y="2745016"/>
              <a:ext cx="1971784" cy="614014"/>
            </a:xfrm>
            <a:prstGeom prst="rect">
              <a:avLst/>
            </a:prstGeom>
            <a:noFill/>
          </p:spPr>
          <p:txBody>
            <a:bodyPr wrap="square" rIns="45720" anchor="ctr" anchorCtr="0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sz="1130" dirty="0" smtClean="0"/>
                <a:t>Travelers in high-risk HHs*</a:t>
              </a:r>
              <a:endParaRPr lang="en-US" sz="1130" dirty="0"/>
            </a:p>
            <a:p>
              <a:pPr algn="r">
                <a:lnSpc>
                  <a:spcPct val="150000"/>
                </a:lnSpc>
                <a:defRPr/>
              </a:pPr>
              <a:r>
                <a:rPr lang="en-US" sz="1130" dirty="0" smtClean="0"/>
                <a:t>Other travelers</a:t>
              </a:r>
              <a:endParaRPr lang="en-US" sz="1130" dirty="0"/>
            </a:p>
          </p:txBody>
        </p:sp>
      </p:grpSp>
      <p:sp>
        <p:nvSpPr>
          <p:cNvPr id="3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832065"/>
            <a:ext cx="4724400" cy="664160"/>
          </a:xfrm>
        </p:spPr>
        <p:txBody>
          <a:bodyPr/>
          <a:lstStyle/>
          <a:p>
            <a:r>
              <a:rPr lang="en-US" dirty="0" smtClean="0"/>
              <a:t>*</a:t>
            </a:r>
            <a:r>
              <a:rPr lang="en-US" dirty="0"/>
              <a:t>Travelers in households with a woman pregnant or considering pregnancy at time of trip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4800" y="3962400"/>
            <a:ext cx="9039225" cy="652342"/>
            <a:chOff x="-587374" y="2706688"/>
            <a:chExt cx="9039225" cy="652342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2036262"/>
                </p:ext>
              </p:extLst>
            </p:nvPr>
          </p:nvGraphicFramePr>
          <p:xfrm>
            <a:off x="1384301" y="2706688"/>
            <a:ext cx="7067550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02" name="Worksheet" r:id="rId6" imgW="7067488" imgH="638280" progId="Excel.Sheet.8">
                    <p:embed/>
                  </p:oleObj>
                </mc:Choice>
                <mc:Fallback>
                  <p:oleObj name="Worksheet" r:id="rId6" imgW="7067488" imgH="63828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4301" y="2706688"/>
                          <a:ext cx="7067550" cy="638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-587374" y="2745016"/>
              <a:ext cx="1971784" cy="614014"/>
            </a:xfrm>
            <a:prstGeom prst="rect">
              <a:avLst/>
            </a:prstGeom>
            <a:noFill/>
          </p:spPr>
          <p:txBody>
            <a:bodyPr wrap="square" rIns="45720" anchor="ctr" anchorCtr="0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sz="1130" dirty="0" smtClean="0"/>
                <a:t>Travelers in high-risk HHs*</a:t>
              </a:r>
              <a:endParaRPr lang="en-US" sz="1130" dirty="0"/>
            </a:p>
            <a:p>
              <a:pPr algn="r">
                <a:lnSpc>
                  <a:spcPct val="150000"/>
                </a:lnSpc>
                <a:defRPr/>
              </a:pPr>
              <a:r>
                <a:rPr lang="en-US" sz="1130" dirty="0" smtClean="0"/>
                <a:t>Other travelers</a:t>
              </a:r>
              <a:endParaRPr lang="en-US" sz="113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34400" y="2446870"/>
            <a:ext cx="533400" cy="524930"/>
            <a:chOff x="8534400" y="3002810"/>
            <a:chExt cx="533400" cy="524930"/>
          </a:xfrm>
        </p:grpSpPr>
        <p:sp>
          <p:nvSpPr>
            <p:cNvPr id="20" name="Text Placeholder 3"/>
            <p:cNvSpPr txBox="1">
              <a:spLocks/>
            </p:cNvSpPr>
            <p:nvPr/>
          </p:nvSpPr>
          <p:spPr>
            <a:xfrm>
              <a:off x="8534400" y="3002810"/>
              <a:ext cx="533400" cy="266700"/>
            </a:xfrm>
            <a:prstGeom prst="rect">
              <a:avLst/>
            </a:prstGeom>
          </p:spPr>
          <p:txBody>
            <a:bodyPr rIns="4572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900" dirty="0" smtClean="0"/>
                <a:t>n=72</a:t>
              </a:r>
              <a:endParaRPr lang="en-US" sz="900" dirty="0"/>
            </a:p>
          </p:txBody>
        </p:sp>
        <p:sp>
          <p:nvSpPr>
            <p:cNvPr id="21" name="Text Placeholder 3"/>
            <p:cNvSpPr txBox="1">
              <a:spLocks/>
            </p:cNvSpPr>
            <p:nvPr/>
          </p:nvSpPr>
          <p:spPr>
            <a:xfrm>
              <a:off x="8534400" y="3261040"/>
              <a:ext cx="533400" cy="266700"/>
            </a:xfrm>
            <a:prstGeom prst="rect">
              <a:avLst/>
            </a:prstGeom>
          </p:spPr>
          <p:txBody>
            <a:bodyPr rIns="4572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900" dirty="0" smtClean="0"/>
                <a:t>n=1213</a:t>
              </a:r>
              <a:endParaRPr lang="en-US" sz="9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34400" y="4090053"/>
            <a:ext cx="533400" cy="524930"/>
            <a:chOff x="8534400" y="4023844"/>
            <a:chExt cx="533400" cy="524930"/>
          </a:xfrm>
        </p:grpSpPr>
        <p:sp>
          <p:nvSpPr>
            <p:cNvPr id="23" name="Text Placeholder 3"/>
            <p:cNvSpPr txBox="1">
              <a:spLocks/>
            </p:cNvSpPr>
            <p:nvPr/>
          </p:nvSpPr>
          <p:spPr>
            <a:xfrm>
              <a:off x="8534400" y="4023844"/>
              <a:ext cx="533400" cy="266700"/>
            </a:xfrm>
            <a:prstGeom prst="rect">
              <a:avLst/>
            </a:prstGeom>
          </p:spPr>
          <p:txBody>
            <a:bodyPr rIns="4572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900" dirty="0" smtClean="0"/>
                <a:t>n=69</a:t>
              </a:r>
              <a:endParaRPr lang="en-US" sz="900" dirty="0"/>
            </a:p>
          </p:txBody>
        </p:sp>
        <p:sp>
          <p:nvSpPr>
            <p:cNvPr id="24" name="Text Placeholder 3"/>
            <p:cNvSpPr txBox="1">
              <a:spLocks/>
            </p:cNvSpPr>
            <p:nvPr/>
          </p:nvSpPr>
          <p:spPr>
            <a:xfrm>
              <a:off x="8534400" y="4282074"/>
              <a:ext cx="533400" cy="266700"/>
            </a:xfrm>
            <a:prstGeom prst="rect">
              <a:avLst/>
            </a:prstGeom>
          </p:spPr>
          <p:txBody>
            <a:bodyPr rIns="4572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900" dirty="0" smtClean="0"/>
                <a:t>n=885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29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697"/>
            <a:ext cx="9144000" cy="2477601"/>
          </a:xfrm>
        </p:spPr>
        <p:txBody>
          <a:bodyPr/>
          <a:lstStyle/>
          <a:p>
            <a:r>
              <a:rPr lang="en-US" dirty="0" smtClean="0"/>
              <a:t>Takeaways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Strong </a:t>
            </a:r>
            <a:r>
              <a:rPr lang="en-US" dirty="0" smtClean="0">
                <a:sym typeface="Wingdings" panose="05000000000000000000" pitchFamily="2" charset="2"/>
              </a:rPr>
              <a:t>opportunity </a:t>
            </a:r>
            <a:r>
              <a:rPr lang="en-US" dirty="0">
                <a:sym typeface="Wingdings" panose="05000000000000000000" pitchFamily="2" charset="2"/>
              </a:rPr>
              <a:t>for enhanced communications:</a:t>
            </a:r>
          </a:p>
          <a:p>
            <a:pPr marL="690563" lvl="1" indent="-233363"/>
            <a:r>
              <a:rPr lang="en-US" dirty="0" smtClean="0">
                <a:sym typeface="Wingdings" panose="05000000000000000000" pitchFamily="2" charset="2"/>
              </a:rPr>
              <a:t>Public </a:t>
            </a:r>
            <a:r>
              <a:rPr lang="en-US" dirty="0">
                <a:sym typeface="Wingdings" panose="05000000000000000000" pitchFamily="2" charset="2"/>
              </a:rPr>
              <a:t>health agencies at </a:t>
            </a:r>
            <a:r>
              <a:rPr lang="en-US" dirty="0" smtClean="0">
                <a:sym typeface="Wingdings" panose="05000000000000000000" pitchFamily="2" charset="2"/>
              </a:rPr>
              <a:t>state/local </a:t>
            </a:r>
            <a:r>
              <a:rPr lang="en-US" dirty="0">
                <a:sym typeface="Wingdings" panose="05000000000000000000" pitchFamily="2" charset="2"/>
              </a:rPr>
              <a:t>level </a:t>
            </a:r>
            <a:r>
              <a:rPr lang="en-US" dirty="0" smtClean="0">
                <a:sym typeface="Wingdings" panose="05000000000000000000" pitchFamily="2" charset="2"/>
              </a:rPr>
              <a:t>and CDC are </a:t>
            </a:r>
            <a:r>
              <a:rPr lang="en-US" dirty="0">
                <a:sym typeface="Wingdings" panose="05000000000000000000" pitchFamily="2" charset="2"/>
              </a:rPr>
              <a:t>well trusted on this </a:t>
            </a:r>
            <a:r>
              <a:rPr lang="en-US" dirty="0" smtClean="0">
                <a:sym typeface="Wingdings" panose="05000000000000000000" pitchFamily="2" charset="2"/>
              </a:rPr>
              <a:t>issue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Mixed behavioral response to date:</a:t>
            </a:r>
          </a:p>
          <a:p>
            <a:pPr marL="690563" lvl="1" indent="-233363"/>
            <a:r>
              <a:rPr lang="en-US" dirty="0" smtClean="0">
                <a:sym typeface="Wingdings" panose="05000000000000000000" pitchFamily="2" charset="2"/>
              </a:rPr>
              <a:t>During travel:</a:t>
            </a:r>
          </a:p>
          <a:p>
            <a:pPr marL="1116013" lvl="2" indent="-233363"/>
            <a:r>
              <a:rPr lang="en-US" dirty="0" smtClean="0">
                <a:sym typeface="Wingdings" panose="05000000000000000000" pitchFamily="2" charset="2"/>
              </a:rPr>
              <a:t>Most commonly adopted behavior </a:t>
            </a:r>
            <a:r>
              <a:rPr lang="en-US" dirty="0">
                <a:sym typeface="Wingdings" panose="05000000000000000000" pitchFamily="2" charset="2"/>
              </a:rPr>
              <a:t>during </a:t>
            </a:r>
            <a:r>
              <a:rPr lang="en-US" dirty="0" smtClean="0">
                <a:sym typeface="Wingdings" panose="05000000000000000000" pitchFamily="2" charset="2"/>
              </a:rPr>
              <a:t>travel is use of mosquito repellent</a:t>
            </a:r>
          </a:p>
          <a:p>
            <a:pPr marL="1116013" lvl="2" indent="-233363"/>
            <a:r>
              <a:rPr lang="en-US" dirty="0" smtClean="0">
                <a:sym typeface="Wingdings" panose="05000000000000000000" pitchFamily="2" charset="2"/>
              </a:rPr>
              <a:t>Modest condom use/selective abstinence during travel</a:t>
            </a:r>
          </a:p>
          <a:p>
            <a:pPr marL="1116013" lvl="2" indent="-233363"/>
            <a:r>
              <a:rPr lang="en-US" dirty="0">
                <a:sym typeface="Wingdings" panose="05000000000000000000" pitchFamily="2" charset="2"/>
              </a:rPr>
              <a:t>L</a:t>
            </a:r>
            <a:r>
              <a:rPr lang="en-US" dirty="0" smtClean="0">
                <a:sym typeface="Wingdings" panose="05000000000000000000" pitchFamily="2" charset="2"/>
              </a:rPr>
              <a:t>imited use of long-sleeves and pants during travel</a:t>
            </a:r>
          </a:p>
          <a:p>
            <a:pPr marL="690563" lvl="1" indent="-233363"/>
            <a:r>
              <a:rPr lang="en-US" dirty="0" smtClean="0">
                <a:sym typeface="Wingdings" panose="05000000000000000000" pitchFamily="2" charset="2"/>
              </a:rPr>
              <a:t>Post-travel: Limited response post-travel for repellent or condom use/abstinence</a:t>
            </a:r>
          </a:p>
          <a:p>
            <a:pPr marL="690563" lvl="1" indent="-233363"/>
            <a:r>
              <a:rPr lang="en-US" dirty="0" smtClean="0">
                <a:sym typeface="Wingdings" panose="05000000000000000000" pitchFamily="2" charset="2"/>
              </a:rPr>
              <a:t>Greater receptivity among high-risk households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Key challenges:</a:t>
            </a:r>
          </a:p>
          <a:p>
            <a:pPr marL="690563" lvl="1" indent="-233363"/>
            <a:r>
              <a:rPr lang="en-US" dirty="0">
                <a:sym typeface="Wingdings" panose="05000000000000000000" pitchFamily="2" charset="2"/>
              </a:rPr>
              <a:t>Low perceived risk of contracting virus</a:t>
            </a:r>
          </a:p>
          <a:p>
            <a:pPr marL="690563" lvl="1" indent="-233363"/>
            <a:r>
              <a:rPr lang="en-US" dirty="0">
                <a:sym typeface="Wingdings" panose="05000000000000000000" pitchFamily="2" charset="2"/>
              </a:rPr>
              <a:t>Low perceived risk of spreading virus</a:t>
            </a:r>
          </a:p>
          <a:p>
            <a:pPr marL="690563" lvl="1" indent="-233363"/>
            <a:r>
              <a:rPr lang="en-US" dirty="0">
                <a:sym typeface="Wingdings" panose="05000000000000000000" pitchFamily="2" charset="2"/>
              </a:rPr>
              <a:t>Information gaps about sexual transmission</a:t>
            </a:r>
          </a:p>
          <a:p>
            <a:pPr marL="690563" lvl="1" indent="-233363"/>
            <a:r>
              <a:rPr lang="en-US" dirty="0" smtClean="0">
                <a:sym typeface="Wingdings" panose="05000000000000000000" pitchFamily="2" charset="2"/>
              </a:rPr>
              <a:t>Some </a:t>
            </a:r>
            <a:r>
              <a:rPr lang="en-US" dirty="0">
                <a:sym typeface="Wingdings" panose="05000000000000000000" pitchFamily="2" charset="2"/>
              </a:rPr>
              <a:t>desired behaviors are difficult to motivate in the travel context</a:t>
            </a:r>
          </a:p>
          <a:p>
            <a:pPr marL="690563" lvl="1" indent="-233363"/>
            <a:r>
              <a:rPr lang="en-US" dirty="0">
                <a:sym typeface="Wingdings" panose="05000000000000000000" pitchFamily="2" charset="2"/>
              </a:rPr>
              <a:t>Limited familiarity with post-travel recommendations</a:t>
            </a:r>
          </a:p>
          <a:p>
            <a:pPr marL="1074738" lvl="1" indent="-285750"/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320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Steps:</a:t>
            </a:r>
            <a:br>
              <a:rPr lang="en-US" dirty="0" smtClean="0"/>
            </a:br>
            <a:r>
              <a:rPr lang="en-US" dirty="0" smtClean="0"/>
              <a:t>Enhancing Communications to Travelers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/>
              <a:t>Increase </a:t>
            </a:r>
            <a:r>
              <a:rPr lang="en-US" sz="2000" b="0" dirty="0"/>
              <a:t>awareness of post-travel recommendations</a:t>
            </a:r>
          </a:p>
          <a:p>
            <a:pPr marL="1074738" lvl="1" indent="-285750"/>
            <a:r>
              <a:rPr lang="en-US" sz="2000" b="0" dirty="0" smtClean="0"/>
              <a:t>Especially </a:t>
            </a:r>
            <a:r>
              <a:rPr lang="en-US" sz="2000" b="0" dirty="0"/>
              <a:t>important for more-motivated travelers in high-risk </a:t>
            </a:r>
            <a:r>
              <a:rPr lang="en-US" sz="2000" b="0" dirty="0" smtClean="0"/>
              <a:t>households</a:t>
            </a:r>
            <a:br>
              <a:rPr lang="en-US" sz="2000" b="0" dirty="0" smtClean="0"/>
            </a:br>
            <a:endParaRPr lang="en-US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/>
              <a:t>Address</a:t>
            </a:r>
            <a:r>
              <a:rPr lang="en-US" sz="2000" b="0" dirty="0"/>
              <a:t> low perceived risk of contracting/spreading virus</a:t>
            </a:r>
          </a:p>
          <a:p>
            <a:pPr marL="1074738" lvl="1" indent="-285750"/>
            <a:r>
              <a:rPr lang="en-US" sz="2000" b="0" dirty="0" smtClean="0"/>
              <a:t>Especially </a:t>
            </a:r>
            <a:r>
              <a:rPr lang="en-US" sz="2000" b="0" dirty="0"/>
              <a:t>among travelers outside high-risk households who can transmit it to mosquitoes at </a:t>
            </a:r>
            <a:r>
              <a:rPr lang="en-US" sz="2000" b="0" dirty="0" smtClean="0"/>
              <a:t>home</a:t>
            </a:r>
            <a:br>
              <a:rPr lang="en-US" sz="2000" b="0" dirty="0" smtClean="0"/>
            </a:br>
            <a:endParaRPr lang="en-US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Increase awareness of sexual transmission across the board</a:t>
            </a:r>
            <a:br>
              <a:rPr lang="en-US" sz="2000" b="0" dirty="0"/>
            </a:br>
            <a:endParaRPr lang="en-US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Focus on behaviors that are easier to motivate during travel – e.g., insect </a:t>
            </a:r>
            <a:r>
              <a:rPr lang="en-US" sz="2000" b="0" dirty="0" smtClean="0"/>
              <a:t>repellent</a:t>
            </a:r>
            <a:r>
              <a:rPr lang="en-US" sz="2000" b="0" dirty="0"/>
              <a:t> </a:t>
            </a:r>
            <a:r>
              <a:rPr lang="en-US" sz="2000" b="0" dirty="0" smtClean="0"/>
              <a:t>available in easy packaging</a:t>
            </a:r>
            <a:br>
              <a:rPr lang="en-US" sz="2000" b="0" dirty="0" smtClean="0"/>
            </a:br>
            <a:endParaRPr lang="en-US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/>
              <a:t>Communicate </a:t>
            </a:r>
            <a:r>
              <a:rPr lang="en-US" sz="2000" b="0" dirty="0"/>
              <a:t>with more than facts – seek to motivate 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/>
              <a:t/>
            </a:r>
            <a:br>
              <a:rPr lang="en-US" sz="2000" b="0" dirty="0"/>
            </a:b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5384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Harvard Opinion Research Program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1028700"/>
            <a:ext cx="9144000" cy="3850108"/>
          </a:xfrm>
        </p:spPr>
        <p:txBody>
          <a:bodyPr anchor="ctr" anchorCtr="0"/>
          <a:lstStyle/>
          <a:p>
            <a:pPr algn="ctr">
              <a:defRPr/>
            </a:pPr>
            <a:r>
              <a:rPr lang="en-US" dirty="0" smtClean="0"/>
              <a:t>Gillian </a:t>
            </a:r>
            <a:r>
              <a:rPr lang="en-US" dirty="0"/>
              <a:t>K. SteelFisher, Research Scientist and Deputy Director of HORP </a:t>
            </a:r>
          </a:p>
          <a:p>
            <a:pPr algn="ctr">
              <a:defRPr/>
            </a:pPr>
            <a:r>
              <a:rPr lang="en-US" dirty="0"/>
              <a:t>Robert J. Blendon, Professor of Health Policy and Political Analysis </a:t>
            </a:r>
            <a:br>
              <a:rPr lang="en-US" dirty="0"/>
            </a:br>
            <a:r>
              <a:rPr lang="en-US" dirty="0"/>
              <a:t>and Executive Director of HORP </a:t>
            </a:r>
          </a:p>
          <a:p>
            <a:pPr algn="ctr">
              <a:defRPr/>
            </a:pPr>
            <a:r>
              <a:rPr lang="en-US" dirty="0" smtClean="0"/>
              <a:t>Hannah Caporello, Program Manager</a:t>
            </a:r>
            <a:endParaRPr lang="en-US" dirty="0"/>
          </a:p>
          <a:p>
            <a:pPr algn="ctr">
              <a:defRPr/>
            </a:pPr>
            <a:r>
              <a:rPr lang="en-US" dirty="0" smtClean="0"/>
              <a:t>William Lodge II, Research Assistant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Harvard Opinion Research Program (HORP)</a:t>
            </a:r>
          </a:p>
          <a:p>
            <a:pPr algn="ctr">
              <a:defRPr/>
            </a:pPr>
            <a:r>
              <a:rPr lang="en-US" dirty="0"/>
              <a:t>Harvard T.H. Chan School of Public Health</a:t>
            </a:r>
          </a:p>
          <a:p>
            <a:pPr algn="ctr">
              <a:defRPr/>
            </a:pPr>
            <a:r>
              <a:rPr lang="it-IT" dirty="0"/>
              <a:t>677 Huntington Avenue</a:t>
            </a:r>
          </a:p>
          <a:p>
            <a:pPr algn="ctr">
              <a:defRPr/>
            </a:pPr>
            <a:r>
              <a:rPr lang="it-IT" dirty="0"/>
              <a:t>Boston, MA 02115</a:t>
            </a:r>
            <a:endParaRPr lang="en-US" dirty="0"/>
          </a:p>
          <a:p>
            <a:pPr algn="ctr">
              <a:defRPr/>
            </a:pPr>
            <a:endParaRPr lang="en-US" i="1" dirty="0"/>
          </a:p>
        </p:txBody>
      </p:sp>
      <p:pic>
        <p:nvPicPr>
          <p:cNvPr id="9" name="Picture 2" descr="HarvardChan_logo_hrz_alt_RGB_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84" y="5082263"/>
            <a:ext cx="4697003" cy="84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15" y="4878808"/>
            <a:ext cx="2250510" cy="120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Appendix A</a:t>
            </a:r>
            <a:br>
              <a:rPr lang="en-US" sz="2800" dirty="0" smtClean="0"/>
            </a:br>
            <a:r>
              <a:rPr lang="en-US" sz="2800" dirty="0" smtClean="0"/>
              <a:t>Zika-Affected Areas Qualifying for Past Travelers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1400" b="0" i="1" dirty="0" smtClean="0"/>
              <a:t>Each country, territory or state had a travel notice or special travel consideration issued by CDC</a:t>
            </a:r>
            <a:br>
              <a:rPr lang="en-US" sz="1400" b="0" i="1" dirty="0" smtClean="0"/>
            </a:br>
            <a:r>
              <a:rPr lang="en-US" sz="1400" b="0" i="1" dirty="0" smtClean="0"/>
              <a:t>since March 1, 2016 or August 1, 2016 in the case of Miami, FL.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North America</a:t>
            </a:r>
            <a:r>
              <a:rPr lang="en-US" sz="1400" b="0" dirty="0" smtClean="0"/>
              <a:t>: Mexico or Miami, FL (travel since August 1, 2016)</a:t>
            </a:r>
            <a:br>
              <a:rPr lang="en-US" sz="1400" b="0" dirty="0" smtClean="0"/>
            </a:br>
            <a:endParaRPr lang="en-US" sz="1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Caribbean</a:t>
            </a:r>
            <a:r>
              <a:rPr lang="en-US" sz="1400" b="0" dirty="0" smtClean="0"/>
              <a:t>:</a:t>
            </a:r>
            <a:r>
              <a:rPr lang="en-US" sz="1400" dirty="0" smtClean="0"/>
              <a:t> </a:t>
            </a:r>
            <a:r>
              <a:rPr lang="en-US" sz="1400" b="0" dirty="0" smtClean="0"/>
              <a:t>Aruba, Barbados, </a:t>
            </a:r>
            <a:r>
              <a:rPr lang="en-US" sz="1400" b="0" dirty="0"/>
              <a:t>Bonaire, Curaçao, Dominican </a:t>
            </a:r>
            <a:r>
              <a:rPr lang="en-US" sz="1400" b="0" dirty="0" smtClean="0"/>
              <a:t>Republic, Guadeloupe, Haiti, Jamaica, Martinique, Puerto Rico, Saint Martin, Saint Vincent and the Grenadines, Sint Maarten, Trinidad and Tobago, US Virgin Islands</a:t>
            </a:r>
            <a:br>
              <a:rPr lang="en-US" sz="1400" b="0" dirty="0" smtClean="0"/>
            </a:br>
            <a:endParaRPr lang="en-US" sz="1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Central America</a:t>
            </a:r>
            <a:r>
              <a:rPr lang="en-US" sz="1400" b="0" dirty="0" smtClean="0"/>
              <a:t>: Cost Rica, El Salvador, Guatemala, Honduras, Nicaragua, Panama</a:t>
            </a:r>
            <a:br>
              <a:rPr lang="en-US" sz="1400" b="0" dirty="0" smtClean="0"/>
            </a:br>
            <a:endParaRPr lang="en-US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South America</a:t>
            </a:r>
            <a:r>
              <a:rPr lang="en-US" sz="1400" b="0" dirty="0"/>
              <a:t>:</a:t>
            </a:r>
            <a:r>
              <a:rPr lang="en-US" sz="1400" dirty="0"/>
              <a:t> </a:t>
            </a:r>
            <a:r>
              <a:rPr lang="en-US" sz="1400" b="0" dirty="0"/>
              <a:t>Bolivia, Brazil, Colombia, Ecuador, French Guiana, Guyana, </a:t>
            </a:r>
            <a:r>
              <a:rPr lang="en-US" sz="1400" b="0" dirty="0" smtClean="0"/>
              <a:t>Paraguay, </a:t>
            </a:r>
            <a:r>
              <a:rPr lang="en-US" sz="1400" b="0" dirty="0"/>
              <a:t>Suriname, </a:t>
            </a:r>
            <a:r>
              <a:rPr lang="en-US" sz="1400" b="0" dirty="0" smtClean="0"/>
              <a:t>Venezuela</a:t>
            </a:r>
            <a:r>
              <a:rPr lang="en-US" sz="1400" b="0" dirty="0"/>
              <a:t/>
            </a:r>
            <a:br>
              <a:rPr lang="en-US" sz="1400" b="0" dirty="0"/>
            </a:br>
            <a:endParaRPr lang="en-US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Pacific Islands</a:t>
            </a:r>
            <a:r>
              <a:rPr lang="en-US" sz="1400" b="0" dirty="0" smtClean="0"/>
              <a:t>:</a:t>
            </a:r>
            <a:r>
              <a:rPr lang="en-US" sz="1400" dirty="0" smtClean="0"/>
              <a:t> </a:t>
            </a:r>
            <a:r>
              <a:rPr lang="en-US" sz="1400" b="0" dirty="0" smtClean="0"/>
              <a:t>American Samoa, Marshall Islands, New Caledonia, Samoa, Tonga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 smtClean="0"/>
          </a:p>
          <a:p>
            <a:endParaRPr lang="en-US" sz="1400" b="0" dirty="0" smtClean="0"/>
          </a:p>
          <a:p>
            <a:endParaRPr lang="en-US" sz="1400" b="0" dirty="0"/>
          </a:p>
          <a:p>
            <a:r>
              <a:rPr lang="en-US" sz="1400" b="0" dirty="0"/>
              <a:t>Reference </a:t>
            </a:r>
            <a:r>
              <a:rPr lang="en-US" sz="1400" b="0" dirty="0" smtClean="0"/>
              <a:t>wwwnc.cdc.gov/travel/page/zika-travel-information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7080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536581"/>
              </p:ext>
            </p:extLst>
          </p:nvPr>
        </p:nvGraphicFramePr>
        <p:xfrm>
          <a:off x="533400" y="1735138"/>
          <a:ext cx="244792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68" name="Worksheet" r:id="rId4" imgW="2447945" imgH="1781190" progId="Excel.Sheet.8">
                  <p:embed/>
                </p:oleObj>
              </mc:Choice>
              <mc:Fallback>
                <p:oleObj name="Worksheet" r:id="rId4" imgW="2447945" imgH="178119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35138"/>
                        <a:ext cx="2447925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01834" y="1371600"/>
            <a:ext cx="1272930" cy="338554"/>
          </a:xfrm>
          <a:prstGeom prst="rect">
            <a:avLst/>
          </a:prstGeom>
          <a:noFill/>
        </p:spPr>
        <p:txBody>
          <a:bodyPr wrap="square" rIns="91440" bIns="45720" anchor="ctr" anchorCtr="0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latin typeface="+mj-lt"/>
              </a:rPr>
              <a:t>Gender</a:t>
            </a:r>
            <a:endParaRPr lang="en-US" sz="1600" b="1" dirty="0">
              <a:latin typeface="+mj-lt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126091"/>
              </p:ext>
            </p:extLst>
          </p:nvPr>
        </p:nvGraphicFramePr>
        <p:xfrm>
          <a:off x="4191000" y="4210050"/>
          <a:ext cx="365760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69" name="Worksheet" r:id="rId6" imgW="3657600" imgH="1733670" progId="Excel.Sheet.8">
                  <p:embed/>
                </p:oleObj>
              </mc:Choice>
              <mc:Fallback>
                <p:oleObj name="Worksheet" r:id="rId6" imgW="3657600" imgH="173367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210050"/>
                        <a:ext cx="3657600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651414"/>
              </p:ext>
            </p:extLst>
          </p:nvPr>
        </p:nvGraphicFramePr>
        <p:xfrm>
          <a:off x="3276600" y="1735138"/>
          <a:ext cx="244792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70" name="Worksheet" r:id="rId8" imgW="2447945" imgH="1781190" progId="Excel.Sheet.8">
                  <p:embed/>
                </p:oleObj>
              </mc:Choice>
              <mc:Fallback>
                <p:oleObj name="Worksheet" r:id="rId8" imgW="2447945" imgH="178119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35138"/>
                        <a:ext cx="2447925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96000" y="1371600"/>
            <a:ext cx="2362200" cy="338554"/>
          </a:xfrm>
          <a:prstGeom prst="rect">
            <a:avLst/>
          </a:prstGeom>
          <a:noFill/>
        </p:spPr>
        <p:txBody>
          <a:bodyPr wrap="square" rIns="91440" bIns="45720" anchor="ctr" anchorCtr="0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latin typeface="+mj-lt"/>
              </a:rPr>
              <a:t>Race/Ethnicity</a:t>
            </a:r>
            <a:endParaRPr lang="en-US" sz="1600" b="1" dirty="0">
              <a:latin typeface="+mj-lt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217521"/>
              </p:ext>
            </p:extLst>
          </p:nvPr>
        </p:nvGraphicFramePr>
        <p:xfrm>
          <a:off x="5562600" y="1735138"/>
          <a:ext cx="36957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71" name="Worksheet" r:id="rId10" imgW="3695689" imgH="1800360" progId="Excel.Sheet.8">
                  <p:embed/>
                </p:oleObj>
              </mc:Choice>
              <mc:Fallback>
                <p:oleObj name="Worksheet" r:id="rId10" imgW="3695689" imgH="18003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735138"/>
                        <a:ext cx="369570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471987" y="3810000"/>
            <a:ext cx="2805113" cy="338554"/>
          </a:xfrm>
          <a:prstGeom prst="rect">
            <a:avLst/>
          </a:prstGeom>
          <a:noFill/>
        </p:spPr>
        <p:txBody>
          <a:bodyPr wrap="square" rIns="91440" bIns="45720" anchor="ctr" anchorCtr="0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latin typeface="+mj-lt"/>
              </a:rPr>
              <a:t>Education</a:t>
            </a:r>
            <a:endParaRPr lang="en-US" sz="16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65671" y="1371600"/>
            <a:ext cx="1272930" cy="338554"/>
          </a:xfrm>
          <a:prstGeom prst="rect">
            <a:avLst/>
          </a:prstGeom>
          <a:noFill/>
        </p:spPr>
        <p:txBody>
          <a:bodyPr wrap="square" rIns="91440" bIns="45720" anchor="ctr" anchorCtr="0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latin typeface="+mj-lt"/>
              </a:rPr>
              <a:t>Age</a:t>
            </a:r>
            <a:endParaRPr lang="en-US" sz="1600" b="1" dirty="0">
              <a:latin typeface="+mj-lt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414659"/>
              </p:ext>
            </p:extLst>
          </p:nvPr>
        </p:nvGraphicFramePr>
        <p:xfrm>
          <a:off x="1600200" y="4179887"/>
          <a:ext cx="304800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72" name="Worksheet" r:id="rId12" imgW="3047910" imgH="1733670" progId="Excel.Sheet.8">
                  <p:embed/>
                </p:oleObj>
              </mc:Choice>
              <mc:Fallback>
                <p:oleObj name="Worksheet" r:id="rId12" imgW="3047910" imgH="173367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79887"/>
                        <a:ext cx="3048000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614487" y="3810000"/>
            <a:ext cx="2805113" cy="338554"/>
          </a:xfrm>
          <a:prstGeom prst="rect">
            <a:avLst/>
          </a:prstGeom>
          <a:noFill/>
        </p:spPr>
        <p:txBody>
          <a:bodyPr wrap="square" rIns="91440" bIns="45720" anchor="ctr" anchorCtr="0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latin typeface="+mj-lt"/>
              </a:rPr>
              <a:t>Income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74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697"/>
            <a:ext cx="9144000" cy="1862048"/>
          </a:xfrm>
        </p:spPr>
        <p:txBody>
          <a:bodyPr/>
          <a:lstStyle/>
          <a:p>
            <a:r>
              <a:rPr lang="en-US" dirty="0" smtClean="0"/>
              <a:t>Information Environment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403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 of Travelers Saw </a:t>
            </a:r>
            <a:br>
              <a:rPr lang="en-US" dirty="0" smtClean="0"/>
            </a:br>
            <a:r>
              <a:rPr lang="en-US" dirty="0" smtClean="0"/>
              <a:t>Travel-Related Prevention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024128"/>
            <a:ext cx="9144000" cy="677108"/>
          </a:xfrm>
        </p:spPr>
        <p:txBody>
          <a:bodyPr/>
          <a:lstStyle/>
          <a:p>
            <a:r>
              <a:rPr lang="en-US" dirty="0" smtClean="0"/>
              <a:t>% saying, before trip, they heard or saw information about how to </a:t>
            </a:r>
          </a:p>
          <a:p>
            <a:r>
              <a:rPr lang="en-US" dirty="0" smtClean="0"/>
              <a:t>protect themselves or other travelers from Zika virus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n=1285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84300" y="2286378"/>
            <a:ext cx="2685415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Yes, heard or saw information</a:t>
            </a:r>
            <a:endParaRPr lang="en-US" sz="14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84300" y="3500698"/>
            <a:ext cx="3110467" cy="307777"/>
          </a:xfrm>
          <a:prstGeom prst="rect">
            <a:avLst/>
          </a:prstGeom>
          <a:noFill/>
        </p:spPr>
        <p:txBody>
          <a:bodyPr wrap="none" lIns="45720" anchor="ctr" anchorCtr="0">
            <a:spAutoFit/>
          </a:bodyPr>
          <a:lstStyle/>
          <a:p>
            <a:pPr>
              <a:defRPr/>
            </a:pPr>
            <a:r>
              <a:rPr lang="en-US" sz="1400" b="1" dirty="0" smtClean="0">
                <a:latin typeface="+mj-lt"/>
              </a:rPr>
              <a:t>No, did not hear or see information</a:t>
            </a:r>
            <a:endParaRPr lang="en-US" sz="1400" b="1" dirty="0">
              <a:latin typeface="+mj-lt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378444"/>
              </p:ext>
            </p:extLst>
          </p:nvPr>
        </p:nvGraphicFramePr>
        <p:xfrm>
          <a:off x="1384300" y="2465388"/>
          <a:ext cx="70675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14" name="Worksheet" r:id="rId4" imgW="7067488" imgH="952560" progId="Excel.Sheet.8">
                  <p:embed/>
                </p:oleObj>
              </mc:Choice>
              <mc:Fallback>
                <p:oleObj name="Worksheet" r:id="rId4" imgW="7067488" imgH="9525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465388"/>
                        <a:ext cx="706755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2482"/>
              </p:ext>
            </p:extLst>
          </p:nvPr>
        </p:nvGraphicFramePr>
        <p:xfrm>
          <a:off x="1384300" y="3690938"/>
          <a:ext cx="70675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15" name="Worksheet" r:id="rId6" imgW="7067488" imgH="952560" progId="Excel.Sheet.8">
                  <p:embed/>
                </p:oleObj>
              </mc:Choice>
              <mc:Fallback>
                <p:oleObj name="Worksheet" r:id="rId6" imgW="7067488" imgH="9525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690938"/>
                        <a:ext cx="706755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5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514191"/>
              </p:ext>
            </p:extLst>
          </p:nvPr>
        </p:nvGraphicFramePr>
        <p:xfrm>
          <a:off x="4105275" y="5905500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84" name="Worksheet" r:id="rId4" imgW="7096122" imgH="495180" progId="Excel.Sheet.8">
                  <p:embed/>
                </p:oleObj>
              </mc:Choice>
              <mc:Fallback>
                <p:oleObj name="Worksheet" r:id="rId4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5905500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News and Internet are Top Channels for</a:t>
            </a:r>
            <a:br>
              <a:rPr lang="en-US" dirty="0" smtClean="0"/>
            </a:br>
            <a:r>
              <a:rPr lang="en-US" dirty="0" smtClean="0"/>
              <a:t>Travel-Related </a:t>
            </a:r>
            <a:r>
              <a:rPr lang="en-US" dirty="0"/>
              <a:t>Prevention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024128"/>
            <a:ext cx="9144000" cy="923330"/>
          </a:xfrm>
        </p:spPr>
        <p:txBody>
          <a:bodyPr/>
          <a:lstStyle/>
          <a:p>
            <a:r>
              <a:rPr lang="en-US" dirty="0" smtClean="0"/>
              <a:t>% saying they heard information </a:t>
            </a:r>
            <a:r>
              <a:rPr lang="en-US" dirty="0"/>
              <a:t>about how to </a:t>
            </a:r>
            <a:r>
              <a:rPr lang="en-US" dirty="0" smtClean="0"/>
              <a:t>protect </a:t>
            </a:r>
            <a:r>
              <a:rPr lang="en-US" dirty="0"/>
              <a:t>themselves or other travelers from Zika </a:t>
            </a:r>
            <a:r>
              <a:rPr lang="en-US" dirty="0" smtClean="0"/>
              <a:t>virus from… (among those who say they had heard or seen information)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n=741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8557" y="3484964"/>
            <a:ext cx="2666243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Television or radio advertisements</a:t>
            </a:r>
            <a:endParaRPr lang="en-US" sz="12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5" y="2217545"/>
            <a:ext cx="3743325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Internet, other than social networking sites</a:t>
            </a:r>
            <a:endParaRPr lang="en-US" sz="1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876" y="2640018"/>
            <a:ext cx="3590924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Newspapers</a:t>
            </a:r>
            <a:endParaRPr lang="en-US" sz="12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0460" y="3062491"/>
            <a:ext cx="1804340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Social networking sites</a:t>
            </a:r>
            <a:endParaRPr lang="en-US" sz="12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2030" y="1795072"/>
            <a:ext cx="1922770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Television or radio news 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8900" y="6019800"/>
            <a:ext cx="4015900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Community event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47768" y="4752383"/>
            <a:ext cx="867032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Workplace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5174856"/>
            <a:ext cx="3810000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Shopping mall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392213" y="5597329"/>
            <a:ext cx="1722587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SMS or text messages</a:t>
            </a:r>
            <a:endParaRPr lang="en-US" sz="12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14417" y="4329910"/>
            <a:ext cx="1400383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Airline magazines</a:t>
            </a:r>
            <a:endParaRPr lang="en-US" sz="1200" b="1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038583"/>
              </p:ext>
            </p:extLst>
          </p:nvPr>
        </p:nvGraphicFramePr>
        <p:xfrm>
          <a:off x="4105275" y="1674813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85" name="Worksheet" r:id="rId6" imgW="7096122" imgH="495180" progId="Excel.Sheet.8">
                  <p:embed/>
                </p:oleObj>
              </mc:Choice>
              <mc:Fallback>
                <p:oleObj name="Worksheet" r:id="rId6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1674813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095080"/>
              </p:ext>
            </p:extLst>
          </p:nvPr>
        </p:nvGraphicFramePr>
        <p:xfrm>
          <a:off x="4105275" y="2097882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86" name="Worksheet" r:id="rId8" imgW="7096122" imgH="495180" progId="Excel.Sheet.8">
                  <p:embed/>
                </p:oleObj>
              </mc:Choice>
              <mc:Fallback>
                <p:oleObj name="Worksheet" r:id="rId8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2097882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681707"/>
              </p:ext>
            </p:extLst>
          </p:nvPr>
        </p:nvGraphicFramePr>
        <p:xfrm>
          <a:off x="4105275" y="2944020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87" name="Worksheet" r:id="rId10" imgW="7096122" imgH="495180" progId="Excel.Sheet.8">
                  <p:embed/>
                </p:oleObj>
              </mc:Choice>
              <mc:Fallback>
                <p:oleObj name="Worksheet" r:id="rId10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2944020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825605"/>
              </p:ext>
            </p:extLst>
          </p:nvPr>
        </p:nvGraphicFramePr>
        <p:xfrm>
          <a:off x="4105275" y="3367089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88" name="Worksheet" r:id="rId12" imgW="7096122" imgH="495180" progId="Excel.Sheet.8">
                  <p:embed/>
                </p:oleObj>
              </mc:Choice>
              <mc:Fallback>
                <p:oleObj name="Worksheet" r:id="rId12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3367089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914250"/>
              </p:ext>
            </p:extLst>
          </p:nvPr>
        </p:nvGraphicFramePr>
        <p:xfrm>
          <a:off x="4105275" y="4636296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89" name="Worksheet" r:id="rId14" imgW="7096122" imgH="495180" progId="Excel.Sheet.8">
                  <p:embed/>
                </p:oleObj>
              </mc:Choice>
              <mc:Fallback>
                <p:oleObj name="Worksheet" r:id="rId14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4636296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475243"/>
              </p:ext>
            </p:extLst>
          </p:nvPr>
        </p:nvGraphicFramePr>
        <p:xfrm>
          <a:off x="4105275" y="5059365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90" name="Worksheet" r:id="rId16" imgW="7096122" imgH="495180" progId="Excel.Sheet.8">
                  <p:embed/>
                </p:oleObj>
              </mc:Choice>
              <mc:Fallback>
                <p:oleObj name="Worksheet" r:id="rId16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5059365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155255"/>
              </p:ext>
            </p:extLst>
          </p:nvPr>
        </p:nvGraphicFramePr>
        <p:xfrm>
          <a:off x="4105275" y="5482434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91" name="Worksheet" r:id="rId18" imgW="7096122" imgH="495180" progId="Excel.Sheet.8">
                  <p:embed/>
                </p:oleObj>
              </mc:Choice>
              <mc:Fallback>
                <p:oleObj name="Worksheet" r:id="rId18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5482434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130915"/>
              </p:ext>
            </p:extLst>
          </p:nvPr>
        </p:nvGraphicFramePr>
        <p:xfrm>
          <a:off x="4105275" y="4213227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92" name="Worksheet" r:id="rId20" imgW="7096122" imgH="495180" progId="Excel.Sheet.8">
                  <p:embed/>
                </p:oleObj>
              </mc:Choice>
              <mc:Fallback>
                <p:oleObj name="Worksheet" r:id="rId20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4213227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169808"/>
              </p:ext>
            </p:extLst>
          </p:nvPr>
        </p:nvGraphicFramePr>
        <p:xfrm>
          <a:off x="4105275" y="2520951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93" name="Worksheet" r:id="rId22" imgW="7096122" imgH="495180" progId="Excel.Sheet.8">
                  <p:embed/>
                </p:oleObj>
              </mc:Choice>
              <mc:Fallback>
                <p:oleObj name="Worksheet" r:id="rId22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2520951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481981" y="3907437"/>
            <a:ext cx="1632819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Posters or billboards</a:t>
            </a:r>
            <a:endParaRPr lang="en-US" sz="1200" b="1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858372"/>
              </p:ext>
            </p:extLst>
          </p:nvPr>
        </p:nvGraphicFramePr>
        <p:xfrm>
          <a:off x="4105275" y="3790158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94" name="Worksheet" r:id="rId24" imgW="7096122" imgH="495180" progId="Excel.Sheet.8">
                  <p:embed/>
                </p:oleObj>
              </mc:Choice>
              <mc:Fallback>
                <p:oleObj name="Worksheet" r:id="rId24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3790158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85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387996"/>
              </p:ext>
            </p:extLst>
          </p:nvPr>
        </p:nvGraphicFramePr>
        <p:xfrm>
          <a:off x="4105170" y="5600700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6" name="Worksheet" r:id="rId4" imgW="7096122" imgH="495180" progId="Excel.Sheet.8">
                  <p:embed/>
                </p:oleObj>
              </mc:Choice>
              <mc:Fallback>
                <p:oleObj name="Worksheet" r:id="rId4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170" y="5600700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CDC is Top Source of</a:t>
            </a:r>
            <a:br>
              <a:rPr lang="en-US" dirty="0" smtClean="0"/>
            </a:br>
            <a:r>
              <a:rPr lang="en-US" dirty="0" smtClean="0"/>
              <a:t>Travel-Related </a:t>
            </a:r>
            <a:r>
              <a:rPr lang="en-US" dirty="0"/>
              <a:t>Prevention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024128"/>
            <a:ext cx="9144000" cy="923330"/>
          </a:xfrm>
        </p:spPr>
        <p:txBody>
          <a:bodyPr/>
          <a:lstStyle/>
          <a:p>
            <a:r>
              <a:rPr lang="en-US" dirty="0" smtClean="0"/>
              <a:t>% saying they heard information </a:t>
            </a:r>
            <a:r>
              <a:rPr lang="en-US" dirty="0"/>
              <a:t>about how to </a:t>
            </a:r>
            <a:r>
              <a:rPr lang="en-US" dirty="0" smtClean="0"/>
              <a:t>protect </a:t>
            </a:r>
            <a:r>
              <a:rPr lang="en-US" dirty="0"/>
              <a:t>themselves or other travelers from Zika </a:t>
            </a:r>
            <a:r>
              <a:rPr lang="en-US" dirty="0" smtClean="0"/>
              <a:t>virus from… (among those who say they had heard or seen information)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n=741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*Among those who traveled to Miami, FL n=260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360444"/>
              </p:ext>
            </p:extLst>
          </p:nvPr>
        </p:nvGraphicFramePr>
        <p:xfrm>
          <a:off x="4105170" y="3290886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7" name="Worksheet" r:id="rId6" imgW="7096122" imgH="495180" progId="Excel.Sheet.8">
                  <p:embed/>
                </p:oleObj>
              </mc:Choice>
              <mc:Fallback>
                <p:oleObj name="Worksheet" r:id="rId6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170" y="3290886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6680" y="2472795"/>
            <a:ext cx="3743325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Friends or family members</a:t>
            </a:r>
            <a:endParaRPr lang="en-US" sz="1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081" y="3398835"/>
            <a:ext cx="3590924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World Health Organization (WHO)</a:t>
            </a:r>
            <a:endParaRPr lang="en-US" sz="12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4702" y="4324875"/>
            <a:ext cx="2745303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Their state public health department</a:t>
            </a:r>
            <a:endParaRPr lang="en-US" sz="12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437" y="2009775"/>
            <a:ext cx="3804568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Centers for Disease Control and Prevention (CDC)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105" y="5250915"/>
            <a:ext cx="1833900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Doctor or child’s doctor</a:t>
            </a:r>
            <a:endParaRPr lang="en-US" sz="1200" b="1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198188"/>
              </p:ext>
            </p:extLst>
          </p:nvPr>
        </p:nvGraphicFramePr>
        <p:xfrm>
          <a:off x="4105170" y="1905000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8" name="Worksheet" r:id="rId8" imgW="7096122" imgH="495180" progId="Excel.Sheet.8">
                  <p:embed/>
                </p:oleObj>
              </mc:Choice>
              <mc:Fallback>
                <p:oleObj name="Worksheet" r:id="rId8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170" y="1905000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379142"/>
              </p:ext>
            </p:extLst>
          </p:nvPr>
        </p:nvGraphicFramePr>
        <p:xfrm>
          <a:off x="4105170" y="2366962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9" name="Worksheet" r:id="rId10" imgW="7096122" imgH="495180" progId="Excel.Sheet.8">
                  <p:embed/>
                </p:oleObj>
              </mc:Choice>
              <mc:Fallback>
                <p:oleObj name="Worksheet" r:id="rId10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170" y="2366962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182465"/>
              </p:ext>
            </p:extLst>
          </p:nvPr>
        </p:nvGraphicFramePr>
        <p:xfrm>
          <a:off x="4105170" y="4214810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0" name="Worksheet" r:id="rId12" imgW="7096122" imgH="495180" progId="Excel.Sheet.8">
                  <p:embed/>
                </p:oleObj>
              </mc:Choice>
              <mc:Fallback>
                <p:oleObj name="Worksheet" r:id="rId12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170" y="4214810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410658"/>
              </p:ext>
            </p:extLst>
          </p:nvPr>
        </p:nvGraphicFramePr>
        <p:xfrm>
          <a:off x="4105170" y="5138734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1" name="Worksheet" r:id="rId14" imgW="7096122" imgH="495180" progId="Excel.Sheet.8">
                  <p:embed/>
                </p:oleObj>
              </mc:Choice>
              <mc:Fallback>
                <p:oleObj name="Worksheet" r:id="rId14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170" y="5138734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81114" y="4787895"/>
            <a:ext cx="2738891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/>
              <a:t>Their local public health department</a:t>
            </a:r>
            <a:endParaRPr lang="en-US" sz="1200" b="1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995720"/>
              </p:ext>
            </p:extLst>
          </p:nvPr>
        </p:nvGraphicFramePr>
        <p:xfrm>
          <a:off x="4105170" y="4676772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2" name="Worksheet" r:id="rId16" imgW="7096122" imgH="495180" progId="Excel.Sheet.8">
                  <p:embed/>
                </p:oleObj>
              </mc:Choice>
              <mc:Fallback>
                <p:oleObj name="Worksheet" r:id="rId16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170" y="4676772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883128" y="5713939"/>
            <a:ext cx="1236877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March of Dimes</a:t>
            </a:r>
            <a:endParaRPr lang="en-US" sz="12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24293" y="3861855"/>
            <a:ext cx="1895712" cy="276999"/>
          </a:xfrm>
          <a:prstGeom prst="rect">
            <a:avLst/>
          </a:prstGeom>
          <a:noFill/>
        </p:spPr>
        <p:txBody>
          <a:bodyPr wrap="non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 smtClean="0">
                <a:latin typeface="+mj-lt"/>
              </a:rPr>
              <a:t>U.S. Department of State</a:t>
            </a:r>
            <a:endParaRPr lang="en-US" sz="1200" b="1" dirty="0">
              <a:latin typeface="+mj-lt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745608"/>
              </p:ext>
            </p:extLst>
          </p:nvPr>
        </p:nvGraphicFramePr>
        <p:xfrm>
          <a:off x="4105170" y="3752848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3" name="Worksheet" r:id="rId18" imgW="7096122" imgH="495180" progId="Excel.Sheet.8">
                  <p:embed/>
                </p:oleObj>
              </mc:Choice>
              <mc:Fallback>
                <p:oleObj name="Worksheet" r:id="rId18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170" y="3752848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071986"/>
              </p:ext>
            </p:extLst>
          </p:nvPr>
        </p:nvGraphicFramePr>
        <p:xfrm>
          <a:off x="4105170" y="2828924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4" name="Worksheet" r:id="rId20" imgW="7096122" imgH="495180" progId="Excel.Sheet.8">
                  <p:embed/>
                </p:oleObj>
              </mc:Choice>
              <mc:Fallback>
                <p:oleObj name="Worksheet" r:id="rId20" imgW="7096122" imgH="4951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170" y="2828924"/>
                        <a:ext cx="70961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10005" y="2935815"/>
            <a:ext cx="3810000" cy="276999"/>
          </a:xfrm>
          <a:prstGeom prst="rect">
            <a:avLst/>
          </a:prstGeom>
          <a:noFill/>
        </p:spPr>
        <p:txBody>
          <a:bodyPr wrap="square" lIns="45720" rIns="45720" anchor="ctr" anchorCtr="0">
            <a:spAutoFit/>
          </a:bodyPr>
          <a:lstStyle/>
          <a:p>
            <a:pPr algn="r">
              <a:defRPr/>
            </a:pPr>
            <a:r>
              <a:rPr lang="en-US" sz="1200" b="1" dirty="0"/>
              <a:t>Florida Department of Health*</a:t>
            </a:r>
          </a:p>
        </p:txBody>
      </p:sp>
    </p:spTree>
    <p:extLst>
      <p:ext uri="{BB962C8B-B14F-4D97-AF65-F5344CB8AC3E}">
        <p14:creationId xmlns:p14="http://schemas.microsoft.com/office/powerpoint/2010/main" val="74152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P reports">
  <a:themeElements>
    <a:clrScheme name="HORP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E46C0A"/>
      </a:accent2>
      <a:accent3>
        <a:srgbClr val="FF9900"/>
      </a:accent3>
      <a:accent4>
        <a:srgbClr val="FFCC00"/>
      </a:accent4>
      <a:accent5>
        <a:srgbClr val="FFFF66"/>
      </a:accent5>
      <a:accent6>
        <a:srgbClr val="FFFF99"/>
      </a:accent6>
      <a:hlink>
        <a:srgbClr val="D8D8D8"/>
      </a:hlink>
      <a:folHlink>
        <a:srgbClr val="A6A6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b="1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>
    <a:extraClrScheme>
      <a:clrScheme name="Intro Lecture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Lecture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Lecture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Lecture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Lecture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Lecture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Lecture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01DD3E84222749ACDFBCB2857CFD2F" ma:contentTypeVersion="2" ma:contentTypeDescription="Create a new document." ma:contentTypeScope="" ma:versionID="915e35dc5d593b740694f8ec04b7990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ae8053387f972404f5ef1c4bc0980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3D76218-ECEB-4AB3-B4D1-A78FA667C8F1}"/>
</file>

<file path=customXml/itemProps2.xml><?xml version="1.0" encoding="utf-8"?>
<ds:datastoreItem xmlns:ds="http://schemas.openxmlformats.org/officeDocument/2006/customXml" ds:itemID="{944CE2C6-F3EA-4AC6-893C-BC969B1F0546}"/>
</file>

<file path=customXml/itemProps3.xml><?xml version="1.0" encoding="utf-8"?>
<ds:datastoreItem xmlns:ds="http://schemas.openxmlformats.org/officeDocument/2006/customXml" ds:itemID="{5FE12132-2B7C-4342-BB20-358FB5125D9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10867</TotalTime>
  <Words>3799</Words>
  <Application>Microsoft Office PowerPoint</Application>
  <PresentationFormat>On-screen Show (4:3)</PresentationFormat>
  <Paragraphs>534</Paragraphs>
  <Slides>46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Courier New</vt:lpstr>
      <vt:lpstr>Times New Roman</vt:lpstr>
      <vt:lpstr>Wingdings</vt:lpstr>
      <vt:lpstr>HORP reports</vt:lpstr>
      <vt:lpstr>Worksheet</vt:lpstr>
      <vt:lpstr>PowerPoint Presentation</vt:lpstr>
      <vt:lpstr>Special Thanks</vt:lpstr>
      <vt:lpstr>Goals &amp; Research Questions</vt:lpstr>
      <vt:lpstr>Methodology Summary</vt:lpstr>
      <vt:lpstr>Demographics</vt:lpstr>
      <vt:lpstr>Information Environment</vt:lpstr>
      <vt:lpstr>Half of Travelers Saw  Travel-Related Prevention Information</vt:lpstr>
      <vt:lpstr>News and Internet are Top Channels for Travel-Related Prevention Information</vt:lpstr>
      <vt:lpstr>CDC is Top Source of Travel-Related Prevention Information</vt:lpstr>
      <vt:lpstr>Trust in Public Health Organizations At All Levels is High for Information About Zika Virus</vt:lpstr>
      <vt:lpstr>Knowledge and Gaps</vt:lpstr>
      <vt:lpstr>Most Know About Mosquito Transmission, Not Sexual Transmission</vt:lpstr>
      <vt:lpstr>Most Know Prevention Measures Related to Mosquito Transmission</vt:lpstr>
      <vt:lpstr>Many Unsure About Asymptomatic Transmission</vt:lpstr>
      <vt:lpstr>Risk Perception</vt:lpstr>
      <vt:lpstr>Concern About Zika Virus Infection During Travel is Low</vt:lpstr>
      <vt:lpstr>Persistence and Changes in Travel Plans</vt:lpstr>
      <vt:lpstr>Sizable Share Unaware of Zika Cases in Destination</vt:lpstr>
      <vt:lpstr>Reasons to Visit Areas with Zika Cases Include Pull Factors and Limited Concern</vt:lpstr>
      <vt:lpstr>Mosquito-Related Behaviors During Travel</vt:lpstr>
      <vt:lpstr>Few Used Insect Repellent ‘All the Time’</vt:lpstr>
      <vt:lpstr>Low Perceived Risk is Top Reason for Not Using Insect Repellent</vt:lpstr>
      <vt:lpstr>Few Wore Long-Sleeved Shirts &amp; Pants ‘All the Time’</vt:lpstr>
      <vt:lpstr>Physical Comfort is Top Reason for  Not Wearing Long-Sleeved Shirts and Pants</vt:lpstr>
      <vt:lpstr>Condom Use During Travel</vt:lpstr>
      <vt:lpstr>Small Share Used Condoms ‘Every Time’</vt:lpstr>
      <vt:lpstr>Misunderstanding of Risk is Top Reason for Not Using Condoms</vt:lpstr>
      <vt:lpstr>After-Travel Response</vt:lpstr>
      <vt:lpstr>Few Concerned About Spreading Zika Virus After Trip</vt:lpstr>
      <vt:lpstr>Reasons for Not Being Concerned about Spreading Zika Linked to Perceived Low Risk of Infection</vt:lpstr>
      <vt:lpstr>Few Aware of After-Travel Recommendations</vt:lpstr>
      <vt:lpstr>Few Used Insect Repellent After Trip ‘All the Time’</vt:lpstr>
      <vt:lpstr>Few Used Condoms or Abstained After Trip  ‘The Whole Time’</vt:lpstr>
      <vt:lpstr>Travelers in High-risk  Households</vt:lpstr>
      <vt:lpstr>Travelers in High-Risk Households More Concerned About Zika Virus Infection</vt:lpstr>
      <vt:lpstr>Travelers in High-Risk Households More Likely to See Travel-Related Prevention Information</vt:lpstr>
      <vt:lpstr>Travelers in High-Risk Households More Likely to Name Nearly ALL Modes of Transmission</vt:lpstr>
      <vt:lpstr>Travelers in High-Risk Households More Likely to  Adopt Key Behaviors During Trip</vt:lpstr>
      <vt:lpstr>Travelers in High-Risk Households More Likely to be Concerned About Spreading Zika Virus After Trip</vt:lpstr>
      <vt:lpstr>Travelers in High-Risk Households NOT More Likely to Be Aware of ALL After-Travel Recommendations</vt:lpstr>
      <vt:lpstr>Travelers in High-Risk Households More Likely to  Adopt Key Behaviors After Trip</vt:lpstr>
      <vt:lpstr>Takeaways </vt:lpstr>
      <vt:lpstr>Takeaways</vt:lpstr>
      <vt:lpstr>Action Steps: Enhancing Communications to Travelers</vt:lpstr>
      <vt:lpstr>Harvard Opinion Research Program</vt:lpstr>
      <vt:lpstr>Appendix A Zika-Affected Areas Qualifying for Past Travelers</vt:lpstr>
    </vt:vector>
  </TitlesOfParts>
  <Company>HSPH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Perceptions of Zika Virus Among Travelers to Zika-Affected Areas</dc:title>
  <dc:creator>Administrator</dc:creator>
  <cp:lastModifiedBy>Brock, Jeff  (CHS-PH)</cp:lastModifiedBy>
  <cp:revision>803</cp:revision>
  <cp:lastPrinted>2016-03-14T19:49:20Z</cp:lastPrinted>
  <dcterms:created xsi:type="dcterms:W3CDTF">2015-11-02T20:14:04Z</dcterms:created>
  <dcterms:modified xsi:type="dcterms:W3CDTF">2017-05-16T14:37:09Z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0x0101008D01DD3E84222749ACDFBCB2857CFD2F</vt:lpwstr>
  </property>
  <property fmtid="{D5CDD505-2E9C-101B-9397-08002B2CF9AE}" pid="3" name="Order">
    <vt:r8>11300</vt:r8>
  </property>
</Properties>
</file>