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mp4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7" r:id="rId2"/>
    <p:sldId id="274" r:id="rId3"/>
    <p:sldId id="348" r:id="rId4"/>
    <p:sldId id="365" r:id="rId5"/>
    <p:sldId id="366" r:id="rId6"/>
    <p:sldId id="367" r:id="rId7"/>
    <p:sldId id="368" r:id="rId8"/>
    <p:sldId id="369" r:id="rId9"/>
    <p:sldId id="275" r:id="rId10"/>
    <p:sldId id="345" r:id="rId11"/>
    <p:sldId id="346" r:id="rId12"/>
    <p:sldId id="347" r:id="rId13"/>
    <p:sldId id="350" r:id="rId14"/>
    <p:sldId id="351" r:id="rId15"/>
    <p:sldId id="352" r:id="rId16"/>
    <p:sldId id="353" r:id="rId17"/>
    <p:sldId id="354" r:id="rId18"/>
    <p:sldId id="355" r:id="rId19"/>
    <p:sldId id="276" r:id="rId20"/>
    <p:sldId id="344" r:id="rId21"/>
    <p:sldId id="338" r:id="rId22"/>
    <p:sldId id="339" r:id="rId23"/>
    <p:sldId id="340" r:id="rId24"/>
    <p:sldId id="341" r:id="rId25"/>
    <p:sldId id="343" r:id="rId26"/>
    <p:sldId id="319" r:id="rId27"/>
    <p:sldId id="320" r:id="rId28"/>
    <p:sldId id="289" r:id="rId29"/>
    <p:sldId id="290" r:id="rId30"/>
    <p:sldId id="291" r:id="rId31"/>
    <p:sldId id="292" r:id="rId32"/>
    <p:sldId id="322" r:id="rId33"/>
    <p:sldId id="323" r:id="rId34"/>
    <p:sldId id="324" r:id="rId35"/>
    <p:sldId id="296" r:id="rId36"/>
    <p:sldId id="287" r:id="rId37"/>
    <p:sldId id="286" r:id="rId38"/>
    <p:sldId id="298" r:id="rId39"/>
    <p:sldId id="261" r:id="rId40"/>
    <p:sldId id="299" r:id="rId41"/>
    <p:sldId id="328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D4F"/>
    <a:srgbClr val="02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All 3 pieces of equipment provide similar effectiveness (1 week post treatment)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Aedes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Backpack MB</c:v>
                </c:pt>
                <c:pt idx="1">
                  <c:v>Low PS</c:v>
                </c:pt>
                <c:pt idx="2">
                  <c:v>ES Sprayer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0.92</c:v>
                </c:pt>
                <c:pt idx="1">
                  <c:v>0.94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7-4CD5-88F0-B840259DB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Mosquito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Backpack MB</c:v>
                </c:pt>
                <c:pt idx="1">
                  <c:v>Low PS</c:v>
                </c:pt>
                <c:pt idx="2">
                  <c:v>ES Sprayer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0.84</c:v>
                </c:pt>
                <c:pt idx="1">
                  <c:v>0.57999999999999996</c:v>
                </c:pt>
                <c:pt idx="2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47-4CD5-88F0-B840259DB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438952"/>
        <c:axId val="2121433288"/>
      </c:barChart>
      <c:catAx>
        <c:axId val="2121438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Application Method</a:t>
                </a: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2121433288"/>
        <c:crosses val="autoZero"/>
        <c:auto val="1"/>
        <c:lblAlgn val="ctr"/>
        <c:lblOffset val="100"/>
        <c:noMultiLvlLbl val="0"/>
      </c:catAx>
      <c:valAx>
        <c:axId val="2121433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Mosquito</a:t>
                </a:r>
                <a:r>
                  <a:rPr lang="en-US" baseline="0" dirty="0" smtClean="0"/>
                  <a:t> Reduction</a:t>
                </a:r>
                <a:endParaRPr lang="en-US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2121438952"/>
        <c:crosses val="autoZero"/>
        <c:crossBetween val="between"/>
        <c:majorUnit val="0.2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24548736462"/>
          <c:y val="0.16666666666666699"/>
          <c:w val="0.81407942238267095"/>
          <c:h val="0.593220338983051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Demand CS</c:v>
                </c:pt>
              </c:strCache>
            </c:strRef>
          </c:tx>
          <c:spPr>
            <a:ln w="51792">
              <a:solidFill>
                <a:srgbClr val="DD0806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9.6</c:v>
                </c:pt>
                <c:pt idx="1">
                  <c:v>8.4</c:v>
                </c:pt>
                <c:pt idx="2">
                  <c:v>8.4</c:v>
                </c:pt>
                <c:pt idx="3">
                  <c:v>4.5999999999999996</c:v>
                </c:pt>
                <c:pt idx="4">
                  <c:v>1.5</c:v>
                </c:pt>
                <c:pt idx="5">
                  <c:v>3.8</c:v>
                </c:pt>
                <c:pt idx="6">
                  <c:v>4.0999999999999996</c:v>
                </c:pt>
                <c:pt idx="7">
                  <c:v>2</c:v>
                </c:pt>
                <c:pt idx="8">
                  <c:v>3.6</c:v>
                </c:pt>
                <c:pt idx="9">
                  <c:v>4.5</c:v>
                </c:pt>
                <c:pt idx="10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1B-4EB4-9E7F-A3C4CE817E3C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Water Placebo</c:v>
                </c:pt>
              </c:strCache>
            </c:strRef>
          </c:tx>
          <c:spPr>
            <a:ln w="51792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</c:numCache>
            </c:numRef>
          </c:cat>
          <c:val>
            <c:numRef>
              <c:f>Sheet1!$B$4:$L$4</c:f>
              <c:numCache>
                <c:formatCode>General</c:formatCode>
                <c:ptCount val="11"/>
                <c:pt idx="0">
                  <c:v>7.5</c:v>
                </c:pt>
                <c:pt idx="1">
                  <c:v>9.3000000000000007</c:v>
                </c:pt>
                <c:pt idx="2">
                  <c:v>9.3000000000000007</c:v>
                </c:pt>
                <c:pt idx="3">
                  <c:v>10.9</c:v>
                </c:pt>
                <c:pt idx="4">
                  <c:v>7.9</c:v>
                </c:pt>
                <c:pt idx="5">
                  <c:v>8.3000000000000007</c:v>
                </c:pt>
                <c:pt idx="6">
                  <c:v>5.5</c:v>
                </c:pt>
                <c:pt idx="7">
                  <c:v>7.1</c:v>
                </c:pt>
                <c:pt idx="8">
                  <c:v>7.9</c:v>
                </c:pt>
                <c:pt idx="9">
                  <c:v>4.5</c:v>
                </c:pt>
                <c:pt idx="1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1B-4EB4-9E7F-A3C4CE817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1377288"/>
        <c:axId val="2121371096"/>
      </c:lineChart>
      <c:catAx>
        <c:axId val="2121377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87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Weeks Post Treatment</a:t>
                </a:r>
              </a:p>
            </c:rich>
          </c:tx>
          <c:layout>
            <c:manualLayout>
              <c:xMode val="edge"/>
              <c:yMode val="edge"/>
              <c:x val="0.35379061371841097"/>
              <c:y val="0.87853107344632797"/>
            </c:manualLayout>
          </c:layout>
          <c:overlay val="0"/>
          <c:spPr>
            <a:noFill/>
            <a:ln w="3452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3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75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1371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21371096"/>
        <c:scaling>
          <c:orientation val="minMax"/>
          <c:max val="12"/>
        </c:scaling>
        <c:delete val="0"/>
        <c:axPos val="l"/>
        <c:title>
          <c:tx>
            <c:rich>
              <a:bodyPr/>
              <a:lstStyle/>
              <a:p>
                <a:pPr>
                  <a:defRPr sz="2787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Mosquitoes/Trap/Night</a:t>
                </a:r>
              </a:p>
            </c:rich>
          </c:tx>
          <c:layout>
            <c:manualLayout>
              <c:xMode val="edge"/>
              <c:yMode val="edge"/>
              <c:x val="1.8050541516245501E-2"/>
              <c:y val="0.14124293785310699"/>
            </c:manualLayout>
          </c:layout>
          <c:overlay val="0"/>
          <c:spPr>
            <a:noFill/>
            <a:ln w="3452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316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753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21377288"/>
        <c:crosses val="autoZero"/>
        <c:crossBetween val="midCat"/>
        <c:majorUnit val="3"/>
      </c:valAx>
      <c:spPr>
        <a:gradFill rotWithShape="0">
          <a:gsLst>
            <a:gs pos="0">
              <a:srgbClr xmlns:mc="http://schemas.openxmlformats.org/markup-compatibility/2006" xmlns:a14="http://schemas.microsoft.com/office/drawing/2010/main" val="2C7C9F" mc:Ignorable="a14" a14:legacySpreadsheetColorIndex="24"/>
            </a:gs>
            <a:gs pos="100000">
              <a:srgbClr xmlns:mc="http://schemas.openxmlformats.org/markup-compatibility/2006" xmlns:a14="http://schemas.microsoft.com/office/drawing/2010/main" val="FFFFFF" mc:Ignorable="a14" a14:legacySpreadsheetColorIndex="9"/>
            </a:gs>
          </a:gsLst>
          <a:lin ang="2700000" scaled="1"/>
        </a:gradFill>
        <a:ln w="17264">
          <a:solidFill>
            <a:srgbClr val="00000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2528" b="1" i="0" u="none" strike="noStrike" baseline="0">
                <a:solidFill>
                  <a:srgbClr val="63AAFE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528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1913357400721999"/>
          <c:y val="4.2372881355932202E-2"/>
          <c:w val="0.86642599277978305"/>
          <c:h val="7.9096045197740106E-2"/>
        </c:manualLayout>
      </c:layout>
      <c:overlay val="0"/>
      <c:spPr>
        <a:noFill/>
        <a:ln w="4316">
          <a:solidFill>
            <a:srgbClr val="000000"/>
          </a:solidFill>
          <a:prstDash val="solid"/>
        </a:ln>
      </c:spPr>
      <c:txPr>
        <a:bodyPr/>
        <a:lstStyle/>
        <a:p>
          <a:pPr>
            <a:defRPr sz="2528" b="1" i="0" u="none" strike="noStrike" baseline="0">
              <a:solidFill>
                <a:srgbClr val="63AAFE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FFFFFF" mc:Ignorable="a14" a14:legacySpreadsheetColorIndex="9"/>
        </a:gs>
        <a:gs pos="100000">
          <a:srgbClr xmlns:mc="http://schemas.openxmlformats.org/markup-compatibility/2006" xmlns:a14="http://schemas.microsoft.com/office/drawing/2010/main" val="2C7C9F" mc:Ignorable="a14" a14:legacySpreadsheetColorIndex="24"/>
        </a:gs>
      </a:gsLst>
      <a:lin ang="2700000" scaled="1"/>
    </a:gradFill>
    <a:ln w="38100" cap="flat" cmpd="sng" algn="ctr">
      <a:solidFill>
        <a:srgbClr val="FFFF00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2753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92307692308"/>
          <c:y val="0.16314199395770401"/>
          <c:w val="0.83269230769230795"/>
          <c:h val="0.59516616314199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Demand CS</c:v>
                </c:pt>
              </c:strCache>
            </c:strRef>
          </c:tx>
          <c:spPr>
            <a:ln w="49813">
              <a:solidFill>
                <a:srgbClr val="DD0806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3</c:v>
                </c:pt>
                <c:pt idx="1">
                  <c:v>2.6</c:v>
                </c:pt>
                <c:pt idx="2">
                  <c:v>2.6</c:v>
                </c:pt>
                <c:pt idx="3">
                  <c:v>0.5</c:v>
                </c:pt>
                <c:pt idx="4">
                  <c:v>1.4</c:v>
                </c:pt>
                <c:pt idx="5">
                  <c:v>0.8</c:v>
                </c:pt>
                <c:pt idx="6">
                  <c:v>0.8</c:v>
                </c:pt>
                <c:pt idx="7">
                  <c:v>2.1</c:v>
                </c:pt>
                <c:pt idx="8">
                  <c:v>3.3</c:v>
                </c:pt>
                <c:pt idx="9">
                  <c:v>1.1000000000000001</c:v>
                </c:pt>
                <c:pt idx="10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86-4355-9191-4E0F1E9FD913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Water Placebo</c:v>
                </c:pt>
              </c:strCache>
            </c:strRef>
          </c:tx>
          <c:spPr>
            <a:ln w="49813">
              <a:solidFill>
                <a:srgbClr val="000000"/>
              </a:solidFill>
              <a:prstDash val="solid"/>
            </a:ln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-2</c:v>
                </c:pt>
                <c:pt idx="1">
                  <c:v>-1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</c:numCache>
            </c:numRef>
          </c:cat>
          <c:val>
            <c:numRef>
              <c:f>Sheet1!$B$4:$L$4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3.5</c:v>
                </c:pt>
                <c:pt idx="4">
                  <c:v>4.5999999999999996</c:v>
                </c:pt>
                <c:pt idx="5">
                  <c:v>5.6</c:v>
                </c:pt>
                <c:pt idx="6">
                  <c:v>5</c:v>
                </c:pt>
                <c:pt idx="7">
                  <c:v>5.6</c:v>
                </c:pt>
                <c:pt idx="8">
                  <c:v>8</c:v>
                </c:pt>
                <c:pt idx="9">
                  <c:v>6.4</c:v>
                </c:pt>
                <c:pt idx="10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86-4355-9191-4E0F1E9FD9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2771320"/>
        <c:axId val="2132777496"/>
      </c:lineChart>
      <c:catAx>
        <c:axId val="21327713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8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Weeks Post Treatment</a:t>
                </a:r>
              </a:p>
            </c:rich>
          </c:tx>
          <c:layout>
            <c:manualLayout>
              <c:xMode val="edge"/>
              <c:yMode val="edge"/>
              <c:x val="0.34615384615384598"/>
              <c:y val="0.87613293051359498"/>
            </c:manualLayout>
          </c:layout>
          <c:overlay val="0"/>
          <c:spPr>
            <a:noFill/>
            <a:ln w="33209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41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8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27774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2777496"/>
        <c:scaling>
          <c:orientation val="minMax"/>
          <c:max val="8"/>
        </c:scaling>
        <c:delete val="0"/>
        <c:axPos val="l"/>
        <c:title>
          <c:tx>
            <c:rich>
              <a:bodyPr/>
              <a:lstStyle/>
              <a:p>
                <a:pPr>
                  <a:defRPr sz="2484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Mosquito Bites/10 min</a:t>
                </a:r>
              </a:p>
            </c:rich>
          </c:tx>
          <c:layout>
            <c:manualLayout>
              <c:xMode val="edge"/>
              <c:yMode val="edge"/>
              <c:x val="2.11538461538462E-2"/>
              <c:y val="0.141993957703927"/>
            </c:manualLayout>
          </c:layout>
          <c:overlay val="0"/>
          <c:spPr>
            <a:noFill/>
            <a:ln w="3320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1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248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2771320"/>
        <c:crosses val="autoZero"/>
        <c:crossBetween val="midCat"/>
        <c:majorUnit val="2"/>
      </c:valAx>
      <c:spPr>
        <a:gradFill rotWithShape="0">
          <a:gsLst>
            <a:gs pos="0">
              <a:srgbClr xmlns:mc="http://schemas.openxmlformats.org/markup-compatibility/2006" xmlns:a14="http://schemas.microsoft.com/office/drawing/2010/main" val="2C7C9F" mc:Ignorable="a14" a14:legacySpreadsheetColorIndex="24"/>
            </a:gs>
            <a:gs pos="100000">
              <a:srgbClr xmlns:mc="http://schemas.openxmlformats.org/markup-compatibility/2006" xmlns:a14="http://schemas.microsoft.com/office/drawing/2010/main" val="FFFFFF" mc:Ignorable="a14" a14:legacySpreadsheetColorIndex="9"/>
            </a:gs>
          </a:gsLst>
          <a:lin ang="2700000" scaled="1"/>
        </a:gradFill>
        <a:ln w="16604">
          <a:solidFill>
            <a:srgbClr val="000000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2164" b="1" i="0" u="none" strike="noStrike" baseline="0">
                <a:solidFill>
                  <a:srgbClr val="63AAFE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8.8461538461538397E-2"/>
          <c:y val="2.1148036253776401E-2"/>
          <c:w val="0.83846153846153804"/>
          <c:h val="9.6676737160120804E-2"/>
        </c:manualLayout>
      </c:layout>
      <c:overlay val="0"/>
      <c:spPr>
        <a:noFill/>
        <a:ln w="4151">
          <a:solidFill>
            <a:srgbClr val="000000"/>
          </a:solidFill>
          <a:prstDash val="solid"/>
        </a:ln>
      </c:spPr>
      <c:txPr>
        <a:bodyPr/>
        <a:lstStyle/>
        <a:p>
          <a:pPr>
            <a:defRPr sz="2164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gradFill rotWithShape="0">
      <a:gsLst>
        <a:gs pos="0">
          <a:srgbClr xmlns:mc="http://schemas.openxmlformats.org/markup-compatibility/2006" xmlns:a14="http://schemas.microsoft.com/office/drawing/2010/main" val="FFFFFF" mc:Ignorable="a14" a14:legacySpreadsheetColorIndex="9"/>
        </a:gs>
        <a:gs pos="100000">
          <a:srgbClr xmlns:mc="http://schemas.openxmlformats.org/markup-compatibility/2006" xmlns:a14="http://schemas.microsoft.com/office/drawing/2010/main" val="2C7C9F" mc:Ignorable="a14" a14:legacySpreadsheetColorIndex="24"/>
        </a:gs>
      </a:gsLst>
      <a:lin ang="2700000" scaled="1"/>
    </a:gradFill>
    <a:ln w="38100" cap="flat" cmpd="sng" algn="ctr">
      <a:solidFill>
        <a:srgbClr val="FFFF00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248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smtClean="0">
                <a:solidFill>
                  <a:sysClr val="windowText" lastClr="000000"/>
                </a:solidFill>
              </a:rPr>
              <a:t>Mean (</a:t>
            </a:r>
            <a:r>
              <a:rPr lang="en-US" sz="1800" b="1" dirty="0" smtClean="0">
                <a:solidFill>
                  <a:sysClr val="windowText" lastClr="000000"/>
                </a:solidFill>
                <a:latin typeface="Calibri" panose="020F0502020204030204" pitchFamily="34" charset="0"/>
              </a:rPr>
              <a:t>±SE) - </a:t>
            </a:r>
            <a:r>
              <a:rPr lang="en-US" sz="1800" b="1" i="0" u="none" strike="noStrike" baseline="0" dirty="0" smtClean="0">
                <a:effectLst/>
              </a:rPr>
              <a:t>Human Landing Rate Count </a:t>
            </a:r>
            <a:endParaRPr lang="en-US" sz="1800" b="1" dirty="0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Demand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[Book1]Sheet1!$O$42:$V$42</c:f>
                <c:numCache>
                  <c:formatCode>General</c:formatCode>
                  <c:ptCount val="8"/>
                  <c:pt idx="0">
                    <c:v>0.94</c:v>
                  </c:pt>
                  <c:pt idx="1">
                    <c:v>0.43</c:v>
                  </c:pt>
                  <c:pt idx="2">
                    <c:v>0.8</c:v>
                  </c:pt>
                  <c:pt idx="3">
                    <c:v>1.7</c:v>
                  </c:pt>
                  <c:pt idx="4">
                    <c:v>1.5</c:v>
                  </c:pt>
                  <c:pt idx="5">
                    <c:v>0.7</c:v>
                  </c:pt>
                  <c:pt idx="6">
                    <c:v>0.2</c:v>
                  </c:pt>
                  <c:pt idx="7">
                    <c:v>1.61</c:v>
                  </c:pt>
                </c:numCache>
              </c:numRef>
            </c:plus>
            <c:minus>
              <c:numRef>
                <c:f>[Book1]Sheet1!$O$42:$V$42</c:f>
                <c:numCache>
                  <c:formatCode>General</c:formatCode>
                  <c:ptCount val="8"/>
                  <c:pt idx="0">
                    <c:v>0.94</c:v>
                  </c:pt>
                  <c:pt idx="1">
                    <c:v>0.43</c:v>
                  </c:pt>
                  <c:pt idx="2">
                    <c:v>0.8</c:v>
                  </c:pt>
                  <c:pt idx="3">
                    <c:v>1.7</c:v>
                  </c:pt>
                  <c:pt idx="4">
                    <c:v>1.5</c:v>
                  </c:pt>
                  <c:pt idx="5">
                    <c:v>0.7</c:v>
                  </c:pt>
                  <c:pt idx="6">
                    <c:v>0.2</c:v>
                  </c:pt>
                  <c:pt idx="7">
                    <c:v>1.61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Lit>
              <c:formatCode>General</c:formatCode>
              <c:ptCount val="8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</c:numLit>
          </c:cat>
          <c:val>
            <c:numRef>
              <c:f>'[HLR Count 3rd week of August.xlsx]Sheet2'!$O$36:$V$36</c:f>
              <c:numCache>
                <c:formatCode>General</c:formatCode>
                <c:ptCount val="8"/>
                <c:pt idx="0">
                  <c:v>1.7</c:v>
                </c:pt>
                <c:pt idx="1">
                  <c:v>1.1000000000000001</c:v>
                </c:pt>
                <c:pt idx="2">
                  <c:v>1.4</c:v>
                </c:pt>
                <c:pt idx="3">
                  <c:v>4.3</c:v>
                </c:pt>
                <c:pt idx="4">
                  <c:v>3.2</c:v>
                </c:pt>
                <c:pt idx="5">
                  <c:v>2.9</c:v>
                </c:pt>
                <c:pt idx="6">
                  <c:v>2.5</c:v>
                </c:pt>
                <c:pt idx="7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88-4ED1-BDC8-36DE4DE37E4F}"/>
            </c:ext>
          </c:extLst>
        </c:ser>
        <c:ser>
          <c:idx val="1"/>
          <c:order val="1"/>
          <c:tx>
            <c:v>Demand + Archer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[Book1]Sheet1!$O$43:$V$43</c:f>
                <c:numCache>
                  <c:formatCode>General</c:formatCode>
                  <c:ptCount val="8"/>
                  <c:pt idx="0">
                    <c:v>0.3</c:v>
                  </c:pt>
                  <c:pt idx="1">
                    <c:v>0.33</c:v>
                  </c:pt>
                  <c:pt idx="2">
                    <c:v>0.5</c:v>
                  </c:pt>
                  <c:pt idx="3">
                    <c:v>0.8</c:v>
                  </c:pt>
                  <c:pt idx="4">
                    <c:v>2</c:v>
                  </c:pt>
                  <c:pt idx="5">
                    <c:v>0.5</c:v>
                  </c:pt>
                  <c:pt idx="6">
                    <c:v>0.6</c:v>
                  </c:pt>
                  <c:pt idx="7">
                    <c:v>0.56999999999999995</c:v>
                  </c:pt>
                </c:numCache>
              </c:numRef>
            </c:plus>
            <c:minus>
              <c:numRef>
                <c:f>[Book1]Sheet1!$O$43:$V$43</c:f>
                <c:numCache>
                  <c:formatCode>General</c:formatCode>
                  <c:ptCount val="8"/>
                  <c:pt idx="0">
                    <c:v>0.3</c:v>
                  </c:pt>
                  <c:pt idx="1">
                    <c:v>0.33</c:v>
                  </c:pt>
                  <c:pt idx="2">
                    <c:v>0.5</c:v>
                  </c:pt>
                  <c:pt idx="3">
                    <c:v>0.8</c:v>
                  </c:pt>
                  <c:pt idx="4">
                    <c:v>2</c:v>
                  </c:pt>
                  <c:pt idx="5">
                    <c:v>0.5</c:v>
                  </c:pt>
                  <c:pt idx="6">
                    <c:v>0.6</c:v>
                  </c:pt>
                  <c:pt idx="7">
                    <c:v>0.56999999999999995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Lit>
              <c:formatCode>General</c:formatCode>
              <c:ptCount val="8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</c:numLit>
          </c:cat>
          <c:val>
            <c:numRef>
              <c:f>'[HLR Count 3rd week of August.xlsx]Sheet2'!$O$37:$V$37</c:f>
              <c:numCache>
                <c:formatCode>General</c:formatCode>
                <c:ptCount val="8"/>
                <c:pt idx="0">
                  <c:v>0.3</c:v>
                </c:pt>
                <c:pt idx="1">
                  <c:v>1</c:v>
                </c:pt>
                <c:pt idx="2">
                  <c:v>4.5999999999999996</c:v>
                </c:pt>
                <c:pt idx="3">
                  <c:v>1.4</c:v>
                </c:pt>
                <c:pt idx="4">
                  <c:v>3.9</c:v>
                </c:pt>
                <c:pt idx="5">
                  <c:v>1.1000000000000001</c:v>
                </c:pt>
                <c:pt idx="6">
                  <c:v>3.1</c:v>
                </c:pt>
                <c:pt idx="7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88-4ED1-BDC8-36DE4DE37E4F}"/>
            </c:ext>
          </c:extLst>
        </c:ser>
        <c:ser>
          <c:idx val="2"/>
          <c:order val="2"/>
          <c:tx>
            <c:v>Control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[Book1]Sheet1!$O$44:$V$44</c:f>
                <c:numCache>
                  <c:formatCode>General</c:formatCode>
                  <c:ptCount val="8"/>
                  <c:pt idx="0">
                    <c:v>2.9</c:v>
                  </c:pt>
                  <c:pt idx="1">
                    <c:v>2.9</c:v>
                  </c:pt>
                  <c:pt idx="2">
                    <c:v>2.7</c:v>
                  </c:pt>
                  <c:pt idx="3">
                    <c:v>4.0999999999999996</c:v>
                  </c:pt>
                  <c:pt idx="4">
                    <c:v>3.4</c:v>
                  </c:pt>
                  <c:pt idx="5">
                    <c:v>3.1</c:v>
                  </c:pt>
                  <c:pt idx="6">
                    <c:v>1.3</c:v>
                  </c:pt>
                  <c:pt idx="7">
                    <c:v>3.12</c:v>
                  </c:pt>
                </c:numCache>
              </c:numRef>
            </c:plus>
            <c:minus>
              <c:numRef>
                <c:f>[Book1]Sheet1!$O$44:$V$44</c:f>
                <c:numCache>
                  <c:formatCode>General</c:formatCode>
                  <c:ptCount val="8"/>
                  <c:pt idx="0">
                    <c:v>2.9</c:v>
                  </c:pt>
                  <c:pt idx="1">
                    <c:v>2.9</c:v>
                  </c:pt>
                  <c:pt idx="2">
                    <c:v>2.7</c:v>
                  </c:pt>
                  <c:pt idx="3">
                    <c:v>4.0999999999999996</c:v>
                  </c:pt>
                  <c:pt idx="4">
                    <c:v>3.4</c:v>
                  </c:pt>
                  <c:pt idx="5">
                    <c:v>3.1</c:v>
                  </c:pt>
                  <c:pt idx="6">
                    <c:v>1.3</c:v>
                  </c:pt>
                  <c:pt idx="7">
                    <c:v>3.12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Lit>
              <c:formatCode>General</c:formatCode>
              <c:ptCount val="8"/>
              <c:pt idx="0">
                <c:v>2</c:v>
              </c:pt>
              <c:pt idx="1">
                <c:v>3</c:v>
              </c:pt>
              <c:pt idx="2">
                <c:v>4</c:v>
              </c:pt>
              <c:pt idx="3">
                <c:v>5</c:v>
              </c:pt>
              <c:pt idx="4">
                <c:v>6</c:v>
              </c:pt>
              <c:pt idx="5">
                <c:v>7</c:v>
              </c:pt>
              <c:pt idx="6">
                <c:v>8</c:v>
              </c:pt>
              <c:pt idx="7">
                <c:v>9</c:v>
              </c:pt>
            </c:numLit>
          </c:cat>
          <c:val>
            <c:numRef>
              <c:f>'[HLR Count 3rd week of August.xlsx]Sheet2'!$O$38:$V$38</c:f>
              <c:numCache>
                <c:formatCode>General</c:formatCode>
                <c:ptCount val="8"/>
                <c:pt idx="0">
                  <c:v>12.3</c:v>
                </c:pt>
                <c:pt idx="1">
                  <c:v>12.3</c:v>
                </c:pt>
                <c:pt idx="2">
                  <c:v>8.8000000000000007</c:v>
                </c:pt>
                <c:pt idx="3">
                  <c:v>13</c:v>
                </c:pt>
                <c:pt idx="4">
                  <c:v>9.6</c:v>
                </c:pt>
                <c:pt idx="5">
                  <c:v>12</c:v>
                </c:pt>
                <c:pt idx="6">
                  <c:v>9.7000000000000011</c:v>
                </c:pt>
                <c:pt idx="7">
                  <c:v>11.9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88-4ED1-BDC8-36DE4DE37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5527752"/>
        <c:axId val="2135534312"/>
      </c:lineChart>
      <c:catAx>
        <c:axId val="2135527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ysClr val="windowText" lastClr="000000"/>
                    </a:solidFill>
                  </a:rPr>
                  <a:t>Weeks Post-Treatment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534312"/>
        <c:crosses val="autoZero"/>
        <c:auto val="1"/>
        <c:lblAlgn val="ctr"/>
        <c:lblOffset val="100"/>
        <c:noMultiLvlLbl val="0"/>
      </c:catAx>
      <c:valAx>
        <c:axId val="2135534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>
                    <a:solidFill>
                      <a:sysClr val="windowText" lastClr="000000"/>
                    </a:solidFill>
                  </a:rPr>
                  <a:t>Average # Mosquitoes/5 </a:t>
                </a:r>
                <a:r>
                  <a:rPr lang="en-US" sz="1800" b="1" dirty="0">
                    <a:solidFill>
                      <a:sysClr val="windowText" lastClr="000000"/>
                    </a:solidFill>
                  </a:rPr>
                  <a:t>minutes</a:t>
                </a:r>
                <a:endParaRPr lang="en-US" sz="1600" b="1" dirty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3553982927977699E-2"/>
              <c:y val="0.15587661832164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527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0FD38-DD3D-FB4E-BDBB-1F8221A3AA39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B2C3F-0F89-D047-BFBF-D11AB326A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85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38227-4A78-8246-BEC1-20A1EFDAA625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3F47F-FDD0-4341-867F-BF7CC9C94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47F-FDD0-4341-867F-BF7CC9C944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8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86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Calibri" charset="0"/>
              </a:rPr>
              <a:t>THIS IS XRT DATA!!!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As was the case with the T30 tablet, MN uses successful development of larvae to the pupal stage (with cumulative pupal numbers) to get a picture of the XRT tablet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s efficacy over the season.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Metropolitan MCD treated their basins prior to on-set of their larval populations – essentially a pre-treatment.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That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s why you don</a:t>
            </a:r>
            <a:r>
              <a:rPr lang="ja-JP" altLang="en-US">
                <a:latin typeface="Calibri" charset="0"/>
              </a:rPr>
              <a:t>’</a:t>
            </a:r>
            <a:r>
              <a:rPr lang="en-US">
                <a:latin typeface="Calibri" charset="0"/>
              </a:rPr>
              <a:t>t see the black diamonds – the untreated basins – pupal populations rise until nearly a month after treated basins received an XRT tablet.  Once pupal populations are found, they continue to rise for the duration of the season (and likewise adults emerge from the basins).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However, look at the white squares representing XRT treated catch basins – flat lined!  The population was successfully controlled for the entire season!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08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47F-FDD0-4341-867F-BF7CC9C944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03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results of our Human Landing Rate</a:t>
            </a:r>
            <a:r>
              <a:rPr lang="en-US" baseline="0" dirty="0" smtClean="0"/>
              <a:t> counts showed a striking effect of nuisance mosquito control, through week 9. These counts were performed between 4:30 and 6:30 PM,  when the majority of homeowners indicated they were likely to be outdoors. Counts were taken every minute for 5 minutes. Both treatments showed a significant effect 9 weeks post-treatment and the most commonly  observed mosquito was </a:t>
            </a:r>
            <a:r>
              <a:rPr lang="en-US" baseline="0" dirty="0" err="1" smtClean="0"/>
              <a:t>Aedes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albopictus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07789-7A53-484B-9408-952AA215C26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4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47F-FDD0-4341-867F-BF7CC9C944E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1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47F-FDD0-4341-867F-BF7CC9C944E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5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3F47F-FDD0-4341-867F-BF7CC9C944E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316D54-1C90-DF4E-AD95-96105AA7C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3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1EE466B-4557-D34A-9459-CFE006C7F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5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18CCA10-EAAA-6949-9606-BC96D2B7E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92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7950FFC-331A-A54C-B254-9A94E53BA1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6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6102D7F-114F-F14B-BD90-F53BEA1978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755750-D518-D94F-B95F-0F9E569937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AFEB54C-4E6C-A043-8455-D370A0F041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661" y="1815021"/>
            <a:ext cx="8042276" cy="1336956"/>
          </a:xfrm>
        </p:spPr>
        <p:txBody>
          <a:bodyPr/>
          <a:lstStyle/>
          <a:p>
            <a:r>
              <a:rPr lang="en-US" dirty="0" smtClean="0"/>
              <a:t>Mosquito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053" y="3790246"/>
            <a:ext cx="8042276" cy="4343400"/>
          </a:xfrm>
        </p:spPr>
        <p:txBody>
          <a:bodyPr/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dirty="0" smtClean="0"/>
              <a:t>Dr. Grayson Brown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/>
              <a:t>Public Health Entomology Laboratory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/>
              <a:t>Department of Entomology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/>
              <a:t>University of Kentucky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/>
              <a:t>Lexington 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347913" y="4572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i="1" dirty="0" err="1"/>
              <a:t>Culex</a:t>
            </a:r>
            <a:r>
              <a:rPr lang="en-US" sz="4400" i="1" dirty="0"/>
              <a:t> </a:t>
            </a:r>
            <a:r>
              <a:rPr lang="en-US" sz="4400" i="1" dirty="0" err="1"/>
              <a:t>pipiens</a:t>
            </a:r>
            <a:r>
              <a:rPr lang="en-US" sz="4400" i="1" dirty="0"/>
              <a:t>/</a:t>
            </a:r>
            <a:r>
              <a:rPr lang="en-US" sz="4400" i="1" dirty="0" err="1"/>
              <a:t>restuans</a:t>
            </a:r>
            <a:endParaRPr lang="en-US" sz="4400" i="1" dirty="0"/>
          </a:p>
        </p:txBody>
      </p:sp>
      <p:pic>
        <p:nvPicPr>
          <p:cNvPr id="18435" name="Picture 3" descr="Cx pipiens quinquefasciatu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1574800"/>
            <a:ext cx="5548312" cy="3690938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962400" y="5484813"/>
            <a:ext cx="50292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988" indent="-2809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Northern house mosquito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Most likely to </a:t>
            </a:r>
            <a:r>
              <a:rPr lang="en-US" sz="2400" dirty="0" err="1">
                <a:solidFill>
                  <a:srgbClr val="000000"/>
                </a:solidFill>
              </a:rPr>
              <a:t>transmitt</a:t>
            </a:r>
            <a:r>
              <a:rPr lang="en-US" sz="2400" dirty="0">
                <a:solidFill>
                  <a:srgbClr val="000000"/>
                </a:solidFill>
              </a:rPr>
              <a:t> WNV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Feeds at night on birds, humans</a:t>
            </a:r>
          </a:p>
        </p:txBody>
      </p:sp>
    </p:spTree>
    <p:extLst>
      <p:ext uri="{BB962C8B-B14F-4D97-AF65-F5344CB8AC3E}">
        <p14:creationId xmlns:p14="http://schemas.microsoft.com/office/powerpoint/2010/main" val="17716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347913" y="314325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i="1" dirty="0" err="1">
                <a:solidFill>
                  <a:srgbClr val="000000"/>
                </a:solidFill>
              </a:rPr>
              <a:t>Aedes</a:t>
            </a:r>
            <a:r>
              <a:rPr lang="en-US" sz="4400" i="1" dirty="0">
                <a:solidFill>
                  <a:srgbClr val="000000"/>
                </a:solidFill>
              </a:rPr>
              <a:t> </a:t>
            </a:r>
            <a:r>
              <a:rPr lang="en-US" sz="4400" i="1" dirty="0" err="1">
                <a:solidFill>
                  <a:srgbClr val="000000"/>
                </a:solidFill>
              </a:rPr>
              <a:t>albopictus</a:t>
            </a:r>
            <a:endParaRPr lang="en-US" sz="4400" i="1" dirty="0">
              <a:solidFill>
                <a:srgbClr val="000000"/>
              </a:solidFill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511777" y="5484813"/>
            <a:ext cx="788811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0988" indent="-2809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Asian tiger mosquito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Nuisance biter, potential </a:t>
            </a:r>
            <a:r>
              <a:rPr lang="en-US" sz="2400" dirty="0">
                <a:solidFill>
                  <a:srgbClr val="000000"/>
                </a:solidFill>
              </a:rPr>
              <a:t>dengue/</a:t>
            </a:r>
            <a:r>
              <a:rPr lang="en-US" sz="2400" dirty="0" err="1">
                <a:solidFill>
                  <a:srgbClr val="000000"/>
                </a:solidFill>
              </a:rPr>
              <a:t>chikungunya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vector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Feeds evenings, mornings on humans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1" y="1070564"/>
            <a:ext cx="6506153" cy="44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347913" y="457200"/>
            <a:ext cx="746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i="1" dirty="0" err="1">
                <a:solidFill>
                  <a:srgbClr val="000000"/>
                </a:solidFill>
              </a:rPr>
              <a:t>Aedes</a:t>
            </a:r>
            <a:r>
              <a:rPr lang="en-US" sz="4400" i="1" dirty="0">
                <a:solidFill>
                  <a:srgbClr val="000000"/>
                </a:solidFill>
              </a:rPr>
              <a:t> </a:t>
            </a:r>
            <a:r>
              <a:rPr lang="en-US" sz="4400" i="1" dirty="0" err="1">
                <a:solidFill>
                  <a:srgbClr val="000000"/>
                </a:solidFill>
              </a:rPr>
              <a:t>vexans</a:t>
            </a:r>
            <a:endParaRPr lang="en-US" sz="4400" i="1" dirty="0">
              <a:solidFill>
                <a:srgbClr val="000000"/>
              </a:solidFill>
            </a:endParaRPr>
          </a:p>
        </p:txBody>
      </p:sp>
      <p:pic>
        <p:nvPicPr>
          <p:cNvPr id="21507" name="Picture 3" descr="Ae vexans 2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2280" y="1219200"/>
            <a:ext cx="6398420" cy="4265613"/>
          </a:xfrm>
          <a:prstGeom prst="rect">
            <a:avLst/>
          </a:prstGeom>
          <a:noFill/>
          <a:ln w="9525">
            <a:solidFill>
              <a:srgbClr val="66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819400" y="5484813"/>
            <a:ext cx="75438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0988" indent="-28098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Inland </a:t>
            </a:r>
            <a:r>
              <a:rPr lang="en-US" sz="2400" dirty="0">
                <a:solidFill>
                  <a:srgbClr val="000000"/>
                </a:solidFill>
              </a:rPr>
              <a:t>floodwater </a:t>
            </a:r>
            <a:r>
              <a:rPr lang="en-US" sz="2400" dirty="0">
                <a:solidFill>
                  <a:srgbClr val="000000"/>
                </a:solidFill>
              </a:rPr>
              <a:t>mosquito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Nuisance biter, transmits dog heartworm, WEE/EEE</a:t>
            </a:r>
          </a:p>
          <a:p>
            <a:pPr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Feeds at dusk</a:t>
            </a:r>
          </a:p>
        </p:txBody>
      </p:sp>
    </p:spTree>
    <p:extLst>
      <p:ext uri="{BB962C8B-B14F-4D97-AF65-F5344CB8AC3E}">
        <p14:creationId xmlns:p14="http://schemas.microsoft.com/office/powerpoint/2010/main" val="40283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22" y="1650471"/>
            <a:ext cx="8229600" cy="1143000"/>
          </a:xfrm>
        </p:spPr>
        <p:txBody>
          <a:bodyPr/>
          <a:lstStyle/>
          <a:p>
            <a:r>
              <a:rPr lang="en-US" dirty="0" smtClean="0"/>
              <a:t>Control Options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4222" y="2849916"/>
            <a:ext cx="57855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/>
              <a:t>Larvicides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  </a:t>
            </a:r>
            <a:r>
              <a:rPr lang="en-US" sz="2800" dirty="0" err="1"/>
              <a:t>Nonresidual</a:t>
            </a:r>
            <a:r>
              <a:rPr lang="en-US" sz="2800" dirty="0"/>
              <a:t> </a:t>
            </a:r>
            <a:r>
              <a:rPr lang="en-US" sz="2800" dirty="0" err="1"/>
              <a:t>Adulticides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  Residual </a:t>
            </a:r>
            <a:r>
              <a:rPr lang="en-US" sz="2800" dirty="0" err="1"/>
              <a:t>Adulticides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  Other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Biological Controls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Genetic Techniques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368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Larvicides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/>
              <a:t>Smothering agents</a:t>
            </a:r>
          </a:p>
          <a:p>
            <a:pPr lvl="1"/>
            <a:r>
              <a:rPr lang="en-US" sz="1800" dirty="0"/>
              <a:t>Oils (</a:t>
            </a:r>
            <a:r>
              <a:rPr lang="en-US" sz="1800" dirty="0" err="1"/>
              <a:t>Cocoabear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Monomolecular films (</a:t>
            </a:r>
            <a:r>
              <a:rPr lang="en-US" sz="1800" dirty="0" err="1"/>
              <a:t>Aquatain</a:t>
            </a:r>
            <a:r>
              <a:rPr lang="en-US" sz="1800" dirty="0"/>
              <a:t>) -- surfactants</a:t>
            </a:r>
          </a:p>
          <a:p>
            <a:r>
              <a:rPr lang="en-US" sz="1800" dirty="0"/>
              <a:t>IGR</a:t>
            </a:r>
          </a:p>
          <a:p>
            <a:pPr lvl="1"/>
            <a:r>
              <a:rPr lang="en-US" sz="1800" dirty="0" err="1"/>
              <a:t>Methoprene</a:t>
            </a:r>
            <a:r>
              <a:rPr lang="en-US" sz="1800" dirty="0"/>
              <a:t> (</a:t>
            </a:r>
            <a:r>
              <a:rPr lang="en-US" sz="1800" dirty="0" err="1"/>
              <a:t>Altosid</a:t>
            </a:r>
            <a:r>
              <a:rPr lang="en-US" sz="1800" dirty="0"/>
              <a:t>) – increasingly rotated for resistance management</a:t>
            </a:r>
          </a:p>
          <a:p>
            <a:pPr lvl="1"/>
            <a:r>
              <a:rPr lang="en-US" sz="1800" dirty="0" err="1"/>
              <a:t>Pyriproxyfen</a:t>
            </a:r>
            <a:r>
              <a:rPr lang="en-US" sz="1800" dirty="0"/>
              <a:t> (Archer)</a:t>
            </a:r>
          </a:p>
          <a:p>
            <a:r>
              <a:rPr lang="en-US" sz="1800" dirty="0"/>
              <a:t>Nerve toxins</a:t>
            </a:r>
          </a:p>
          <a:p>
            <a:pPr lvl="1"/>
            <a:r>
              <a:rPr lang="en-US" sz="1800" dirty="0" err="1"/>
              <a:t>Spinosad</a:t>
            </a:r>
            <a:r>
              <a:rPr lang="en-US" sz="1800" dirty="0"/>
              <a:t> (</a:t>
            </a:r>
            <a:r>
              <a:rPr lang="en-US" sz="1800" dirty="0" err="1"/>
              <a:t>Natular</a:t>
            </a:r>
            <a:r>
              <a:rPr lang="en-US" sz="1800" dirty="0"/>
              <a:t>)</a:t>
            </a:r>
          </a:p>
          <a:p>
            <a:pPr lvl="1"/>
            <a:r>
              <a:rPr lang="en-US" sz="1800" dirty="0" err="1"/>
              <a:t>Temephos</a:t>
            </a:r>
            <a:r>
              <a:rPr lang="en-US" sz="1800" dirty="0"/>
              <a:t> (Abate)</a:t>
            </a:r>
          </a:p>
          <a:p>
            <a:r>
              <a:rPr lang="en-US" sz="1800" dirty="0" err="1"/>
              <a:t>Bacterials</a:t>
            </a:r>
            <a:endParaRPr lang="en-US" sz="1800" dirty="0"/>
          </a:p>
          <a:p>
            <a:pPr lvl="1"/>
            <a:r>
              <a:rPr lang="en-US" sz="1800" dirty="0"/>
              <a:t>BTI</a:t>
            </a:r>
          </a:p>
          <a:p>
            <a:pPr lvl="1"/>
            <a:r>
              <a:rPr lang="en-US" sz="1800" dirty="0"/>
              <a:t>B. </a:t>
            </a:r>
            <a:r>
              <a:rPr lang="en-US" sz="1800" dirty="0" err="1"/>
              <a:t>sphaericus</a:t>
            </a:r>
            <a:r>
              <a:rPr lang="en-US" sz="1800" dirty="0"/>
              <a:t> (</a:t>
            </a:r>
            <a:r>
              <a:rPr lang="en-US" sz="1800" dirty="0" err="1"/>
              <a:t>VectoLex</a:t>
            </a:r>
            <a:r>
              <a:rPr lang="en-US" sz="1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7848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IMG_005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7950" y="24455"/>
            <a:ext cx="9290050" cy="6878638"/>
          </a:xfr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34224"/>
            <a:ext cx="3917576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  <a:ea typeface="ヒラギノ角ゴ Pro W3" charset="0"/>
                <a:cs typeface="Times New Roman" charset="0"/>
              </a:rPr>
              <a:t>Larvicide</a:t>
            </a:r>
            <a:r>
              <a:rPr lang="en-US" dirty="0" smtClean="0">
                <a:solidFill>
                  <a:schemeClr val="bg1"/>
                </a:solidFill>
                <a:ea typeface="ヒラギノ角ゴ Pro W3" charset="0"/>
                <a:cs typeface="Times New Roman" charset="0"/>
              </a:rPr>
              <a:t>  </a:t>
            </a:r>
            <a:r>
              <a:rPr lang="en-US" dirty="0">
                <a:solidFill>
                  <a:schemeClr val="bg1"/>
                </a:solidFill>
                <a:ea typeface="ヒラギノ角ゴ Pro W3" charset="0"/>
                <a:cs typeface="Times New Roman" charset="0"/>
              </a:rPr>
              <a:t>F</a:t>
            </a:r>
            <a:r>
              <a:rPr dirty="0" smtClean="0">
                <a:solidFill>
                  <a:schemeClr val="bg1"/>
                </a:solidFill>
                <a:ea typeface="ヒラギノ角ゴ Pro W3" charset="0"/>
                <a:cs typeface="Times New Roman" charset="0"/>
              </a:rPr>
              <a:t>ormulations</a:t>
            </a:r>
            <a:endParaRPr dirty="0">
              <a:solidFill>
                <a:schemeClr val="bg1"/>
              </a:solidFill>
              <a:ea typeface="ヒラギノ角ゴ Pro W3" charset="0"/>
              <a:cs typeface="Times New Roman" charset="0"/>
            </a:endParaRP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2733675" y="3309938"/>
            <a:ext cx="190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XRT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2279650" y="5970589"/>
            <a:ext cx="18748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DT </a:t>
            </a:r>
            <a:r>
              <a:rPr lang="en-US" sz="1400">
                <a:solidFill>
                  <a:srgbClr val="FFFFFF"/>
                </a:solidFill>
                <a:cs typeface="Arial" charset="0"/>
              </a:rPr>
              <a:t>(International)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7321550" y="2778126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2EC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8561388" y="3683001"/>
            <a:ext cx="171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T30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8624888" y="5948363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G</a:t>
            </a:r>
          </a:p>
        </p:txBody>
      </p:sp>
      <p:sp>
        <p:nvSpPr>
          <p:cNvPr id="45064" name="Text Box 9"/>
          <p:cNvSpPr txBox="1">
            <a:spLocks noChangeArrowheads="1"/>
          </p:cNvSpPr>
          <p:nvPr/>
        </p:nvSpPr>
        <p:spPr bwMode="auto">
          <a:xfrm>
            <a:off x="6570663" y="6227763"/>
            <a:ext cx="1816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</a:rPr>
              <a:t>Natular</a:t>
            </a:r>
            <a:r>
              <a:rPr lang="en-US" sz="1800">
                <a:solidFill>
                  <a:srgbClr val="FFFFFF"/>
                </a:solidFill>
                <a:cs typeface="Arial" charset="0"/>
              </a:rPr>
              <a:t>™ XRG</a:t>
            </a:r>
          </a:p>
        </p:txBody>
      </p:sp>
    </p:spTree>
    <p:extLst>
      <p:ext uri="{BB962C8B-B14F-4D97-AF65-F5344CB8AC3E}">
        <p14:creationId xmlns:p14="http://schemas.microsoft.com/office/powerpoint/2010/main" val="3167158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4887" y="457200"/>
            <a:ext cx="3444875" cy="1143000"/>
          </a:xfrm>
        </p:spPr>
        <p:txBody>
          <a:bodyPr/>
          <a:lstStyle/>
          <a:p>
            <a: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Natular</a:t>
            </a:r>
            <a:r>
              <a:rPr sz="20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™</a:t>
            </a:r>
            <a: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XRT Briquets</a:t>
            </a:r>
            <a: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/>
            </a:r>
            <a:b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</a:br>
            <a: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Habitat: Catch Basins</a:t>
            </a:r>
            <a:b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</a:br>
            <a:r>
              <a:rPr sz="2400" dirty="0">
                <a:solidFill>
                  <a:schemeClr val="tx1"/>
                </a:solidFill>
                <a:ea typeface="ヒラギノ角ゴ Pro W3" charset="0"/>
                <a:cs typeface="Times New Roman" charset="0"/>
              </a:rPr>
              <a:t>Location: Minnesota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08" y="1"/>
            <a:ext cx="3880793" cy="2560615"/>
          </a:xfrm>
          <a:prstGeom prst="rect">
            <a:avLst/>
          </a:prstGeom>
        </p:spPr>
      </p:pic>
      <p:pic>
        <p:nvPicPr>
          <p:cNvPr id="197635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0234" y="2316837"/>
            <a:ext cx="6226175" cy="4432300"/>
          </a:xfrm>
        </p:spPr>
      </p:pic>
    </p:spTree>
    <p:extLst>
      <p:ext uri="{BB962C8B-B14F-4D97-AF65-F5344CB8AC3E}">
        <p14:creationId xmlns:p14="http://schemas.microsoft.com/office/powerpoint/2010/main" val="4208520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8248" y="141320"/>
            <a:ext cx="45613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Nonresidual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Adulticides</a:t>
            </a:r>
            <a:endParaRPr lang="en-US" sz="32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7590" y="1150571"/>
            <a:ext cx="567867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Nerve toxins,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sumethrin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(Anvil),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Naled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, malathion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Applied with ground equipment or aircraft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Applied at ULV rates: 1 – 2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oz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/Acre of product.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Ideal is to use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adulticides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as a way to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regain lost control 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prepare population for a more sustainable control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method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Wide area applications</a:t>
            </a:r>
            <a:endParaRPr lang="en-US" sz="2000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3-step process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Pre-treatment sample the night before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Droplet capture/measurement the night of treatment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Post-treatment sample the night after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11266" name="Picture 2" descr="Image result for mosquito truck spray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2" r="13350"/>
          <a:stretch/>
        </p:blipFill>
        <p:spPr bwMode="auto">
          <a:xfrm>
            <a:off x="6962039" y="1733799"/>
            <a:ext cx="393192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4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1358" y="390890"/>
            <a:ext cx="798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Residual Insecticides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851260" y="1696452"/>
            <a:ext cx="441318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Products are </a:t>
            </a:r>
            <a:r>
              <a:rPr lang="en-US" sz="2000" dirty="0" err="1"/>
              <a:t>bifenthrin</a:t>
            </a:r>
            <a:r>
              <a:rPr lang="en-US" sz="2000" dirty="0"/>
              <a:t>, lambda </a:t>
            </a:r>
            <a:r>
              <a:rPr lang="en-US" sz="2000" dirty="0" err="1"/>
              <a:t>cyhalothrin</a:t>
            </a:r>
            <a:r>
              <a:rPr lang="en-US" sz="2000" dirty="0"/>
              <a:t>, </a:t>
            </a:r>
            <a:r>
              <a:rPr lang="en-US" sz="2000" dirty="0" err="1"/>
              <a:t>deltamethrin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Target the adult resting sites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Main advantages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Extremely effective against </a:t>
            </a:r>
            <a:r>
              <a:rPr lang="en-US" sz="2000" dirty="0" err="1"/>
              <a:t>Aedes</a:t>
            </a:r>
            <a:r>
              <a:rPr lang="en-US" sz="2000" dirty="0"/>
              <a:t> spp.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 be targeted to small areas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 lasts weeks – months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Well suited for spot treatments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Basis </a:t>
            </a:r>
            <a:r>
              <a:rPr lang="en-US" sz="2000" dirty="0"/>
              <a:t>for the backyard mosquito control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39" r="6344"/>
          <a:stretch/>
        </p:blipFill>
        <p:spPr bwMode="auto">
          <a:xfrm>
            <a:off x="6683141" y="714056"/>
            <a:ext cx="41148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528"/>
            <a:ext cx="8229600" cy="727251"/>
          </a:xfrm>
        </p:spPr>
        <p:txBody>
          <a:bodyPr/>
          <a:lstStyle/>
          <a:p>
            <a:r>
              <a:rPr lang="en-US" sz="3200" dirty="0"/>
              <a:t>Municipal Control Vs. Backyard Control </a:t>
            </a:r>
            <a:endParaRPr lang="en-US" sz="32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070874"/>
              </p:ext>
            </p:extLst>
          </p:nvPr>
        </p:nvGraphicFramePr>
        <p:xfrm>
          <a:off x="1981200" y="1417639"/>
          <a:ext cx="7910688" cy="4581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30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Municipal ULV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Backyard</a:t>
                      </a:r>
                      <a:r>
                        <a:rPr lang="en-US" baseline="0" dirty="0" smtClean="0"/>
                        <a:t> Perimeter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2859">
                <a:tc>
                  <a:txBody>
                    <a:bodyPr/>
                    <a:lstStyle/>
                    <a:p>
                      <a:r>
                        <a:rPr lang="en-US" dirty="0" smtClean="0"/>
                        <a:t>AI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Sumithrin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dibrom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malathion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Lambda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cyhalothrin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bifenthrin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deltamethrin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078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</a:t>
                      </a:r>
                      <a:r>
                        <a:rPr lang="en-US" baseline="0" dirty="0" smtClean="0"/>
                        <a:t> PM/Early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Daytime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71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</a:t>
                      </a:r>
                      <a:r>
                        <a:rPr lang="en-US" baseline="0" dirty="0" smtClean="0"/>
                        <a:t> 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Weeks/months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71">
                <a:tc>
                  <a:txBody>
                    <a:bodyPr/>
                    <a:lstStyle/>
                    <a:p>
                      <a:r>
                        <a:rPr lang="en-US" dirty="0" smtClean="0"/>
                        <a:t>Spatial 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Area 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Backyard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078">
                <a:tc>
                  <a:txBody>
                    <a:bodyPr/>
                    <a:lstStyle/>
                    <a:p>
                      <a:r>
                        <a:rPr lang="en-US" dirty="0" smtClean="0"/>
                        <a:t>Most effective against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Culex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spp</a:t>
                      </a:r>
                      <a:r>
                        <a:rPr lang="en-US" dirty="0" smtClean="0"/>
                        <a:t>, some Anopheles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Aedes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Ochlerotatus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078">
                <a:tc>
                  <a:txBody>
                    <a:bodyPr/>
                    <a:lstStyle/>
                    <a:p>
                      <a:r>
                        <a:rPr lang="en-US" dirty="0" smtClean="0"/>
                        <a:t>Diseases Controlled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West</a:t>
                      </a:r>
                      <a:r>
                        <a:rPr lang="en-US" baseline="0" dirty="0" smtClean="0"/>
                        <a:t> Nile, other encephalitis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Zika</a:t>
                      </a:r>
                      <a:r>
                        <a:rPr lang="en-US" dirty="0" smtClean="0"/>
                        <a:t>, Dengue, </a:t>
                      </a:r>
                      <a:r>
                        <a:rPr lang="en-US" dirty="0" err="1" smtClean="0"/>
                        <a:t>Chikungunya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18557" y="787778"/>
            <a:ext cx="540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two are compatible and complementary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3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Mosquitoes in the N. American Suburban Landscape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About 150 spp. </a:t>
            </a:r>
            <a:r>
              <a:rPr lang="en-US" dirty="0"/>
              <a:t>o</a:t>
            </a:r>
            <a:r>
              <a:rPr lang="en-US" dirty="0" smtClean="0"/>
              <a:t>f mosquitoes in N. America in 8 genera. Of these:</a:t>
            </a:r>
          </a:p>
          <a:p>
            <a:pPr lvl="1"/>
            <a:r>
              <a:rPr lang="en-US" dirty="0" smtClean="0"/>
              <a:t>&lt; 10 are serious disease transmission threats</a:t>
            </a:r>
          </a:p>
          <a:p>
            <a:pPr lvl="1"/>
            <a:r>
              <a:rPr lang="en-US" dirty="0" smtClean="0"/>
              <a:t>About 10 more are less serious threats</a:t>
            </a:r>
          </a:p>
          <a:p>
            <a:pPr lvl="1"/>
            <a:r>
              <a:rPr lang="en-US" dirty="0" smtClean="0"/>
              <a:t>Another 20 or so are seasonal nuisance pests</a:t>
            </a:r>
          </a:p>
          <a:p>
            <a:r>
              <a:rPr lang="en-US" dirty="0" smtClean="0"/>
              <a:t>Most problems are confined to a few species in only 2 genera: </a:t>
            </a:r>
            <a:r>
              <a:rPr lang="en-US" i="1" dirty="0" err="1" smtClean="0"/>
              <a:t>Aedes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Culex</a:t>
            </a:r>
            <a:r>
              <a:rPr lang="en-US" dirty="0"/>
              <a:t>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These two genera differ in very important ways.</a:t>
            </a:r>
          </a:p>
        </p:txBody>
      </p:sp>
    </p:spTree>
    <p:extLst>
      <p:ext uri="{BB962C8B-B14F-4D97-AF65-F5344CB8AC3E}">
        <p14:creationId xmlns:p14="http://schemas.microsoft.com/office/powerpoint/2010/main" val="16154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654" y="2525923"/>
            <a:ext cx="8042276" cy="1336956"/>
          </a:xfrm>
        </p:spPr>
        <p:txBody>
          <a:bodyPr/>
          <a:lstStyle/>
          <a:p>
            <a:r>
              <a:rPr lang="en-US" dirty="0" smtClean="0"/>
              <a:t>How does this method help in a public health context?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 home with a </a:t>
            </a:r>
            <a:r>
              <a:rPr lang="en-US" dirty="0" err="1" smtClean="0"/>
              <a:t>viremic</a:t>
            </a:r>
            <a:r>
              <a:rPr lang="en-US" dirty="0" smtClean="0"/>
              <a:t> patient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0000" b="6000"/>
          <a:stretch/>
        </p:blipFill>
        <p:spPr>
          <a:xfrm>
            <a:off x="1524000" y="1731839"/>
            <a:ext cx="9047748" cy="4523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210080">
            <a:off x="5755342" y="3738283"/>
            <a:ext cx="1461247" cy="744071"/>
          </a:xfrm>
          <a:prstGeom prst="rect">
            <a:avLst/>
          </a:prstGeom>
          <a:solidFill>
            <a:schemeClr val="accent1">
              <a:shade val="100000"/>
              <a:satMod val="120000"/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far away from that home do we need to treat?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0000" b="6000"/>
          <a:stretch/>
        </p:blipFill>
        <p:spPr>
          <a:xfrm>
            <a:off x="546847" y="1819836"/>
            <a:ext cx="10076330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6000"/>
          <a:stretch/>
        </p:blipFill>
        <p:spPr>
          <a:xfrm>
            <a:off x="-9961" y="977154"/>
            <a:ext cx="11933020" cy="5369859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4279147" y="1636175"/>
            <a:ext cx="3498240" cy="3285448"/>
          </a:xfrm>
          <a:prstGeom prst="flowChartConnector">
            <a:avLst/>
          </a:prstGeom>
          <a:solidFill>
            <a:srgbClr val="FFFF00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6000"/>
          <a:stretch/>
        </p:blipFill>
        <p:spPr>
          <a:xfrm>
            <a:off x="-9961" y="977154"/>
            <a:ext cx="11933020" cy="5369859"/>
          </a:xfrm>
          <a:prstGeom prst="rect">
            <a:avLst/>
          </a:prstGeom>
        </p:spPr>
      </p:pic>
      <p:sp>
        <p:nvSpPr>
          <p:cNvPr id="2" name="Donut 1"/>
          <p:cNvSpPr/>
          <p:nvPr/>
        </p:nvSpPr>
        <p:spPr>
          <a:xfrm>
            <a:off x="4246279" y="1559860"/>
            <a:ext cx="3420540" cy="3424517"/>
          </a:xfrm>
          <a:prstGeom prst="donut">
            <a:avLst>
              <a:gd name="adj" fmla="val 45484"/>
            </a:avLst>
          </a:prstGeom>
          <a:solidFill>
            <a:srgbClr val="FFFF00">
              <a:alpha val="37000"/>
            </a:srgbClr>
          </a:solidFill>
          <a:ln>
            <a:solidFill>
              <a:schemeClr val="accent1">
                <a:shade val="95000"/>
                <a:satMod val="105000"/>
                <a:alpha val="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27037" y="3990507"/>
            <a:ext cx="2678190" cy="1765415"/>
            <a:chOff x="95857" y="2779374"/>
            <a:chExt cx="2678190" cy="1765415"/>
          </a:xfrm>
        </p:grpSpPr>
        <p:grpSp>
          <p:nvGrpSpPr>
            <p:cNvPr id="15" name="Group 14"/>
            <p:cNvGrpSpPr/>
            <p:nvPr/>
          </p:nvGrpSpPr>
          <p:grpSpPr>
            <a:xfrm>
              <a:off x="95857" y="2779374"/>
              <a:ext cx="2678190" cy="1765415"/>
              <a:chOff x="597084" y="1203158"/>
              <a:chExt cx="6164663" cy="4680284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97084" y="1203158"/>
                <a:ext cx="6148136" cy="46802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613611" y="2009274"/>
                <a:ext cx="2322094" cy="0"/>
              </a:xfrm>
              <a:prstGeom prst="line">
                <a:avLst/>
              </a:prstGeom>
              <a:ln w="508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935705" y="2009274"/>
                <a:ext cx="48126" cy="3429000"/>
              </a:xfrm>
              <a:prstGeom prst="line">
                <a:avLst/>
              </a:prstGeom>
              <a:ln w="508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439653" y="2009274"/>
                <a:ext cx="48126" cy="3429000"/>
              </a:xfrm>
              <a:prstGeom prst="line">
                <a:avLst/>
              </a:prstGeom>
              <a:ln w="508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439653" y="2025316"/>
                <a:ext cx="2322094" cy="0"/>
              </a:xfrm>
              <a:prstGeom prst="line">
                <a:avLst/>
              </a:prstGeom>
              <a:ln w="508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2983831" y="5428249"/>
                <a:ext cx="1503948" cy="6015"/>
              </a:xfrm>
              <a:prstGeom prst="line">
                <a:avLst/>
              </a:prstGeom>
              <a:ln w="508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 rot="16200000">
              <a:off x="-465334" y="3400335"/>
              <a:ext cx="14881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Mosquito Density</a:t>
              </a:r>
              <a:endParaRPr lang="en-US" sz="1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37386" y="3972261"/>
              <a:ext cx="69962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Viremic</a:t>
              </a:r>
              <a:r>
                <a:rPr lang="en-US" sz="1100" dirty="0"/>
                <a:t> Home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491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a home with a </a:t>
            </a:r>
            <a:r>
              <a:rPr lang="en-US" dirty="0" err="1" smtClean="0"/>
              <a:t>viremic</a:t>
            </a:r>
            <a:r>
              <a:rPr lang="en-US" dirty="0" smtClean="0"/>
              <a:t> patient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r="10000" b="6000"/>
          <a:stretch/>
        </p:blipFill>
        <p:spPr>
          <a:xfrm>
            <a:off x="1524000" y="1731839"/>
            <a:ext cx="9047748" cy="4523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210080">
            <a:off x="5755342" y="3738283"/>
            <a:ext cx="1461247" cy="744071"/>
          </a:xfrm>
          <a:prstGeom prst="rect">
            <a:avLst/>
          </a:prstGeom>
          <a:solidFill>
            <a:schemeClr val="accent1">
              <a:shade val="100000"/>
              <a:satMod val="120000"/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210080">
            <a:off x="6024283" y="3020617"/>
            <a:ext cx="1461247" cy="744071"/>
          </a:xfrm>
          <a:prstGeom prst="rect">
            <a:avLst/>
          </a:prstGeom>
          <a:solidFill>
            <a:schemeClr val="accent1">
              <a:shade val="100000"/>
              <a:satMod val="120000"/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210080">
            <a:off x="5486401" y="4433973"/>
            <a:ext cx="1461247" cy="744071"/>
          </a:xfrm>
          <a:prstGeom prst="rect">
            <a:avLst/>
          </a:prstGeom>
          <a:solidFill>
            <a:schemeClr val="accent1">
              <a:shade val="100000"/>
              <a:satMod val="120000"/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210080">
            <a:off x="4396093" y="3200348"/>
            <a:ext cx="1461247" cy="744071"/>
          </a:xfrm>
          <a:prstGeom prst="rect">
            <a:avLst/>
          </a:prstGeom>
          <a:solidFill>
            <a:schemeClr val="accent1">
              <a:shade val="100000"/>
              <a:satMod val="120000"/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210080">
            <a:off x="4127151" y="3918014"/>
            <a:ext cx="1461247" cy="74407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210080">
            <a:off x="4633658" y="2493669"/>
            <a:ext cx="1461247" cy="744071"/>
          </a:xfrm>
          <a:prstGeom prst="rect">
            <a:avLst/>
          </a:prstGeom>
          <a:solidFill>
            <a:schemeClr val="accent5">
              <a:alpha val="37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Technique and properties are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5" y="2051757"/>
            <a:ext cx="8042276" cy="4343400"/>
          </a:xfrm>
        </p:spPr>
        <p:txBody>
          <a:bodyPr/>
          <a:lstStyle/>
          <a:p>
            <a:r>
              <a:rPr lang="en-US" dirty="0" smtClean="0"/>
              <a:t>Bad Things: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Properties with little to no perimeter vegetation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Properties whose predominate vegetation is grass and flower/vegetable/herb gardens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Treating grass/flowers/vegetables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Treating in a haphazard pattern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Failing to use proper PPE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Property, Bad Technique</a:t>
            </a:r>
            <a:endParaRPr lang="en-US" dirty="0"/>
          </a:p>
        </p:txBody>
      </p:sp>
      <p:pic>
        <p:nvPicPr>
          <p:cNvPr id="5" name="Glenn_M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9016" y="1444533"/>
            <a:ext cx="9658448" cy="5432877"/>
          </a:xfrm>
        </p:spPr>
      </p:pic>
    </p:spTree>
    <p:extLst>
      <p:ext uri="{BB962C8B-B14F-4D97-AF65-F5344CB8AC3E}">
        <p14:creationId xmlns:p14="http://schemas.microsoft.com/office/powerpoint/2010/main" val="47958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 descr="IMG_50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3890" y="946599"/>
            <a:ext cx="8424333" cy="5728839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2668" y="98779"/>
            <a:ext cx="832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Good Property, Good Technique</a:t>
            </a:r>
            <a:endParaRPr lang="en-US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</a:t>
            </a:r>
            <a:r>
              <a:rPr lang="en-US" dirty="0"/>
              <a:t>non-flowering ground </a:t>
            </a:r>
            <a:r>
              <a:rPr lang="en-US" dirty="0" smtClean="0"/>
              <a:t>v</a:t>
            </a:r>
            <a:r>
              <a:rPr lang="en-US" dirty="0"/>
              <a:t>egetation</a:t>
            </a:r>
            <a:endParaRPr lang="en-US" dirty="0"/>
          </a:p>
        </p:txBody>
      </p:sp>
      <p:grpSp>
        <p:nvGrpSpPr>
          <p:cNvPr id="121859" name="Group 3"/>
          <p:cNvGrpSpPr>
            <a:grpSpLocks/>
          </p:cNvGrpSpPr>
          <p:nvPr/>
        </p:nvGrpSpPr>
        <p:grpSpPr bwMode="auto">
          <a:xfrm>
            <a:off x="1981201" y="1752600"/>
            <a:ext cx="8228013" cy="4038600"/>
            <a:chOff x="288" y="1455"/>
            <a:chExt cx="5183" cy="1956"/>
          </a:xfrm>
        </p:grpSpPr>
        <p:graphicFrame>
          <p:nvGraphicFramePr>
            <p:cNvPr id="121860" name="Object 4"/>
            <p:cNvGraphicFramePr>
              <a:graphicFrameLocks noChangeAspect="1"/>
            </p:cNvGraphicFramePr>
            <p:nvPr/>
          </p:nvGraphicFramePr>
          <p:xfrm>
            <a:off x="2928" y="1455"/>
            <a:ext cx="2543" cy="19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0" name="Bitmap Image" r:id="rId3" imgW="6935168" imgH="5334745" progId="Paint.Picture">
                    <p:embed/>
                  </p:oleObj>
                </mc:Choice>
                <mc:Fallback>
                  <p:oleObj name="Bitmap Image" r:id="rId3" imgW="6935168" imgH="533474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455"/>
                          <a:ext cx="2543" cy="195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1861" name="Picture 5" descr="IMG_49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79"/>
              <a:ext cx="2544" cy="19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18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89012"/>
          </a:xfrm>
        </p:spPr>
        <p:txBody>
          <a:bodyPr/>
          <a:lstStyle/>
          <a:p>
            <a:r>
              <a:rPr lang="en-US" dirty="0" smtClean="0"/>
              <a:t>Mosquito Life  Cycle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588125" y="1524000"/>
            <a:ext cx="4222750" cy="5029200"/>
          </a:xfrm>
        </p:spPr>
        <p:txBody>
          <a:bodyPr/>
          <a:lstStyle/>
          <a:p>
            <a:r>
              <a:rPr lang="en-US" dirty="0"/>
              <a:t>Larvae are </a:t>
            </a:r>
            <a:r>
              <a:rPr lang="en-US" dirty="0">
                <a:solidFill>
                  <a:schemeClr val="hlink"/>
                </a:solidFill>
              </a:rPr>
              <a:t>wigglers</a:t>
            </a:r>
            <a:endParaRPr lang="en-US" dirty="0"/>
          </a:p>
          <a:p>
            <a:r>
              <a:rPr lang="en-US" dirty="0"/>
              <a:t>Pupae are </a:t>
            </a:r>
            <a:r>
              <a:rPr lang="en-US" dirty="0">
                <a:solidFill>
                  <a:schemeClr val="hlink"/>
                </a:solidFill>
              </a:rPr>
              <a:t>tumblers</a:t>
            </a:r>
            <a:r>
              <a:rPr lang="en-US" dirty="0"/>
              <a:t> (quite active)</a:t>
            </a:r>
          </a:p>
          <a:p>
            <a:r>
              <a:rPr lang="en-US" dirty="0"/>
              <a:t>Both breath air</a:t>
            </a:r>
          </a:p>
          <a:p>
            <a:r>
              <a:rPr lang="en-US" dirty="0"/>
              <a:t>Eggs are laid on the surface of water in rafts (</a:t>
            </a:r>
            <a:r>
              <a:rPr lang="en-US" i="1" dirty="0" err="1"/>
              <a:t>Culex</a:t>
            </a:r>
            <a:r>
              <a:rPr lang="en-US" dirty="0"/>
              <a:t>) or singly (</a:t>
            </a:r>
            <a:r>
              <a:rPr lang="en-US" i="1" dirty="0"/>
              <a:t>Anopheles</a:t>
            </a:r>
            <a:r>
              <a:rPr lang="en-US" dirty="0"/>
              <a:t>) or near water (</a:t>
            </a:r>
            <a:r>
              <a:rPr lang="en-US" i="1" dirty="0" err="1"/>
              <a:t>Aedes</a:t>
            </a:r>
            <a:r>
              <a:rPr lang="en-US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25" y="1263650"/>
            <a:ext cx="5219700" cy="4762500"/>
          </a:xfrm>
          <a:prstGeom prst="ellipse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6895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3140"/>
          </a:xfrm>
        </p:spPr>
        <p:txBody>
          <a:bodyPr/>
          <a:lstStyle/>
          <a:p>
            <a:r>
              <a:rPr lang="en-US" dirty="0"/>
              <a:t>Dense Canopies</a:t>
            </a:r>
          </a:p>
        </p:txBody>
      </p:sp>
      <p:pic>
        <p:nvPicPr>
          <p:cNvPr id="122883" name="Picture 3" descr="IMG_495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1219200"/>
            <a:ext cx="3657600" cy="2540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884" name="Picture 4" descr="IMG_506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0" y="3935414"/>
            <a:ext cx="3657600" cy="2541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885" name="Picture 5" descr="IMG_479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5688" y="1447800"/>
            <a:ext cx="3657600" cy="4876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Underneath </a:t>
            </a:r>
            <a:r>
              <a:rPr lang="en-US" sz="3200" dirty="0"/>
              <a:t>decks, crawlspaces or other raised structures</a:t>
            </a:r>
            <a:endParaRPr lang="en-US" sz="3200" dirty="0"/>
          </a:p>
        </p:txBody>
      </p:sp>
      <p:grpSp>
        <p:nvGrpSpPr>
          <p:cNvPr id="123907" name="Group 3"/>
          <p:cNvGrpSpPr>
            <a:grpSpLocks/>
          </p:cNvGrpSpPr>
          <p:nvPr/>
        </p:nvGrpSpPr>
        <p:grpSpPr bwMode="auto">
          <a:xfrm>
            <a:off x="1752600" y="1676400"/>
            <a:ext cx="8610600" cy="4267200"/>
            <a:chOff x="288" y="1479"/>
            <a:chExt cx="5184" cy="1908"/>
          </a:xfrm>
        </p:grpSpPr>
        <p:pic>
          <p:nvPicPr>
            <p:cNvPr id="123908" name="Picture 4" descr="IMG_477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79"/>
              <a:ext cx="2544" cy="19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3909" name="Picture 5" descr="IMG_48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79"/>
              <a:ext cx="2544" cy="190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678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276" y="1600201"/>
            <a:ext cx="4855281" cy="4343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Electrostatic Sprayers – imparts a positive electric charge to droplets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Better coverage</a:t>
            </a:r>
          </a:p>
          <a:p>
            <a:pPr lvl="1"/>
            <a:r>
              <a:rPr lang="en-US" dirty="0" smtClean="0"/>
              <a:t>Less drift</a:t>
            </a:r>
          </a:p>
          <a:p>
            <a:pPr lvl="1"/>
            <a:r>
              <a:rPr lang="en-US" dirty="0" smtClean="0"/>
              <a:t>Possibly less product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Needs a hose (air and/or product)</a:t>
            </a:r>
          </a:p>
          <a:p>
            <a:pPr lvl="1"/>
            <a:r>
              <a:rPr lang="en-US" dirty="0" smtClean="0"/>
              <a:t>Less field experience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056" y="1848556"/>
            <a:ext cx="3429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134202"/>
          </a:xfrm>
        </p:spPr>
        <p:txBody>
          <a:bodyPr/>
          <a:lstStyle/>
          <a:p>
            <a:r>
              <a:rPr lang="en-US" dirty="0"/>
              <a:t>Low Pressure </a:t>
            </a:r>
            <a:r>
              <a:rPr lang="en-US" dirty="0" smtClean="0"/>
              <a:t>Sprayers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127" y="2009422"/>
            <a:ext cx="3141985" cy="2957688"/>
          </a:xfrm>
        </p:spPr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Less cost</a:t>
            </a:r>
          </a:p>
          <a:p>
            <a:pPr lvl="1"/>
            <a:r>
              <a:rPr lang="en-US" dirty="0" smtClean="0"/>
              <a:t>More familiar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Long hose</a:t>
            </a:r>
          </a:p>
          <a:p>
            <a:pPr lvl="1"/>
            <a:r>
              <a:rPr lang="en-US" dirty="0" smtClean="0"/>
              <a:t>Poorer coverage</a:t>
            </a:r>
            <a:endParaRPr lang="en-US" dirty="0"/>
          </a:p>
        </p:txBody>
      </p:sp>
      <p:pic>
        <p:nvPicPr>
          <p:cNvPr id="4" name="Picture 2" descr="IMG_1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61" y="1600201"/>
            <a:ext cx="5278291" cy="3959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1306392"/>
              </p:ext>
            </p:extLst>
          </p:nvPr>
        </p:nvGraphicFramePr>
        <p:xfrm>
          <a:off x="1876777" y="254000"/>
          <a:ext cx="8791223" cy="6448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899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2831021"/>
            <a:ext cx="8042276" cy="1336956"/>
          </a:xfrm>
        </p:spPr>
        <p:txBody>
          <a:bodyPr/>
          <a:lstStyle/>
          <a:p>
            <a:r>
              <a:rPr lang="en-US" dirty="0" smtClean="0"/>
              <a:t>What results should you expect?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8680298"/>
              </p:ext>
            </p:extLst>
          </p:nvPr>
        </p:nvGraphicFramePr>
        <p:xfrm>
          <a:off x="2109788" y="1258888"/>
          <a:ext cx="8185150" cy="542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4147" name="Freeform 3" descr="Small grid"/>
          <p:cNvSpPr>
            <a:spLocks/>
          </p:cNvSpPr>
          <p:nvPr/>
        </p:nvSpPr>
        <p:spPr bwMode="auto">
          <a:xfrm>
            <a:off x="4729164" y="2482850"/>
            <a:ext cx="4014787" cy="2414588"/>
          </a:xfrm>
          <a:custGeom>
            <a:avLst/>
            <a:gdLst>
              <a:gd name="T0" fmla="*/ 0 w 2586"/>
              <a:gd name="T1" fmla="*/ 264 h 1584"/>
              <a:gd name="T2" fmla="*/ 0 w 2586"/>
              <a:gd name="T3" fmla="*/ 522 h 1584"/>
              <a:gd name="T4" fmla="*/ 420 w 2586"/>
              <a:gd name="T5" fmla="*/ 1362 h 1584"/>
              <a:gd name="T6" fmla="*/ 882 w 2586"/>
              <a:gd name="T7" fmla="*/ 1584 h 1584"/>
              <a:gd name="T8" fmla="*/ 1308 w 2586"/>
              <a:gd name="T9" fmla="*/ 1356 h 1584"/>
              <a:gd name="T10" fmla="*/ 1686 w 2586"/>
              <a:gd name="T11" fmla="*/ 1182 h 1584"/>
              <a:gd name="T12" fmla="*/ 2142 w 2586"/>
              <a:gd name="T13" fmla="*/ 1440 h 1584"/>
              <a:gd name="T14" fmla="*/ 2586 w 2586"/>
              <a:gd name="T15" fmla="*/ 1254 h 1584"/>
              <a:gd name="T16" fmla="*/ 2562 w 2586"/>
              <a:gd name="T17" fmla="*/ 498 h 1584"/>
              <a:gd name="T18" fmla="*/ 2142 w 2586"/>
              <a:gd name="T19" fmla="*/ 630 h 1584"/>
              <a:gd name="T20" fmla="*/ 1716 w 2586"/>
              <a:gd name="T21" fmla="*/ 894 h 1584"/>
              <a:gd name="T22" fmla="*/ 1284 w 2586"/>
              <a:gd name="T23" fmla="*/ 432 h 1584"/>
              <a:gd name="T24" fmla="*/ 858 w 2586"/>
              <a:gd name="T25" fmla="*/ 486 h 1584"/>
              <a:gd name="T26" fmla="*/ 414 w 2586"/>
              <a:gd name="T27" fmla="*/ 0 h 1584"/>
              <a:gd name="T28" fmla="*/ 0 w 2586"/>
              <a:gd name="T29" fmla="*/ 264 h 1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86" h="1584">
                <a:moveTo>
                  <a:pt x="0" y="264"/>
                </a:moveTo>
                <a:lnTo>
                  <a:pt x="0" y="522"/>
                </a:lnTo>
                <a:lnTo>
                  <a:pt x="420" y="1362"/>
                </a:lnTo>
                <a:lnTo>
                  <a:pt x="882" y="1584"/>
                </a:lnTo>
                <a:lnTo>
                  <a:pt x="1308" y="1356"/>
                </a:lnTo>
                <a:lnTo>
                  <a:pt x="1686" y="1182"/>
                </a:lnTo>
                <a:lnTo>
                  <a:pt x="2142" y="1440"/>
                </a:lnTo>
                <a:lnTo>
                  <a:pt x="2586" y="1254"/>
                </a:lnTo>
                <a:lnTo>
                  <a:pt x="2562" y="498"/>
                </a:lnTo>
                <a:lnTo>
                  <a:pt x="2142" y="630"/>
                </a:lnTo>
                <a:lnTo>
                  <a:pt x="1716" y="894"/>
                </a:lnTo>
                <a:lnTo>
                  <a:pt x="1284" y="432"/>
                </a:lnTo>
                <a:lnTo>
                  <a:pt x="858" y="486"/>
                </a:lnTo>
                <a:lnTo>
                  <a:pt x="414" y="0"/>
                </a:lnTo>
                <a:lnTo>
                  <a:pt x="0" y="264"/>
                </a:lnTo>
                <a:close/>
              </a:path>
            </a:pathLst>
          </a:custGeom>
          <a:pattFill prst="smGrid">
            <a:fgClr>
              <a:schemeClr val="tx1">
                <a:alpha val="31000"/>
              </a:schemeClr>
            </a:fgClr>
            <a:bgClr>
              <a:schemeClr val="bg1">
                <a:alpha val="31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1965325" y="0"/>
            <a:ext cx="8229600" cy="914400"/>
          </a:xfrm>
        </p:spPr>
        <p:txBody>
          <a:bodyPr/>
          <a:lstStyle/>
          <a:p>
            <a:r>
              <a:rPr lang="en-US" dirty="0" smtClean="0"/>
              <a:t>Excellent control of </a:t>
            </a:r>
            <a:r>
              <a:rPr lang="en-US" i="1" dirty="0" err="1" smtClean="0"/>
              <a:t>Aedes</a:t>
            </a:r>
            <a:endParaRPr lang="en-US" i="1" dirty="0"/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 flipV="1">
            <a:off x="4724400" y="2209800"/>
            <a:ext cx="0" cy="29337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>
            <a:off x="5384801" y="2495551"/>
            <a:ext cx="23813" cy="206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5354638" y="3433763"/>
            <a:ext cx="20256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/>
              <a:t>Avg. 75% reduction after 1 week</a:t>
            </a:r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V="1">
            <a:off x="5356225" y="4578350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572125" y="2227263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Avg. 60% reduction over 6 weeks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2170114" y="5995989"/>
            <a:ext cx="1462087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96% </a:t>
            </a:r>
            <a:r>
              <a:rPr lang="en-US" i="1" dirty="0" err="1"/>
              <a:t>Aedes</a:t>
            </a:r>
            <a:endParaRPr lang="en-US" dirty="0"/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3370263" y="4622800"/>
            <a:ext cx="139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Before Treatment</a:t>
            </a:r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4767263" y="4929189"/>
            <a:ext cx="1397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After Treatment</a:t>
            </a: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4513264" y="819151"/>
            <a:ext cx="3481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96% </a:t>
            </a:r>
            <a:r>
              <a:rPr lang="en-US" i="1">
                <a:solidFill>
                  <a:schemeClr val="bg1"/>
                </a:solidFill>
              </a:rPr>
              <a:t>Aedes</a:t>
            </a:r>
            <a:r>
              <a:rPr lang="en-US">
                <a:solidFill>
                  <a:schemeClr val="bg1"/>
                </a:solidFill>
              </a:rPr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34107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7" grpId="0" animBg="1"/>
      <p:bldP spid="134150" grpId="0" animBg="1"/>
      <p:bldP spid="134151" grpId="0"/>
      <p:bldP spid="134152" grpId="0" animBg="1"/>
      <p:bldP spid="134153" grpId="0"/>
      <p:bldP spid="13415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54213" y="157164"/>
            <a:ext cx="8229600" cy="528637"/>
          </a:xfrm>
        </p:spPr>
        <p:txBody>
          <a:bodyPr/>
          <a:lstStyle/>
          <a:p>
            <a:r>
              <a:rPr lang="en-US" sz="4000" dirty="0"/>
              <a:t>Greatly reduced mosquito bites</a:t>
            </a:r>
            <a:endParaRPr lang="en-US" sz="4000" dirty="0"/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874693"/>
              </p:ext>
            </p:extLst>
          </p:nvPr>
        </p:nvGraphicFramePr>
        <p:xfrm>
          <a:off x="2265364" y="1308101"/>
          <a:ext cx="7869237" cy="5211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5172" name="Line 4"/>
          <p:cNvSpPr>
            <a:spLocks noChangeShapeType="1"/>
          </p:cNvSpPr>
          <p:nvPr/>
        </p:nvSpPr>
        <p:spPr bwMode="auto">
          <a:xfrm flipV="1">
            <a:off x="5353050" y="3854450"/>
            <a:ext cx="0" cy="1047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3" name="Freeform 5" descr="Small grid"/>
          <p:cNvSpPr>
            <a:spLocks/>
          </p:cNvSpPr>
          <p:nvPr/>
        </p:nvSpPr>
        <p:spPr bwMode="auto">
          <a:xfrm>
            <a:off x="4699000" y="2228850"/>
            <a:ext cx="3854450" cy="2686050"/>
          </a:xfrm>
          <a:custGeom>
            <a:avLst/>
            <a:gdLst>
              <a:gd name="T0" fmla="*/ 0 w 2428"/>
              <a:gd name="T1" fmla="*/ 1180 h 1692"/>
              <a:gd name="T2" fmla="*/ 408 w 2428"/>
              <a:gd name="T3" fmla="*/ 1692 h 1692"/>
              <a:gd name="T4" fmla="*/ 808 w 2428"/>
              <a:gd name="T5" fmla="*/ 1564 h 1692"/>
              <a:gd name="T6" fmla="*/ 1208 w 2428"/>
              <a:gd name="T7" fmla="*/ 1520 h 1692"/>
              <a:gd name="T8" fmla="*/ 1612 w 2428"/>
              <a:gd name="T9" fmla="*/ 1616 h 1692"/>
              <a:gd name="T10" fmla="*/ 2040 w 2428"/>
              <a:gd name="T11" fmla="*/ 1208 h 1692"/>
              <a:gd name="T12" fmla="*/ 2428 w 2428"/>
              <a:gd name="T13" fmla="*/ 1208 h 1692"/>
              <a:gd name="T14" fmla="*/ 2428 w 2428"/>
              <a:gd name="T15" fmla="*/ 0 h 1692"/>
              <a:gd name="T16" fmla="*/ 2028 w 2428"/>
              <a:gd name="T17" fmla="*/ 528 h 1692"/>
              <a:gd name="T18" fmla="*/ 1608 w 2428"/>
              <a:gd name="T19" fmla="*/ 676 h 1692"/>
              <a:gd name="T20" fmla="*/ 1216 w 2428"/>
              <a:gd name="T21" fmla="*/ 536 h 1692"/>
              <a:gd name="T22" fmla="*/ 416 w 2428"/>
              <a:gd name="T23" fmla="*/ 1000 h 1692"/>
              <a:gd name="T24" fmla="*/ 0 w 2428"/>
              <a:gd name="T25" fmla="*/ 1180 h 1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28" h="1692">
                <a:moveTo>
                  <a:pt x="0" y="1180"/>
                </a:moveTo>
                <a:lnTo>
                  <a:pt x="408" y="1692"/>
                </a:lnTo>
                <a:lnTo>
                  <a:pt x="808" y="1564"/>
                </a:lnTo>
                <a:lnTo>
                  <a:pt x="1208" y="1520"/>
                </a:lnTo>
                <a:lnTo>
                  <a:pt x="1612" y="1616"/>
                </a:lnTo>
                <a:lnTo>
                  <a:pt x="2040" y="1208"/>
                </a:lnTo>
                <a:lnTo>
                  <a:pt x="2428" y="1208"/>
                </a:lnTo>
                <a:lnTo>
                  <a:pt x="2428" y="0"/>
                </a:lnTo>
                <a:lnTo>
                  <a:pt x="2028" y="528"/>
                </a:lnTo>
                <a:lnTo>
                  <a:pt x="1608" y="676"/>
                </a:lnTo>
                <a:lnTo>
                  <a:pt x="1216" y="536"/>
                </a:lnTo>
                <a:lnTo>
                  <a:pt x="416" y="1000"/>
                </a:lnTo>
                <a:lnTo>
                  <a:pt x="0" y="1180"/>
                </a:lnTo>
                <a:close/>
              </a:path>
            </a:pathLst>
          </a:custGeom>
          <a:pattFill prst="smGrid">
            <a:fgClr>
              <a:schemeClr val="tx1">
                <a:alpha val="33000"/>
              </a:schemeClr>
            </a:fgClr>
            <a:bgClr>
              <a:schemeClr val="bg1">
                <a:alpha val="33000"/>
              </a:schemeClr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5308600" y="3943350"/>
            <a:ext cx="156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85% reduction after 1 week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5467351" y="2481263"/>
            <a:ext cx="2574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73% reduction over 6 weeks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2503489" y="5943600"/>
            <a:ext cx="1425575" cy="376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98% </a:t>
            </a:r>
            <a:r>
              <a:rPr lang="en-US" i="1"/>
              <a:t>Aedes</a:t>
            </a:r>
            <a:endParaRPr lang="en-US"/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4437064" y="863601"/>
            <a:ext cx="3540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98% </a:t>
            </a:r>
            <a:r>
              <a:rPr lang="en-US" i="1">
                <a:solidFill>
                  <a:schemeClr val="bg1"/>
                </a:solidFill>
              </a:rPr>
              <a:t>Aedes</a:t>
            </a:r>
            <a:r>
              <a:rPr lang="en-US">
                <a:solidFill>
                  <a:schemeClr val="bg1"/>
                </a:solidFill>
              </a:rPr>
              <a:t> species</a:t>
            </a:r>
          </a:p>
        </p:txBody>
      </p:sp>
    </p:spTree>
    <p:extLst>
      <p:ext uri="{BB962C8B-B14F-4D97-AF65-F5344CB8AC3E}">
        <p14:creationId xmlns:p14="http://schemas.microsoft.com/office/powerpoint/2010/main" val="34308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72" grpId="0" animBg="1"/>
      <p:bldP spid="135173" grpId="0" animBg="1"/>
      <p:bldP spid="135174" grpId="0"/>
      <p:bldP spid="135175" grpId="0"/>
      <p:bldP spid="135176" grpId="0" animBg="1"/>
      <p:bldP spid="1351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851980"/>
          </a:xfrm>
        </p:spPr>
        <p:txBody>
          <a:bodyPr/>
          <a:lstStyle/>
          <a:p>
            <a:r>
              <a:rPr lang="en-US" sz="3200" dirty="0"/>
              <a:t>Mosquito bites on humans (2015 data)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738248"/>
              </p:ext>
            </p:extLst>
          </p:nvPr>
        </p:nvGraphicFramePr>
        <p:xfrm>
          <a:off x="1933223" y="1468193"/>
          <a:ext cx="8489722" cy="4579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38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2053" y="2972132"/>
            <a:ext cx="8042276" cy="1336956"/>
          </a:xfrm>
        </p:spPr>
        <p:txBody>
          <a:bodyPr/>
          <a:lstStyle/>
          <a:p>
            <a:r>
              <a:rPr lang="en-US" dirty="0" smtClean="0"/>
              <a:t>Barrier treatments are only one part of a mosquito isolation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3112"/>
          </a:xfrm>
        </p:spPr>
        <p:txBody>
          <a:bodyPr/>
          <a:lstStyle/>
          <a:p>
            <a:r>
              <a:rPr lang="en-US" dirty="0" smtClean="0"/>
              <a:t>Eggs</a:t>
            </a:r>
            <a:endParaRPr lang="en-US" dirty="0"/>
          </a:p>
        </p:txBody>
      </p:sp>
      <p:pic>
        <p:nvPicPr>
          <p:cNvPr id="5" name="Chart Placeholder 4"/>
          <p:cNvPicPr>
            <a:picLocks noGrp="1" noChangeAspect="1"/>
          </p:cNvPicPr>
          <p:nvPr>
            <p:ph type="chart"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3033" y="1563716"/>
            <a:ext cx="3449483" cy="3865754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097" y="1303200"/>
            <a:ext cx="3392129" cy="203867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096" y="3763297"/>
            <a:ext cx="3237512" cy="2193414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5033" y="5523074"/>
            <a:ext cx="268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Anopheles </a:t>
            </a:r>
            <a:r>
              <a:rPr lang="en-US" dirty="0"/>
              <a:t>(note floats)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064387" y="3341870"/>
            <a:ext cx="209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Culex</a:t>
            </a:r>
            <a:r>
              <a:rPr lang="en-US" dirty="0"/>
              <a:t> egg raft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4001" y="6063227"/>
            <a:ext cx="1982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Aedes</a:t>
            </a:r>
            <a:r>
              <a:rPr lang="en-US" dirty="0"/>
              <a:t> eggs are laid near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4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have responsibility too</a:t>
            </a:r>
          </a:p>
          <a:p>
            <a:pPr lvl="2"/>
            <a:r>
              <a:rPr lang="en-US" dirty="0" smtClean="0"/>
              <a:t>Source Reduction</a:t>
            </a:r>
          </a:p>
          <a:p>
            <a:pPr lvl="2"/>
            <a:r>
              <a:rPr lang="en-US" dirty="0" smtClean="0"/>
              <a:t>Avoiding pruning/removal of treated foliage</a:t>
            </a:r>
          </a:p>
          <a:p>
            <a:pPr lvl="2"/>
            <a:r>
              <a:rPr lang="en-US" dirty="0" smtClean="0"/>
              <a:t>Ideally removing harborage sites prior to treatment</a:t>
            </a:r>
          </a:p>
          <a:p>
            <a:pPr lvl="2"/>
            <a:r>
              <a:rPr lang="en-US" dirty="0" smtClean="0"/>
              <a:t>Gutter repair</a:t>
            </a:r>
          </a:p>
          <a:p>
            <a:pPr marL="34925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Expectations</a:t>
            </a:r>
          </a:p>
          <a:p>
            <a:pPr lvl="2"/>
            <a:r>
              <a:rPr lang="en-US" dirty="0" smtClean="0"/>
              <a:t>Suppression is not elimination</a:t>
            </a:r>
          </a:p>
          <a:p>
            <a:pPr lvl="2"/>
            <a:r>
              <a:rPr lang="en-US" dirty="0" smtClean="0"/>
              <a:t>May reduce some disease risk but not all</a:t>
            </a:r>
          </a:p>
        </p:txBody>
      </p:sp>
    </p:spTree>
    <p:extLst>
      <p:ext uri="{BB962C8B-B14F-4D97-AF65-F5344CB8AC3E}">
        <p14:creationId xmlns:p14="http://schemas.microsoft.com/office/powerpoint/2010/main" val="30482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738" y="2995156"/>
            <a:ext cx="8042276" cy="696757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689702"/>
          </a:xfrm>
        </p:spPr>
        <p:txBody>
          <a:bodyPr/>
          <a:lstStyle/>
          <a:p>
            <a:r>
              <a:rPr lang="en-US" sz="3600" dirty="0"/>
              <a:t>How do they move toward people?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22" y="797278"/>
            <a:ext cx="7620000" cy="57150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5446889" y="1058336"/>
            <a:ext cx="3810000" cy="55033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Direction of air movement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65023" y="2116671"/>
            <a:ext cx="293511" cy="2511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511779" y="1778004"/>
            <a:ext cx="4323531" cy="3640554"/>
            <a:chOff x="987778" y="1594612"/>
            <a:chExt cx="4323531" cy="3640554"/>
          </a:xfrm>
        </p:grpSpPr>
        <p:sp>
          <p:nvSpPr>
            <p:cNvPr id="13" name="Trapezoid 12"/>
            <p:cNvSpPr/>
            <p:nvPr/>
          </p:nvSpPr>
          <p:spPr>
            <a:xfrm rot="5400000">
              <a:off x="1329267" y="1253123"/>
              <a:ext cx="3640554" cy="4323531"/>
            </a:xfrm>
            <a:prstGeom prst="trapezoid">
              <a:avLst/>
            </a:prstGeom>
            <a:gradFill flip="none" rotWithShape="1">
              <a:gsLst>
                <a:gs pos="0">
                  <a:schemeClr val="bg1">
                    <a:alpha val="25000"/>
                  </a:schemeClr>
                </a:gs>
                <a:gs pos="73000">
                  <a:schemeClr val="bg2">
                    <a:lumMod val="75000"/>
                    <a:alpha val="64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  <a:softEdge rad="368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0889" y="3076222"/>
              <a:ext cx="2215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CO2 Plume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Curved Connector 8"/>
          <p:cNvCxnSpPr/>
          <p:nvPr/>
        </p:nvCxnSpPr>
        <p:spPr>
          <a:xfrm>
            <a:off x="2511778" y="2257779"/>
            <a:ext cx="3993444" cy="1157111"/>
          </a:xfrm>
          <a:prstGeom prst="curvedConnector3">
            <a:avLst/>
          </a:prstGeom>
          <a:ln w="76200" cmpd="sng">
            <a:solidFill>
              <a:srgbClr val="FFFF00"/>
            </a:solidFill>
            <a:headEnd type="oval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72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22" y="797278"/>
            <a:ext cx="7620000" cy="5715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1779" y="1778004"/>
            <a:ext cx="4323531" cy="3640554"/>
            <a:chOff x="987778" y="1594612"/>
            <a:chExt cx="4323531" cy="3640554"/>
          </a:xfrm>
        </p:grpSpPr>
        <p:sp>
          <p:nvSpPr>
            <p:cNvPr id="13" name="Trapezoid 12"/>
            <p:cNvSpPr/>
            <p:nvPr/>
          </p:nvSpPr>
          <p:spPr>
            <a:xfrm rot="5400000">
              <a:off x="1329267" y="1253123"/>
              <a:ext cx="3640554" cy="4323531"/>
            </a:xfrm>
            <a:prstGeom prst="trapezoid">
              <a:avLst/>
            </a:prstGeom>
            <a:gradFill flip="none" rotWithShape="1">
              <a:gsLst>
                <a:gs pos="0">
                  <a:schemeClr val="bg1">
                    <a:alpha val="25000"/>
                  </a:schemeClr>
                </a:gs>
                <a:gs pos="73000">
                  <a:schemeClr val="bg2">
                    <a:lumMod val="75000"/>
                    <a:alpha val="64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  <a:softEdge rad="368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90889" y="3076222"/>
              <a:ext cx="22154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CO2 Plume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689702"/>
          </a:xfrm>
        </p:spPr>
        <p:txBody>
          <a:bodyPr/>
          <a:lstStyle/>
          <a:p>
            <a:r>
              <a:rPr lang="en-US" sz="3600" dirty="0"/>
              <a:t>How do they move toward people?</a:t>
            </a:r>
            <a:endParaRPr lang="en-US" sz="3600" dirty="0"/>
          </a:p>
        </p:txBody>
      </p:sp>
      <p:sp>
        <p:nvSpPr>
          <p:cNvPr id="6" name="Left Arrow 5"/>
          <p:cNvSpPr/>
          <p:nvPr/>
        </p:nvSpPr>
        <p:spPr>
          <a:xfrm>
            <a:off x="5446889" y="1058336"/>
            <a:ext cx="3810000" cy="55033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Direction of air movement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65023" y="2116671"/>
            <a:ext cx="293511" cy="2511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40001" y="2229556"/>
            <a:ext cx="457199" cy="1056922"/>
            <a:chOff x="1016000" y="2229556"/>
            <a:chExt cx="457199" cy="1056922"/>
          </a:xfrm>
        </p:grpSpPr>
        <p:sp>
          <p:nvSpPr>
            <p:cNvPr id="4" name="Freeform 3"/>
            <p:cNvSpPr/>
            <p:nvPr/>
          </p:nvSpPr>
          <p:spPr>
            <a:xfrm>
              <a:off x="1016000" y="2229556"/>
              <a:ext cx="310444" cy="931333"/>
            </a:xfrm>
            <a:custGeom>
              <a:avLst/>
              <a:gdLst>
                <a:gd name="connsiteX0" fmla="*/ 0 w 310444"/>
                <a:gd name="connsiteY0" fmla="*/ 0 h 931333"/>
                <a:gd name="connsiteX1" fmla="*/ 310444 w 310444"/>
                <a:gd name="connsiteY1" fmla="*/ 9313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444" h="931333">
                  <a:moveTo>
                    <a:pt x="0" y="0"/>
                  </a:moveTo>
                  <a:lnTo>
                    <a:pt x="310444" y="931333"/>
                  </a:ln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179688" y="3035300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06889" y="2492624"/>
            <a:ext cx="1120422" cy="654154"/>
            <a:chOff x="1382889" y="2492624"/>
            <a:chExt cx="1120422" cy="654154"/>
          </a:xfrm>
        </p:grpSpPr>
        <p:sp>
          <p:nvSpPr>
            <p:cNvPr id="8" name="Freeform 7"/>
            <p:cNvSpPr/>
            <p:nvPr/>
          </p:nvSpPr>
          <p:spPr>
            <a:xfrm>
              <a:off x="1382889" y="2492624"/>
              <a:ext cx="973667" cy="654154"/>
            </a:xfrm>
            <a:custGeom>
              <a:avLst/>
              <a:gdLst>
                <a:gd name="connsiteX0" fmla="*/ 0 w 973667"/>
                <a:gd name="connsiteY0" fmla="*/ 654154 h 654154"/>
                <a:gd name="connsiteX1" fmla="*/ 254000 w 973667"/>
                <a:gd name="connsiteY1" fmla="*/ 89709 h 654154"/>
                <a:gd name="connsiteX2" fmla="*/ 254000 w 973667"/>
                <a:gd name="connsiteY2" fmla="*/ 89709 h 654154"/>
                <a:gd name="connsiteX3" fmla="*/ 776111 w 973667"/>
                <a:gd name="connsiteY3" fmla="*/ 5043 h 654154"/>
                <a:gd name="connsiteX4" fmla="*/ 973667 w 973667"/>
                <a:gd name="connsiteY4" fmla="*/ 259043 h 65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667" h="654154">
                  <a:moveTo>
                    <a:pt x="0" y="654154"/>
                  </a:moveTo>
                  <a:lnTo>
                    <a:pt x="254000" y="89709"/>
                  </a:lnTo>
                  <a:lnTo>
                    <a:pt x="254000" y="89709"/>
                  </a:lnTo>
                  <a:cubicBezTo>
                    <a:pt x="341018" y="75598"/>
                    <a:pt x="656167" y="-23179"/>
                    <a:pt x="776111" y="5043"/>
                  </a:cubicBezTo>
                  <a:cubicBezTo>
                    <a:pt x="896056" y="33265"/>
                    <a:pt x="973667" y="259043"/>
                    <a:pt x="973667" y="259043"/>
                  </a:cubicBez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09800" y="2724860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66445" y="2301545"/>
            <a:ext cx="1642533" cy="1436488"/>
            <a:chOff x="2342444" y="2301545"/>
            <a:chExt cx="1642533" cy="1436488"/>
          </a:xfrm>
        </p:grpSpPr>
        <p:sp>
          <p:nvSpPr>
            <p:cNvPr id="17" name="Freeform 16"/>
            <p:cNvSpPr/>
            <p:nvPr/>
          </p:nvSpPr>
          <p:spPr>
            <a:xfrm>
              <a:off x="2342444" y="2301545"/>
              <a:ext cx="1495778" cy="1310899"/>
            </a:xfrm>
            <a:custGeom>
              <a:avLst/>
              <a:gdLst>
                <a:gd name="connsiteX0" fmla="*/ 0 w 1495778"/>
                <a:gd name="connsiteY0" fmla="*/ 563011 h 1310899"/>
                <a:gd name="connsiteX1" fmla="*/ 606778 w 1495778"/>
                <a:gd name="connsiteY1" fmla="*/ 26788 h 1310899"/>
                <a:gd name="connsiteX2" fmla="*/ 1227667 w 1495778"/>
                <a:gd name="connsiteY2" fmla="*/ 210233 h 1310899"/>
                <a:gd name="connsiteX3" fmla="*/ 1495778 w 1495778"/>
                <a:gd name="connsiteY3" fmla="*/ 1310899 h 131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778" h="1310899">
                  <a:moveTo>
                    <a:pt x="0" y="563011"/>
                  </a:moveTo>
                  <a:cubicBezTo>
                    <a:pt x="201083" y="324297"/>
                    <a:pt x="402167" y="85584"/>
                    <a:pt x="606778" y="26788"/>
                  </a:cubicBezTo>
                  <a:cubicBezTo>
                    <a:pt x="811389" y="-32008"/>
                    <a:pt x="1079500" y="-3785"/>
                    <a:pt x="1227667" y="210233"/>
                  </a:cubicBezTo>
                  <a:cubicBezTo>
                    <a:pt x="1375834" y="424251"/>
                    <a:pt x="1495778" y="1310899"/>
                    <a:pt x="1495778" y="1310899"/>
                  </a:cubicBez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691466" y="3486855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5508977" y="3486856"/>
            <a:ext cx="1109134" cy="125589"/>
          </a:xfrm>
          <a:prstGeom prst="straightConnector1">
            <a:avLst/>
          </a:prstGeom>
          <a:ln w="1016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5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560" y="1266654"/>
            <a:ext cx="8042276" cy="1336956"/>
          </a:xfrm>
        </p:spPr>
        <p:txBody>
          <a:bodyPr/>
          <a:lstStyle/>
          <a:p>
            <a:r>
              <a:rPr lang="en-US" dirty="0" smtClean="0"/>
              <a:t>This is the basis for how perimeter applications for mosquito control work.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61875" y="3284150"/>
            <a:ext cx="3585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/>
              <a:t>Resting Sites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Transit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761875" y="5041909"/>
            <a:ext cx="72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our previous example 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40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022" y="797278"/>
            <a:ext cx="7620000" cy="5715000"/>
          </a:xfrm>
          <a:prstGeom prst="rect">
            <a:avLst/>
          </a:prstGeom>
        </p:spPr>
      </p:pic>
      <p:sp>
        <p:nvSpPr>
          <p:cNvPr id="13" name="Trapezoid 12"/>
          <p:cNvSpPr/>
          <p:nvPr/>
        </p:nvSpPr>
        <p:spPr>
          <a:xfrm rot="5400000">
            <a:off x="2853267" y="1436516"/>
            <a:ext cx="3640554" cy="4323531"/>
          </a:xfrm>
          <a:prstGeom prst="trapezoid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73000">
                <a:schemeClr val="bg2">
                  <a:lumMod val="75000"/>
                  <a:alpha val="64000"/>
                </a:schemeClr>
              </a:gs>
            </a:gsLst>
            <a:lin ang="16200000" scaled="0"/>
            <a:tileRect/>
          </a:gradFill>
          <a:ln>
            <a:noFill/>
          </a:ln>
          <a:effectLst>
            <a:outerShdw blurRad="63500" dist="25400" dir="5400000" sx="101000" sy="101000" rotWithShape="0">
              <a:srgbClr val="000000">
                <a:alpha val="40000"/>
              </a:srgbClr>
            </a:outerShdw>
            <a:softEdge rad="368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689702"/>
          </a:xfrm>
        </p:spPr>
        <p:txBody>
          <a:bodyPr/>
          <a:lstStyle/>
          <a:p>
            <a:r>
              <a:rPr lang="en-US" sz="3600" dirty="0"/>
              <a:t>How do they move toward people?</a:t>
            </a:r>
            <a:endParaRPr lang="en-US" sz="3600" dirty="0"/>
          </a:p>
        </p:txBody>
      </p:sp>
      <p:sp>
        <p:nvSpPr>
          <p:cNvPr id="11" name="Oval 10"/>
          <p:cNvSpPr/>
          <p:nvPr/>
        </p:nvSpPr>
        <p:spPr>
          <a:xfrm>
            <a:off x="2365023" y="2116671"/>
            <a:ext cx="293511" cy="25117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540001" y="2229556"/>
            <a:ext cx="457199" cy="1056922"/>
            <a:chOff x="1016000" y="2229556"/>
            <a:chExt cx="457199" cy="1056922"/>
          </a:xfrm>
        </p:grpSpPr>
        <p:sp>
          <p:nvSpPr>
            <p:cNvPr id="4" name="Freeform 3"/>
            <p:cNvSpPr/>
            <p:nvPr/>
          </p:nvSpPr>
          <p:spPr>
            <a:xfrm>
              <a:off x="1016000" y="2229556"/>
              <a:ext cx="310444" cy="931333"/>
            </a:xfrm>
            <a:custGeom>
              <a:avLst/>
              <a:gdLst>
                <a:gd name="connsiteX0" fmla="*/ 0 w 310444"/>
                <a:gd name="connsiteY0" fmla="*/ 0 h 931333"/>
                <a:gd name="connsiteX1" fmla="*/ 310444 w 310444"/>
                <a:gd name="connsiteY1" fmla="*/ 931333 h 93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444" h="931333">
                  <a:moveTo>
                    <a:pt x="0" y="0"/>
                  </a:moveTo>
                  <a:lnTo>
                    <a:pt x="310444" y="931333"/>
                  </a:ln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179688" y="3035300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06889" y="2492624"/>
            <a:ext cx="1120422" cy="654154"/>
            <a:chOff x="1382889" y="2492624"/>
            <a:chExt cx="1120422" cy="654154"/>
          </a:xfrm>
        </p:grpSpPr>
        <p:sp>
          <p:nvSpPr>
            <p:cNvPr id="8" name="Freeform 7"/>
            <p:cNvSpPr/>
            <p:nvPr/>
          </p:nvSpPr>
          <p:spPr>
            <a:xfrm>
              <a:off x="1382889" y="2492624"/>
              <a:ext cx="973667" cy="654154"/>
            </a:xfrm>
            <a:custGeom>
              <a:avLst/>
              <a:gdLst>
                <a:gd name="connsiteX0" fmla="*/ 0 w 973667"/>
                <a:gd name="connsiteY0" fmla="*/ 654154 h 654154"/>
                <a:gd name="connsiteX1" fmla="*/ 254000 w 973667"/>
                <a:gd name="connsiteY1" fmla="*/ 89709 h 654154"/>
                <a:gd name="connsiteX2" fmla="*/ 254000 w 973667"/>
                <a:gd name="connsiteY2" fmla="*/ 89709 h 654154"/>
                <a:gd name="connsiteX3" fmla="*/ 776111 w 973667"/>
                <a:gd name="connsiteY3" fmla="*/ 5043 h 654154"/>
                <a:gd name="connsiteX4" fmla="*/ 973667 w 973667"/>
                <a:gd name="connsiteY4" fmla="*/ 259043 h 65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667" h="654154">
                  <a:moveTo>
                    <a:pt x="0" y="654154"/>
                  </a:moveTo>
                  <a:lnTo>
                    <a:pt x="254000" y="89709"/>
                  </a:lnTo>
                  <a:lnTo>
                    <a:pt x="254000" y="89709"/>
                  </a:lnTo>
                  <a:cubicBezTo>
                    <a:pt x="341018" y="75598"/>
                    <a:pt x="656167" y="-23179"/>
                    <a:pt x="776111" y="5043"/>
                  </a:cubicBezTo>
                  <a:cubicBezTo>
                    <a:pt x="896056" y="33265"/>
                    <a:pt x="973667" y="259043"/>
                    <a:pt x="973667" y="259043"/>
                  </a:cubicBez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09800" y="2724860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66445" y="2301545"/>
            <a:ext cx="1642533" cy="1436488"/>
            <a:chOff x="2342444" y="2301545"/>
            <a:chExt cx="1642533" cy="1436488"/>
          </a:xfrm>
        </p:grpSpPr>
        <p:sp>
          <p:nvSpPr>
            <p:cNvPr id="17" name="Freeform 16"/>
            <p:cNvSpPr/>
            <p:nvPr/>
          </p:nvSpPr>
          <p:spPr>
            <a:xfrm>
              <a:off x="2342444" y="2301545"/>
              <a:ext cx="1495778" cy="1310899"/>
            </a:xfrm>
            <a:custGeom>
              <a:avLst/>
              <a:gdLst>
                <a:gd name="connsiteX0" fmla="*/ 0 w 1495778"/>
                <a:gd name="connsiteY0" fmla="*/ 563011 h 1310899"/>
                <a:gd name="connsiteX1" fmla="*/ 606778 w 1495778"/>
                <a:gd name="connsiteY1" fmla="*/ 26788 h 1310899"/>
                <a:gd name="connsiteX2" fmla="*/ 1227667 w 1495778"/>
                <a:gd name="connsiteY2" fmla="*/ 210233 h 1310899"/>
                <a:gd name="connsiteX3" fmla="*/ 1495778 w 1495778"/>
                <a:gd name="connsiteY3" fmla="*/ 1310899 h 131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778" h="1310899">
                  <a:moveTo>
                    <a:pt x="0" y="563011"/>
                  </a:moveTo>
                  <a:cubicBezTo>
                    <a:pt x="201083" y="324297"/>
                    <a:pt x="402167" y="85584"/>
                    <a:pt x="606778" y="26788"/>
                  </a:cubicBezTo>
                  <a:cubicBezTo>
                    <a:pt x="811389" y="-32008"/>
                    <a:pt x="1079500" y="-3785"/>
                    <a:pt x="1227667" y="210233"/>
                  </a:cubicBezTo>
                  <a:cubicBezTo>
                    <a:pt x="1375834" y="424251"/>
                    <a:pt x="1495778" y="1310899"/>
                    <a:pt x="1495778" y="1310899"/>
                  </a:cubicBezTo>
                </a:path>
              </a:pathLst>
            </a:custGeom>
            <a:ln w="1016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691466" y="3486855"/>
              <a:ext cx="293511" cy="25117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5508977" y="3486856"/>
            <a:ext cx="1109134" cy="125589"/>
          </a:xfrm>
          <a:prstGeom prst="straightConnector1">
            <a:avLst/>
          </a:prstGeom>
          <a:ln w="1016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65946" y="1006742"/>
            <a:ext cx="162921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Resting Site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45388" y="4261882"/>
            <a:ext cx="1749777" cy="37297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Transit Points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" idx="2"/>
          </p:cNvCxnSpPr>
          <p:nvPr/>
        </p:nvCxnSpPr>
        <p:spPr>
          <a:xfrm flipH="1">
            <a:off x="2703689" y="1376075"/>
            <a:ext cx="1176867" cy="764677"/>
          </a:xfrm>
          <a:prstGeom prst="straightConnector1">
            <a:avLst/>
          </a:prstGeom>
          <a:ln w="1016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  <a:endCxn id="12" idx="4"/>
          </p:cNvCxnSpPr>
          <p:nvPr/>
        </p:nvCxnSpPr>
        <p:spPr>
          <a:xfrm flipH="1" flipV="1">
            <a:off x="2850444" y="3286479"/>
            <a:ext cx="969832" cy="975403"/>
          </a:xfrm>
          <a:prstGeom prst="straightConnector1">
            <a:avLst/>
          </a:prstGeom>
          <a:ln w="1016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0"/>
            <a:endCxn id="16" idx="4"/>
          </p:cNvCxnSpPr>
          <p:nvPr/>
        </p:nvCxnSpPr>
        <p:spPr>
          <a:xfrm flipV="1">
            <a:off x="3820276" y="2976039"/>
            <a:ext cx="60280" cy="1285843"/>
          </a:xfrm>
          <a:prstGeom prst="straightConnector1">
            <a:avLst/>
          </a:prstGeom>
          <a:ln w="1016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8" idx="3"/>
          </p:cNvCxnSpPr>
          <p:nvPr/>
        </p:nvCxnSpPr>
        <p:spPr>
          <a:xfrm flipV="1">
            <a:off x="3863514" y="3701249"/>
            <a:ext cx="1394937" cy="537696"/>
          </a:xfrm>
          <a:prstGeom prst="straightConnector1">
            <a:avLst/>
          </a:prstGeom>
          <a:ln w="101600" cmpd="sng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0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r>
              <a:rPr lang="en-US" sz="2800" dirty="0"/>
              <a:t>Objective is to treat mosquito </a:t>
            </a:r>
            <a:r>
              <a:rPr lang="en-US" sz="2800" dirty="0"/>
              <a:t>adults</a:t>
            </a:r>
            <a:r>
              <a:rPr lang="en-US" sz="2800" dirty="0">
                <a:latin typeface="Arial"/>
              </a:rPr>
              <a:t>’ </a:t>
            </a:r>
            <a:r>
              <a:rPr lang="en-US" sz="2800" dirty="0"/>
              <a:t>daytime </a:t>
            </a:r>
            <a:r>
              <a:rPr lang="en-US" sz="2800" dirty="0"/>
              <a:t>resting </a:t>
            </a:r>
            <a:r>
              <a:rPr lang="en-US" sz="2800" dirty="0"/>
              <a:t>sites/transit points and work FROM the house</a:t>
            </a:r>
            <a:endParaRPr lang="en-US" sz="2800" dirty="0"/>
          </a:p>
        </p:txBody>
      </p:sp>
      <p:pic>
        <p:nvPicPr>
          <p:cNvPr id="107523" name="Picture 3" descr="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4" y="1141414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524" name="Group 4"/>
          <p:cNvGrpSpPr>
            <a:grpSpLocks/>
          </p:cNvGrpSpPr>
          <p:nvPr/>
        </p:nvGrpSpPr>
        <p:grpSpPr bwMode="auto">
          <a:xfrm>
            <a:off x="2486026" y="3371850"/>
            <a:ext cx="1223963" cy="615950"/>
            <a:chOff x="606" y="2124"/>
            <a:chExt cx="771" cy="388"/>
          </a:xfrm>
        </p:grpSpPr>
        <p:sp>
          <p:nvSpPr>
            <p:cNvPr id="107525" name="Freeform 5"/>
            <p:cNvSpPr>
              <a:spLocks/>
            </p:cNvSpPr>
            <p:nvPr/>
          </p:nvSpPr>
          <p:spPr bwMode="auto">
            <a:xfrm>
              <a:off x="684" y="2180"/>
              <a:ext cx="652" cy="332"/>
            </a:xfrm>
            <a:custGeom>
              <a:avLst/>
              <a:gdLst>
                <a:gd name="T0" fmla="*/ 0 w 652"/>
                <a:gd name="T1" fmla="*/ 132 h 332"/>
                <a:gd name="T2" fmla="*/ 604 w 652"/>
                <a:gd name="T3" fmla="*/ 0 h 332"/>
                <a:gd name="T4" fmla="*/ 652 w 652"/>
                <a:gd name="T5" fmla="*/ 240 h 332"/>
                <a:gd name="T6" fmla="*/ 284 w 652"/>
                <a:gd name="T7" fmla="*/ 332 h 332"/>
                <a:gd name="T8" fmla="*/ 0 w 652"/>
                <a:gd name="T9" fmla="*/ 1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332">
                  <a:moveTo>
                    <a:pt x="0" y="132"/>
                  </a:moveTo>
                  <a:lnTo>
                    <a:pt x="604" y="0"/>
                  </a:lnTo>
                  <a:lnTo>
                    <a:pt x="652" y="240"/>
                  </a:lnTo>
                  <a:lnTo>
                    <a:pt x="284" y="3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26" name="Freeform 6"/>
            <p:cNvSpPr>
              <a:spLocks/>
            </p:cNvSpPr>
            <p:nvPr/>
          </p:nvSpPr>
          <p:spPr bwMode="auto">
            <a:xfrm>
              <a:off x="606" y="2124"/>
              <a:ext cx="771" cy="291"/>
            </a:xfrm>
            <a:custGeom>
              <a:avLst/>
              <a:gdLst>
                <a:gd name="T0" fmla="*/ 75 w 771"/>
                <a:gd name="T1" fmla="*/ 186 h 291"/>
                <a:gd name="T2" fmla="*/ 684 w 771"/>
                <a:gd name="T3" fmla="*/ 54 h 291"/>
                <a:gd name="T4" fmla="*/ 726 w 771"/>
                <a:gd name="T5" fmla="*/ 291 h 291"/>
                <a:gd name="T6" fmla="*/ 771 w 771"/>
                <a:gd name="T7" fmla="*/ 285 h 291"/>
                <a:gd name="T8" fmla="*/ 711 w 771"/>
                <a:gd name="T9" fmla="*/ 0 h 291"/>
                <a:gd name="T10" fmla="*/ 0 w 771"/>
                <a:gd name="T11" fmla="*/ 150 h 291"/>
                <a:gd name="T12" fmla="*/ 75 w 771"/>
                <a:gd name="T13" fmla="*/ 18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291">
                  <a:moveTo>
                    <a:pt x="75" y="186"/>
                  </a:moveTo>
                  <a:lnTo>
                    <a:pt x="684" y="54"/>
                  </a:lnTo>
                  <a:lnTo>
                    <a:pt x="726" y="291"/>
                  </a:lnTo>
                  <a:lnTo>
                    <a:pt x="771" y="285"/>
                  </a:lnTo>
                  <a:lnTo>
                    <a:pt x="711" y="0"/>
                  </a:lnTo>
                  <a:lnTo>
                    <a:pt x="0" y="150"/>
                  </a:lnTo>
                  <a:lnTo>
                    <a:pt x="75" y="18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95839" y="2742851"/>
            <a:ext cx="2317449" cy="2558836"/>
            <a:chOff x="4271838" y="2742851"/>
            <a:chExt cx="2317449" cy="2558836"/>
          </a:xfrm>
        </p:grpSpPr>
        <p:sp>
          <p:nvSpPr>
            <p:cNvPr id="2" name="Down Arrow 1"/>
            <p:cNvSpPr/>
            <p:nvPr/>
          </p:nvSpPr>
          <p:spPr>
            <a:xfrm rot="19027346">
              <a:off x="6195348" y="4614870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Down Arrow 7"/>
            <p:cNvSpPr/>
            <p:nvPr/>
          </p:nvSpPr>
          <p:spPr>
            <a:xfrm rot="3325199">
              <a:off x="4922525" y="4767270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rot="8193468">
              <a:off x="4271838" y="2742851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1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4213" y="1"/>
            <a:ext cx="8229600" cy="874889"/>
          </a:xfrm>
        </p:spPr>
        <p:txBody>
          <a:bodyPr/>
          <a:lstStyle/>
          <a:p>
            <a:r>
              <a:rPr lang="en-US" sz="4000" dirty="0"/>
              <a:t>Start with </a:t>
            </a:r>
            <a:r>
              <a:rPr lang="en-US" sz="4000" dirty="0"/>
              <a:t>vegetation near </a:t>
            </a:r>
            <a:r>
              <a:rPr lang="en-US" sz="4000" dirty="0"/>
              <a:t>home</a:t>
            </a:r>
            <a:endParaRPr lang="en-US" sz="4000" dirty="0"/>
          </a:p>
        </p:txBody>
      </p:sp>
      <p:pic>
        <p:nvPicPr>
          <p:cNvPr id="108547" name="Picture 3" descr="Hous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239" y="1141414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2486026" y="3371850"/>
            <a:ext cx="1223963" cy="615950"/>
            <a:chOff x="606" y="2124"/>
            <a:chExt cx="771" cy="388"/>
          </a:xfrm>
        </p:grpSpPr>
        <p:sp>
          <p:nvSpPr>
            <p:cNvPr id="108549" name="Freeform 5"/>
            <p:cNvSpPr>
              <a:spLocks/>
            </p:cNvSpPr>
            <p:nvPr/>
          </p:nvSpPr>
          <p:spPr bwMode="auto">
            <a:xfrm>
              <a:off x="684" y="2180"/>
              <a:ext cx="652" cy="332"/>
            </a:xfrm>
            <a:custGeom>
              <a:avLst/>
              <a:gdLst>
                <a:gd name="T0" fmla="*/ 0 w 652"/>
                <a:gd name="T1" fmla="*/ 132 h 332"/>
                <a:gd name="T2" fmla="*/ 604 w 652"/>
                <a:gd name="T3" fmla="*/ 0 h 332"/>
                <a:gd name="T4" fmla="*/ 652 w 652"/>
                <a:gd name="T5" fmla="*/ 240 h 332"/>
                <a:gd name="T6" fmla="*/ 284 w 652"/>
                <a:gd name="T7" fmla="*/ 332 h 332"/>
                <a:gd name="T8" fmla="*/ 0 w 652"/>
                <a:gd name="T9" fmla="*/ 1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332">
                  <a:moveTo>
                    <a:pt x="0" y="132"/>
                  </a:moveTo>
                  <a:lnTo>
                    <a:pt x="604" y="0"/>
                  </a:lnTo>
                  <a:lnTo>
                    <a:pt x="652" y="240"/>
                  </a:lnTo>
                  <a:lnTo>
                    <a:pt x="284" y="3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auto">
            <a:xfrm>
              <a:off x="606" y="2124"/>
              <a:ext cx="771" cy="291"/>
            </a:xfrm>
            <a:custGeom>
              <a:avLst/>
              <a:gdLst>
                <a:gd name="T0" fmla="*/ 75 w 771"/>
                <a:gd name="T1" fmla="*/ 186 h 291"/>
                <a:gd name="T2" fmla="*/ 684 w 771"/>
                <a:gd name="T3" fmla="*/ 54 h 291"/>
                <a:gd name="T4" fmla="*/ 726 w 771"/>
                <a:gd name="T5" fmla="*/ 291 h 291"/>
                <a:gd name="T6" fmla="*/ 771 w 771"/>
                <a:gd name="T7" fmla="*/ 285 h 291"/>
                <a:gd name="T8" fmla="*/ 711 w 771"/>
                <a:gd name="T9" fmla="*/ 0 h 291"/>
                <a:gd name="T10" fmla="*/ 0 w 771"/>
                <a:gd name="T11" fmla="*/ 150 h 291"/>
                <a:gd name="T12" fmla="*/ 75 w 771"/>
                <a:gd name="T13" fmla="*/ 18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291">
                  <a:moveTo>
                    <a:pt x="75" y="186"/>
                  </a:moveTo>
                  <a:lnTo>
                    <a:pt x="684" y="54"/>
                  </a:lnTo>
                  <a:lnTo>
                    <a:pt x="726" y="291"/>
                  </a:lnTo>
                  <a:lnTo>
                    <a:pt x="771" y="285"/>
                  </a:lnTo>
                  <a:lnTo>
                    <a:pt x="711" y="0"/>
                  </a:lnTo>
                  <a:lnTo>
                    <a:pt x="0" y="150"/>
                  </a:lnTo>
                  <a:lnTo>
                    <a:pt x="75" y="18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2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 smtClean="0"/>
              <a:t>Then </a:t>
            </a:r>
            <a:r>
              <a:rPr lang="en-US" dirty="0"/>
              <a:t>vegetation in the yard</a:t>
            </a:r>
          </a:p>
        </p:txBody>
      </p:sp>
      <p:pic>
        <p:nvPicPr>
          <p:cNvPr id="109571" name="Picture 3" descr="Hous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239" y="1141414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2486026" y="3371850"/>
            <a:ext cx="1223963" cy="615950"/>
            <a:chOff x="606" y="2124"/>
            <a:chExt cx="771" cy="388"/>
          </a:xfrm>
        </p:grpSpPr>
        <p:sp>
          <p:nvSpPr>
            <p:cNvPr id="109573" name="Freeform 5"/>
            <p:cNvSpPr>
              <a:spLocks/>
            </p:cNvSpPr>
            <p:nvPr/>
          </p:nvSpPr>
          <p:spPr bwMode="auto">
            <a:xfrm>
              <a:off x="684" y="2180"/>
              <a:ext cx="652" cy="332"/>
            </a:xfrm>
            <a:custGeom>
              <a:avLst/>
              <a:gdLst>
                <a:gd name="T0" fmla="*/ 0 w 652"/>
                <a:gd name="T1" fmla="*/ 132 h 332"/>
                <a:gd name="T2" fmla="*/ 604 w 652"/>
                <a:gd name="T3" fmla="*/ 0 h 332"/>
                <a:gd name="T4" fmla="*/ 652 w 652"/>
                <a:gd name="T5" fmla="*/ 240 h 332"/>
                <a:gd name="T6" fmla="*/ 284 w 652"/>
                <a:gd name="T7" fmla="*/ 332 h 332"/>
                <a:gd name="T8" fmla="*/ 0 w 652"/>
                <a:gd name="T9" fmla="*/ 1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332">
                  <a:moveTo>
                    <a:pt x="0" y="132"/>
                  </a:moveTo>
                  <a:lnTo>
                    <a:pt x="604" y="0"/>
                  </a:lnTo>
                  <a:lnTo>
                    <a:pt x="652" y="240"/>
                  </a:lnTo>
                  <a:lnTo>
                    <a:pt x="284" y="3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74" name="Freeform 6"/>
            <p:cNvSpPr>
              <a:spLocks/>
            </p:cNvSpPr>
            <p:nvPr/>
          </p:nvSpPr>
          <p:spPr bwMode="auto">
            <a:xfrm>
              <a:off x="606" y="2124"/>
              <a:ext cx="771" cy="291"/>
            </a:xfrm>
            <a:custGeom>
              <a:avLst/>
              <a:gdLst>
                <a:gd name="T0" fmla="*/ 75 w 771"/>
                <a:gd name="T1" fmla="*/ 186 h 291"/>
                <a:gd name="T2" fmla="*/ 684 w 771"/>
                <a:gd name="T3" fmla="*/ 54 h 291"/>
                <a:gd name="T4" fmla="*/ 726 w 771"/>
                <a:gd name="T5" fmla="*/ 291 h 291"/>
                <a:gd name="T6" fmla="*/ 771 w 771"/>
                <a:gd name="T7" fmla="*/ 285 h 291"/>
                <a:gd name="T8" fmla="*/ 711 w 771"/>
                <a:gd name="T9" fmla="*/ 0 h 291"/>
                <a:gd name="T10" fmla="*/ 0 w 771"/>
                <a:gd name="T11" fmla="*/ 150 h 291"/>
                <a:gd name="T12" fmla="*/ 75 w 771"/>
                <a:gd name="T13" fmla="*/ 18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291">
                  <a:moveTo>
                    <a:pt x="75" y="186"/>
                  </a:moveTo>
                  <a:lnTo>
                    <a:pt x="684" y="54"/>
                  </a:lnTo>
                  <a:lnTo>
                    <a:pt x="726" y="291"/>
                  </a:lnTo>
                  <a:lnTo>
                    <a:pt x="771" y="285"/>
                  </a:lnTo>
                  <a:lnTo>
                    <a:pt x="711" y="0"/>
                  </a:lnTo>
                  <a:lnTo>
                    <a:pt x="0" y="150"/>
                  </a:lnTo>
                  <a:lnTo>
                    <a:pt x="75" y="18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76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89000"/>
          </a:xfrm>
        </p:spPr>
        <p:txBody>
          <a:bodyPr/>
          <a:lstStyle/>
          <a:p>
            <a:r>
              <a:rPr lang="en-US" sz="4000" dirty="0"/>
              <a:t>Finally treat </a:t>
            </a:r>
            <a:r>
              <a:rPr lang="en-US" sz="4000" dirty="0"/>
              <a:t>the perimeter</a:t>
            </a:r>
          </a:p>
        </p:txBody>
      </p:sp>
      <p:pic>
        <p:nvPicPr>
          <p:cNvPr id="110595" name="Picture 3" descr="Hous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4" y="1141414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2486026" y="3371850"/>
            <a:ext cx="1223963" cy="615950"/>
            <a:chOff x="606" y="2124"/>
            <a:chExt cx="771" cy="388"/>
          </a:xfrm>
        </p:grpSpPr>
        <p:sp>
          <p:nvSpPr>
            <p:cNvPr id="110597" name="Freeform 5"/>
            <p:cNvSpPr>
              <a:spLocks/>
            </p:cNvSpPr>
            <p:nvPr/>
          </p:nvSpPr>
          <p:spPr bwMode="auto">
            <a:xfrm>
              <a:off x="684" y="2180"/>
              <a:ext cx="652" cy="332"/>
            </a:xfrm>
            <a:custGeom>
              <a:avLst/>
              <a:gdLst>
                <a:gd name="T0" fmla="*/ 0 w 652"/>
                <a:gd name="T1" fmla="*/ 132 h 332"/>
                <a:gd name="T2" fmla="*/ 604 w 652"/>
                <a:gd name="T3" fmla="*/ 0 h 332"/>
                <a:gd name="T4" fmla="*/ 652 w 652"/>
                <a:gd name="T5" fmla="*/ 240 h 332"/>
                <a:gd name="T6" fmla="*/ 284 w 652"/>
                <a:gd name="T7" fmla="*/ 332 h 332"/>
                <a:gd name="T8" fmla="*/ 0 w 652"/>
                <a:gd name="T9" fmla="*/ 1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332">
                  <a:moveTo>
                    <a:pt x="0" y="132"/>
                  </a:moveTo>
                  <a:lnTo>
                    <a:pt x="604" y="0"/>
                  </a:lnTo>
                  <a:lnTo>
                    <a:pt x="652" y="240"/>
                  </a:lnTo>
                  <a:lnTo>
                    <a:pt x="284" y="3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8" name="Freeform 6"/>
            <p:cNvSpPr>
              <a:spLocks/>
            </p:cNvSpPr>
            <p:nvPr/>
          </p:nvSpPr>
          <p:spPr bwMode="auto">
            <a:xfrm>
              <a:off x="606" y="2124"/>
              <a:ext cx="771" cy="291"/>
            </a:xfrm>
            <a:custGeom>
              <a:avLst/>
              <a:gdLst>
                <a:gd name="T0" fmla="*/ 75 w 771"/>
                <a:gd name="T1" fmla="*/ 186 h 291"/>
                <a:gd name="T2" fmla="*/ 684 w 771"/>
                <a:gd name="T3" fmla="*/ 54 h 291"/>
                <a:gd name="T4" fmla="*/ 726 w 771"/>
                <a:gd name="T5" fmla="*/ 291 h 291"/>
                <a:gd name="T6" fmla="*/ 771 w 771"/>
                <a:gd name="T7" fmla="*/ 285 h 291"/>
                <a:gd name="T8" fmla="*/ 711 w 771"/>
                <a:gd name="T9" fmla="*/ 0 h 291"/>
                <a:gd name="T10" fmla="*/ 0 w 771"/>
                <a:gd name="T11" fmla="*/ 150 h 291"/>
                <a:gd name="T12" fmla="*/ 75 w 771"/>
                <a:gd name="T13" fmla="*/ 18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291">
                  <a:moveTo>
                    <a:pt x="75" y="186"/>
                  </a:moveTo>
                  <a:lnTo>
                    <a:pt x="684" y="54"/>
                  </a:lnTo>
                  <a:lnTo>
                    <a:pt x="726" y="291"/>
                  </a:lnTo>
                  <a:lnTo>
                    <a:pt x="771" y="285"/>
                  </a:lnTo>
                  <a:lnTo>
                    <a:pt x="711" y="0"/>
                  </a:lnTo>
                  <a:lnTo>
                    <a:pt x="0" y="150"/>
                  </a:lnTo>
                  <a:lnTo>
                    <a:pt x="75" y="18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14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Mosquito Diet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Most Larvae feed on </a:t>
            </a:r>
            <a:r>
              <a:rPr lang="en-US" sz="2800" dirty="0"/>
              <a:t>algae &amp; bacteria </a:t>
            </a:r>
            <a:r>
              <a:rPr lang="en-US" sz="2800" dirty="0"/>
              <a:t>but a few are predaceous and feed on other mosquito larvae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Only females are blood sucking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Males and females feed on nectar and other plant juices</a:t>
            </a:r>
          </a:p>
        </p:txBody>
      </p:sp>
      <p:pic>
        <p:nvPicPr>
          <p:cNvPr id="6148" name="Picture 4" descr="various_larv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1" y="1763209"/>
            <a:ext cx="4568901" cy="449262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7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0556" y="275874"/>
            <a:ext cx="9468555" cy="889000"/>
          </a:xfrm>
        </p:spPr>
        <p:txBody>
          <a:bodyPr/>
          <a:lstStyle/>
          <a:p>
            <a:r>
              <a:rPr lang="en-US" sz="3200" dirty="0"/>
              <a:t>Objective is to flush the mosquitoes from the yard</a:t>
            </a:r>
            <a:endParaRPr lang="en-US" sz="3200" dirty="0"/>
          </a:p>
        </p:txBody>
      </p:sp>
      <p:pic>
        <p:nvPicPr>
          <p:cNvPr id="110595" name="Picture 3" descr="Hous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4" y="1141414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0596" name="Group 4"/>
          <p:cNvGrpSpPr>
            <a:grpSpLocks/>
          </p:cNvGrpSpPr>
          <p:nvPr/>
        </p:nvGrpSpPr>
        <p:grpSpPr bwMode="auto">
          <a:xfrm>
            <a:off x="2486026" y="3371850"/>
            <a:ext cx="1223963" cy="615950"/>
            <a:chOff x="606" y="2124"/>
            <a:chExt cx="771" cy="388"/>
          </a:xfrm>
        </p:grpSpPr>
        <p:sp>
          <p:nvSpPr>
            <p:cNvPr id="110597" name="Freeform 5"/>
            <p:cNvSpPr>
              <a:spLocks/>
            </p:cNvSpPr>
            <p:nvPr/>
          </p:nvSpPr>
          <p:spPr bwMode="auto">
            <a:xfrm>
              <a:off x="684" y="2180"/>
              <a:ext cx="652" cy="332"/>
            </a:xfrm>
            <a:custGeom>
              <a:avLst/>
              <a:gdLst>
                <a:gd name="T0" fmla="*/ 0 w 652"/>
                <a:gd name="T1" fmla="*/ 132 h 332"/>
                <a:gd name="T2" fmla="*/ 604 w 652"/>
                <a:gd name="T3" fmla="*/ 0 h 332"/>
                <a:gd name="T4" fmla="*/ 652 w 652"/>
                <a:gd name="T5" fmla="*/ 240 h 332"/>
                <a:gd name="T6" fmla="*/ 284 w 652"/>
                <a:gd name="T7" fmla="*/ 332 h 332"/>
                <a:gd name="T8" fmla="*/ 0 w 652"/>
                <a:gd name="T9" fmla="*/ 1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332">
                  <a:moveTo>
                    <a:pt x="0" y="132"/>
                  </a:moveTo>
                  <a:lnTo>
                    <a:pt x="604" y="0"/>
                  </a:lnTo>
                  <a:lnTo>
                    <a:pt x="652" y="240"/>
                  </a:lnTo>
                  <a:lnTo>
                    <a:pt x="284" y="3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8" name="Freeform 6"/>
            <p:cNvSpPr>
              <a:spLocks/>
            </p:cNvSpPr>
            <p:nvPr/>
          </p:nvSpPr>
          <p:spPr bwMode="auto">
            <a:xfrm>
              <a:off x="606" y="2124"/>
              <a:ext cx="771" cy="291"/>
            </a:xfrm>
            <a:custGeom>
              <a:avLst/>
              <a:gdLst>
                <a:gd name="T0" fmla="*/ 75 w 771"/>
                <a:gd name="T1" fmla="*/ 186 h 291"/>
                <a:gd name="T2" fmla="*/ 684 w 771"/>
                <a:gd name="T3" fmla="*/ 54 h 291"/>
                <a:gd name="T4" fmla="*/ 726 w 771"/>
                <a:gd name="T5" fmla="*/ 291 h 291"/>
                <a:gd name="T6" fmla="*/ 771 w 771"/>
                <a:gd name="T7" fmla="*/ 285 h 291"/>
                <a:gd name="T8" fmla="*/ 711 w 771"/>
                <a:gd name="T9" fmla="*/ 0 h 291"/>
                <a:gd name="T10" fmla="*/ 0 w 771"/>
                <a:gd name="T11" fmla="*/ 150 h 291"/>
                <a:gd name="T12" fmla="*/ 75 w 771"/>
                <a:gd name="T13" fmla="*/ 186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1" h="291">
                  <a:moveTo>
                    <a:pt x="75" y="186"/>
                  </a:moveTo>
                  <a:lnTo>
                    <a:pt x="684" y="54"/>
                  </a:lnTo>
                  <a:lnTo>
                    <a:pt x="726" y="291"/>
                  </a:lnTo>
                  <a:lnTo>
                    <a:pt x="771" y="285"/>
                  </a:lnTo>
                  <a:lnTo>
                    <a:pt x="711" y="0"/>
                  </a:lnTo>
                  <a:lnTo>
                    <a:pt x="0" y="150"/>
                  </a:lnTo>
                  <a:lnTo>
                    <a:pt x="75" y="18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95839" y="2742851"/>
            <a:ext cx="2317449" cy="2558836"/>
            <a:chOff x="4271838" y="2742851"/>
            <a:chExt cx="2317449" cy="2558836"/>
          </a:xfrm>
        </p:grpSpPr>
        <p:sp>
          <p:nvSpPr>
            <p:cNvPr id="8" name="Down Arrow 7"/>
            <p:cNvSpPr/>
            <p:nvPr/>
          </p:nvSpPr>
          <p:spPr>
            <a:xfrm rot="19027346">
              <a:off x="6195348" y="4614870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wn Arrow 8"/>
            <p:cNvSpPr/>
            <p:nvPr/>
          </p:nvSpPr>
          <p:spPr>
            <a:xfrm rot="3325199">
              <a:off x="4922525" y="4767270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 rot="8193468">
              <a:off x="4271838" y="2742851"/>
              <a:ext cx="393939" cy="6748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39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108200" y="457200"/>
            <a:ext cx="79390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/>
              <a:t>Mosquito Lifestyle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4038600" cy="4876800"/>
          </a:xfrm>
        </p:spPr>
        <p:txBody>
          <a:bodyPr/>
          <a:lstStyle/>
          <a:p>
            <a:r>
              <a:rPr lang="en-US" sz="2800"/>
              <a:t>Most mosquitoes do not travel far from the water from which they emerged</a:t>
            </a:r>
          </a:p>
          <a:p>
            <a:r>
              <a:rPr lang="en-US" sz="2800"/>
              <a:t>Adults are active at night or twilight </a:t>
            </a:r>
          </a:p>
          <a:p>
            <a:r>
              <a:rPr lang="en-US" sz="2800"/>
              <a:t>Many spend the day in hollow trees, culverts, and dense shaded areas </a:t>
            </a:r>
          </a:p>
        </p:txBody>
      </p:sp>
      <p:pic>
        <p:nvPicPr>
          <p:cNvPr id="7172" name="Picture 4" descr="toxorhynchites_emergi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65289"/>
            <a:ext cx="403860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Mosquito Population Estimation</a:t>
            </a:r>
            <a:endParaRPr lang="en-US" sz="4400" dirty="0"/>
          </a:p>
        </p:txBody>
      </p:sp>
      <p:pic>
        <p:nvPicPr>
          <p:cNvPr id="26626" name="Picture 2" descr="CO2 Baited CDC Light T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86" y="1982415"/>
            <a:ext cx="20574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age result for mosquito gravid tr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53" y="1982415"/>
            <a:ext cx="2927448" cy="272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File:Ovitrap-Ticino.jp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96" y="1982415"/>
            <a:ext cx="2774742" cy="236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82986" y="154192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CDC Light Trap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34777" y="1577787"/>
            <a:ext cx="169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Gravid Trap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97067" y="158675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Ovitrap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82986" y="5190565"/>
            <a:ext cx="2057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Catches mosquitoes looking to take a blood meal.  Measures biting pressure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7753" y="5190565"/>
            <a:ext cx="2927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Catches mosquitoes that have HAD a blood meal and are looking for a place to lay eggs.  Measures virus prevalence.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78588" y="5184982"/>
            <a:ext cx="253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 eggs.  Measures egg hatch rate, used for measuring resistance.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Biting Rate Estimation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Human Landing Rate is the best kind of measurement</a:t>
            </a:r>
          </a:p>
          <a:p>
            <a:r>
              <a:rPr lang="en-US" dirty="0" smtClean="0"/>
              <a:t>All other methods are surrogates for this.</a:t>
            </a:r>
          </a:p>
          <a:p>
            <a:r>
              <a:rPr lang="en-US" dirty="0" smtClean="0"/>
              <a:t>Generally requires a volunteer to sit/stand still for a period of time and count the number of mosquitoes that land on them.</a:t>
            </a:r>
          </a:p>
          <a:p>
            <a:r>
              <a:rPr lang="en-US" dirty="0" smtClean="0"/>
              <a:t>Banned by most agencies, universities, and corporate concerns.</a:t>
            </a:r>
            <a:endParaRPr lang="en-US" dirty="0"/>
          </a:p>
        </p:txBody>
      </p:sp>
      <p:pic>
        <p:nvPicPr>
          <p:cNvPr id="27652" name="Picture 4" descr="Human Landing C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00" y="1283168"/>
            <a:ext cx="2774500" cy="29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lorida Mosquito Populations Are Booming, but Diseases Aren’t | IFA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74" y="3433482"/>
            <a:ext cx="2196945" cy="32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5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sz="3200" b="1">
                <a:latin typeface="Calibri" charset="0"/>
              </a:rPr>
              <a:t>Two Generic Biologies</a:t>
            </a:r>
            <a:endParaRPr lang="en-US" sz="3200" b="1" i="1">
              <a:latin typeface="Calibri" charset="0"/>
            </a:endParaRPr>
          </a:p>
        </p:txBody>
      </p:sp>
      <p:graphicFrame>
        <p:nvGraphicFramePr>
          <p:cNvPr id="202755" name="Group 3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840106124"/>
              </p:ext>
            </p:extLst>
          </p:nvPr>
        </p:nvGraphicFramePr>
        <p:xfrm>
          <a:off x="1619251" y="1487488"/>
          <a:ext cx="8855075" cy="4321176"/>
        </p:xfrm>
        <a:graphic>
          <a:graphicData uri="http://schemas.openxmlformats.org/drawingml/2006/table">
            <a:tbl>
              <a:tblPr/>
              <a:tblGrid>
                <a:gridCol w="4530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Aedes/Ochlerotatus</a:t>
                      </a:r>
                    </a:p>
                  </a:txBody>
                  <a:tcPr marT="45723" marB="45723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Culex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Dengue, EEE,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LaCrosse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Chikungunya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Zika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West Nile, SLE, other encephalitis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Attacks mammals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Attacks birds, few human bites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Daytime – early evening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Late night – early morning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Prefers cleaner water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Prefers stagnant water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Few gens/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year, OW as eggs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Many gens/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year, OW as adult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0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Daytime resting sites &lt; 10 ft (bushes)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Daytime resting sites &gt; 10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(trees)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06707" y="6104965"/>
            <a:ext cx="7853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several species within both groups that are especially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01DD3E84222749ACDFBCB2857CFD2F" ma:contentTypeVersion="2" ma:contentTypeDescription="Create a new document." ma:contentTypeScope="" ma:versionID="915e35dc5d593b740694f8ec04b7990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6ae8053387f972404f5ef1c4bc0980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07B9E56-0E23-48F8-9E38-326C138C4503}"/>
</file>

<file path=customXml/itemProps2.xml><?xml version="1.0" encoding="utf-8"?>
<ds:datastoreItem xmlns:ds="http://schemas.openxmlformats.org/officeDocument/2006/customXml" ds:itemID="{70396FC9-4E2B-4165-B8A0-5D3517CA47E5}"/>
</file>

<file path=customXml/itemProps3.xml><?xml version="1.0" encoding="utf-8"?>
<ds:datastoreItem xmlns:ds="http://schemas.openxmlformats.org/officeDocument/2006/customXml" ds:itemID="{587023A4-7FEE-45C4-B99A-CCA98939F49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10401</TotalTime>
  <Words>1365</Words>
  <Application>Microsoft Office PowerPoint</Application>
  <PresentationFormat>Widescreen</PresentationFormat>
  <Paragraphs>248</Paragraphs>
  <Slides>50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ＭＳ Ｐゴシック</vt:lpstr>
      <vt:lpstr>Arial</vt:lpstr>
      <vt:lpstr>Calibri</vt:lpstr>
      <vt:lpstr>News Gothic MT</vt:lpstr>
      <vt:lpstr>Times New Roman</vt:lpstr>
      <vt:lpstr>Wingdings 2</vt:lpstr>
      <vt:lpstr>ヒラギノ角ゴ Pro W3</vt:lpstr>
      <vt:lpstr>Breeze</vt:lpstr>
      <vt:lpstr>Bitmap Image</vt:lpstr>
      <vt:lpstr>Mosquito 101</vt:lpstr>
      <vt:lpstr>Mosquitoes in the N. American Suburban Landscape</vt:lpstr>
      <vt:lpstr>Mosquito Life  Cycle</vt:lpstr>
      <vt:lpstr>Eggs</vt:lpstr>
      <vt:lpstr>Mosquito Diet</vt:lpstr>
      <vt:lpstr>PowerPoint Presentation</vt:lpstr>
      <vt:lpstr>Mosquito Population Estimation</vt:lpstr>
      <vt:lpstr>Biting Rate Estimation</vt:lpstr>
      <vt:lpstr>Two Generic Biologies</vt:lpstr>
      <vt:lpstr>PowerPoint Presentation</vt:lpstr>
      <vt:lpstr>PowerPoint Presentation</vt:lpstr>
      <vt:lpstr>PowerPoint Presentation</vt:lpstr>
      <vt:lpstr>Control Options</vt:lpstr>
      <vt:lpstr>Larvicides</vt:lpstr>
      <vt:lpstr>Larvicide  Formulations</vt:lpstr>
      <vt:lpstr>Natular™ XRT Briquets Habitat: Catch Basins Location: Minnesota</vt:lpstr>
      <vt:lpstr>PowerPoint Presentation</vt:lpstr>
      <vt:lpstr>PowerPoint Presentation</vt:lpstr>
      <vt:lpstr>Municipal Control Vs. Backyard Control </vt:lpstr>
      <vt:lpstr>How does this method help in a public health context?</vt:lpstr>
      <vt:lpstr>Consider a home with a viremic patient</vt:lpstr>
      <vt:lpstr>How far away from that home do we need to treat?</vt:lpstr>
      <vt:lpstr>PowerPoint Presentation</vt:lpstr>
      <vt:lpstr>PowerPoint Presentation</vt:lpstr>
      <vt:lpstr>Consider a home with a viremic patient</vt:lpstr>
      <vt:lpstr>Technique and properties are important</vt:lpstr>
      <vt:lpstr>Bad Property, Bad Technique</vt:lpstr>
      <vt:lpstr>PowerPoint Presentation</vt:lpstr>
      <vt:lpstr>Dense non-flowering ground vegetation</vt:lpstr>
      <vt:lpstr>Dense Canopies</vt:lpstr>
      <vt:lpstr>Underneath decks, crawlspaces or other raised structures</vt:lpstr>
      <vt:lpstr>Other Application Equipment</vt:lpstr>
      <vt:lpstr>Low Pressure Sprayers</vt:lpstr>
      <vt:lpstr>PowerPoint Presentation</vt:lpstr>
      <vt:lpstr>What results should you expect?</vt:lpstr>
      <vt:lpstr>Excellent control of Aedes</vt:lpstr>
      <vt:lpstr>Greatly reduced mosquito bites</vt:lpstr>
      <vt:lpstr>Mosquito bites on humans (2015 data)</vt:lpstr>
      <vt:lpstr>Barrier treatments are only one part of a mosquito isolation effort</vt:lpstr>
      <vt:lpstr>Residents</vt:lpstr>
      <vt:lpstr>Questions?</vt:lpstr>
      <vt:lpstr>How do they move toward people?</vt:lpstr>
      <vt:lpstr>How do they move toward people?</vt:lpstr>
      <vt:lpstr>This is the basis for how perimeter applications for mosquito control work.</vt:lpstr>
      <vt:lpstr>How do they move toward people?</vt:lpstr>
      <vt:lpstr>Objective is to treat mosquito adults’ daytime resting sites/transit points and work FROM the house</vt:lpstr>
      <vt:lpstr>Start with vegetation near home</vt:lpstr>
      <vt:lpstr>Then vegetation in the yard</vt:lpstr>
      <vt:lpstr>Finally treat the perimeter</vt:lpstr>
      <vt:lpstr>Objective is to flush the mosquitoes from the yard</vt:lpstr>
    </vt:vector>
  </TitlesOfParts>
  <Company>University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Mosquito 101</dc:title>
  <dc:creator>Grayson Brown</dc:creator>
  <cp:lastModifiedBy>Brock, Jeff  (CHS-PH)</cp:lastModifiedBy>
  <cp:revision>83</cp:revision>
  <cp:lastPrinted>2016-03-29T12:49:58Z</cp:lastPrinted>
  <dcterms:created xsi:type="dcterms:W3CDTF">2016-03-22T17:00:29Z</dcterms:created>
  <dcterms:modified xsi:type="dcterms:W3CDTF">2017-05-11T18:54:25Z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0x0101008D01DD3E84222749ACDFBCB2857CFD2F</vt:lpwstr>
  </property>
  <property fmtid="{D5CDD505-2E9C-101B-9397-08002B2CF9AE}" pid="3" name="Order">
    <vt:r8>11000</vt:r8>
  </property>
</Properties>
</file>