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3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31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62" r:id="rId3"/>
    <p:sldId id="263" r:id="rId4"/>
    <p:sldId id="276" r:id="rId5"/>
    <p:sldId id="272" r:id="rId6"/>
    <p:sldId id="273" r:id="rId7"/>
    <p:sldId id="264" r:id="rId8"/>
    <p:sldId id="265" r:id="rId9"/>
    <p:sldId id="266" r:id="rId10"/>
    <p:sldId id="271" r:id="rId11"/>
    <p:sldId id="270" r:id="rId12"/>
    <p:sldId id="269" r:id="rId13"/>
    <p:sldId id="267" r:id="rId14"/>
    <p:sldId id="268" r:id="rId15"/>
    <p:sldId id="277" r:id="rId16"/>
    <p:sldId id="274" r:id="rId17"/>
    <p:sldId id="275" r:id="rId18"/>
    <p:sldId id="259" r:id="rId19"/>
    <p:sldId id="260" r:id="rId20"/>
    <p:sldId id="283" r:id="rId21"/>
    <p:sldId id="284" r:id="rId22"/>
    <p:sldId id="285" r:id="rId23"/>
    <p:sldId id="286" r:id="rId24"/>
    <p:sldId id="287" r:id="rId25"/>
    <p:sldId id="288" r:id="rId26"/>
    <p:sldId id="278" r:id="rId27"/>
    <p:sldId id="257" r:id="rId28"/>
    <p:sldId id="258" r:id="rId29"/>
    <p:sldId id="289" r:id="rId30"/>
    <p:sldId id="290" r:id="rId31"/>
    <p:sldId id="280" r:id="rId32"/>
    <p:sldId id="281" r:id="rId33"/>
    <p:sldId id="279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0" d="100"/>
          <a:sy n="40" d="100"/>
        </p:scale>
        <p:origin x="-96" y="-11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5EA26B-D987-45C0-B46E-CDC6E6E87BCC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536B4-45AA-401F-ACBA-D3C609842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90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FC4943-B8B6-475E-B580-9F5D26D93C56}" type="datetime1">
              <a:rPr lang="en-US" smtClean="0"/>
              <a:t>5/10/2017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Hot Topics  in Flaviviruses – </a:t>
            </a:r>
            <a:r>
              <a:rPr lang="en-US" dirty="0" err="1" smtClean="0"/>
              <a:t>Savani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9CBE-C096-416D-868F-4AEEAE9F5E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47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E7F3-40F6-4F53-9BE4-2C4444F3A1C5}" type="datetime1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 Topics  in Flaviviruses – Savani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9CBE-C096-416D-868F-4AEEAE9F5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1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4E9B-4CD1-4120-AE29-1F6242A97F64}" type="datetime1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 Topics  in Flaviviruses – Savani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9CBE-C096-416D-868F-4AEEAE9F5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13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B326-4DA2-4E1F-9B78-4FB139C0EF3D}" type="datetime1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 Topics  in Flaviviruses – Savani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9CBE-C096-416D-868F-4AEEAE9F5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18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69AA8-0BAB-44B6-82EB-868462A5E9BD}" type="datetime1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 Topics  in Flaviviruses – Savani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9CBE-C096-416D-868F-4AEEAE9F5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94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F376-DAC7-47CD-9C43-FE76056CB8E8}" type="datetime1">
              <a:rPr lang="en-US" smtClean="0"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 Topics  in Flaviviruses – Savani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9CBE-C096-416D-868F-4AEEAE9F5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4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23749-D1CA-4F7B-A070-496EDC221F5F}" type="datetime1">
              <a:rPr lang="en-US" smtClean="0"/>
              <a:t>5/10/2017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 Topics  in Flaviviruses – Savani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9CBE-C096-416D-868F-4AEEAE9F5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89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1D568-2C33-4CA7-97BB-E8468DD98EA5}" type="datetime1">
              <a:rPr lang="en-US" smtClean="0"/>
              <a:t>5/10/2017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 Topics  in Flaviviruses – Savani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9CBE-C096-416D-868F-4AEEAE9F5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89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F4DA4-B51F-4302-A3E0-484FEFCBB5CC}" type="datetime1">
              <a:rPr lang="en-US" smtClean="0"/>
              <a:t>5/10/2017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 Topics  in Flaviviruses – Savani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9CBE-C096-416D-868F-4AEEAE9F5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724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3224D-15D4-4B80-BBE6-BAEF97131007}" type="datetime1">
              <a:rPr lang="en-US" smtClean="0"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 Topics  in Flaviviruses – Savani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9CBE-C096-416D-868F-4AEEAE9F5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BC5D-3AA8-448D-A3E3-8370E68ADA04}" type="datetime1">
              <a:rPr lang="en-US" smtClean="0"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 Topics  in Flaviviruses – Savani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9CBE-C096-416D-868F-4AEEAE9F5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63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tx2">
                <a:lumMod val="20000"/>
                <a:lumOff val="80000"/>
              </a:schemeClr>
            </a:gs>
            <a:gs pos="27000">
              <a:schemeClr val="bg1"/>
            </a:gs>
            <a:gs pos="88000">
              <a:schemeClr val="tx2">
                <a:lumMod val="75000"/>
              </a:schemeClr>
            </a:gs>
            <a:gs pos="43000">
              <a:srgbClr val="C7DAF1"/>
            </a:gs>
            <a:gs pos="62000">
              <a:schemeClr val="tx2">
                <a:lumMod val="40000"/>
                <a:lumOff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53205665-CBA5-48DF-8AD4-0849EC4F3CBE}" type="datetime1">
              <a:rPr lang="en-US" smtClean="0"/>
              <a:t>5/10/2017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Hot Topics  in Flaviviruses – </a:t>
            </a:r>
            <a:r>
              <a:rPr lang="en-US" dirty="0" err="1" smtClean="0"/>
              <a:t>Savani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E79882-3907-410F-9C05-F46E3CDDE2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158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uro.who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adosefatos.turismo.gov.br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">
              <a:schemeClr val="tx2">
                <a:lumMod val="20000"/>
                <a:lumOff val="80000"/>
              </a:schemeClr>
            </a:gs>
            <a:gs pos="27000">
              <a:schemeClr val="bg1"/>
            </a:gs>
            <a:gs pos="88000">
              <a:schemeClr val="tx2">
                <a:lumMod val="75000"/>
              </a:schemeClr>
            </a:gs>
            <a:gs pos="43000">
              <a:srgbClr val="C7DAF1"/>
            </a:gs>
            <a:gs pos="62000">
              <a:schemeClr val="tx2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000" dirty="0" smtClean="0"/>
              <a:t>Hot Topics in Flaviviruses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38600"/>
            <a:ext cx="6400800" cy="17526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Dora V. </a:t>
            </a:r>
            <a:r>
              <a:rPr lang="en-US" dirty="0" err="1" smtClean="0"/>
              <a:t>Savani</a:t>
            </a:r>
            <a:r>
              <a:rPr lang="en-US" dirty="0" smtClean="0"/>
              <a:t>-Blackham M.D.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22CFE-E616-4D58-8E5C-86E1936BB0C1}" type="datetime1">
              <a:rPr lang="en-US" smtClean="0"/>
              <a:t>5/10/2017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9CBE-C096-416D-868F-4AEEAE9F5EF1}" type="slidenum">
              <a:rPr lang="en-US" smtClean="0"/>
              <a:t>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 Topics  in Flaviviruses – Savani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34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25A56-7030-4C15-95E5-FF072DDB1B86}" type="datetime1">
              <a:rPr lang="en-US" smtClean="0"/>
              <a:t>5/10/2017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1310" y="228600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</a:rPr>
              <a:t>ZIKA </a:t>
            </a:r>
            <a:r>
              <a:rPr lang="en-US" sz="4400" dirty="0" smtClean="0">
                <a:latin typeface="Cambria" panose="02040503050406030204" pitchFamily="18" charset="0"/>
              </a:rPr>
              <a:t>VIRUS </a:t>
            </a:r>
            <a:r>
              <a:rPr lang="en-US" sz="4400" dirty="0">
                <a:latin typeface="Cambria" panose="02040503050406030204" pitchFamily="18" charset="0"/>
              </a:rPr>
              <a:t>in the USA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9CBE-C096-416D-868F-4AEEAE9F5EF1}" type="slidenum">
              <a:rPr lang="en-US" smtClean="0"/>
              <a:t>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 Topics  in Flaviviruses – Savani 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5" y="1198233"/>
            <a:ext cx="8802690" cy="446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6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Aedes aegypti</a:t>
            </a:r>
            <a:endParaRPr lang="en-US" i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5857F-8322-473B-A0DB-D014F49EF972}" type="datetime1">
              <a:rPr lang="en-US" smtClean="0"/>
              <a:t>5/10/2017</a:t>
            </a:fld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85" y="2133600"/>
            <a:ext cx="4301715" cy="325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4038600" cy="4259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95800" y="2133600"/>
            <a:ext cx="228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6</a:t>
            </a:r>
            <a:endParaRPr lang="en-US" sz="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86800" y="1600200"/>
            <a:ext cx="228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Cambria" panose="02040503050406030204" pitchFamily="18" charset="0"/>
              </a:rPr>
              <a:t>7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9CBE-C096-416D-868F-4AEEAE9F5EF1}" type="slidenum">
              <a:rPr lang="en-US" smtClean="0"/>
              <a:t>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 Topics  in Flaviviruses – Savani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12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Aedes albopictus</a:t>
            </a:r>
            <a:endParaRPr lang="en-US" i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261" y="2133600"/>
            <a:ext cx="4264539" cy="321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58685-40BD-47D5-85CC-F6E6519E1C4F}" type="datetime1">
              <a:rPr lang="en-US" smtClean="0"/>
              <a:t>5/10/2017</a:t>
            </a:fld>
            <a:endParaRPr lang="en-US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4038600" cy="4157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95800" y="2057400"/>
            <a:ext cx="152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4</a:t>
            </a:r>
            <a:endParaRPr lang="en-US" sz="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63000" y="1600200"/>
            <a:ext cx="152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5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9CBE-C096-416D-868F-4AEEAE9F5EF1}" type="slidenum">
              <a:rPr lang="en-US" smtClean="0"/>
              <a:t>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 Topics  in Flaviviruses – Savani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3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ZIKA VIRUS in </a:t>
            </a:r>
            <a:r>
              <a:rPr lang="en-US" dirty="0" smtClean="0"/>
              <a:t>the USA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Total of 5,274 cases to date</a:t>
            </a:r>
          </a:p>
          <a:p>
            <a:pPr lvl="1"/>
            <a:r>
              <a:rPr lang="en-US" dirty="0" smtClean="0"/>
              <a:t>4,973  travelers returning from affected areas</a:t>
            </a:r>
          </a:p>
          <a:p>
            <a:pPr lvl="1"/>
            <a:r>
              <a:rPr lang="en-US" dirty="0" smtClean="0"/>
              <a:t>224 cases local mosquito-borne transmission in Florida (218) and Texas (6)</a:t>
            </a:r>
          </a:p>
          <a:p>
            <a:pPr lvl="1"/>
            <a:r>
              <a:rPr lang="en-US" dirty="0" smtClean="0"/>
              <a:t>77 cases acquired through other routes including sexual transmission (46), congenital infection (29), laboratory transmission (1), and person-person through unknown route (1)</a:t>
            </a:r>
          </a:p>
          <a:p>
            <a:r>
              <a:rPr lang="en-US" dirty="0" smtClean="0"/>
              <a:t>US Territories: 36,574 cases, of which 35,422 from Puerto Rico alone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7241E-3B23-486D-963D-3A91CBD2FA4D}" type="datetime1">
              <a:rPr lang="en-US" smtClean="0"/>
              <a:t>5/10/2017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9CBE-C096-416D-868F-4AEEAE9F5EF1}" type="slidenum">
              <a:rPr lang="en-US" smtClean="0"/>
              <a:t>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 Topics  in Flaviviruses – Savani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0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ZIKA VIRUS in the USA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Kentucky: 34 cases and 0 case of asymptomatic </a:t>
            </a:r>
            <a:r>
              <a:rPr lang="en-US" dirty="0" err="1" smtClean="0"/>
              <a:t>viremic</a:t>
            </a:r>
            <a:r>
              <a:rPr lang="en-US" dirty="0" smtClean="0"/>
              <a:t> blood donors</a:t>
            </a:r>
          </a:p>
          <a:p>
            <a:r>
              <a:rPr lang="en-US" dirty="0" smtClean="0"/>
              <a:t>Ohio: 85 cases and 0 case of asymptomatic </a:t>
            </a:r>
            <a:r>
              <a:rPr lang="en-US" dirty="0" err="1" smtClean="0"/>
              <a:t>viremic</a:t>
            </a:r>
            <a:r>
              <a:rPr lang="en-US" dirty="0" smtClean="0"/>
              <a:t> blood donors</a:t>
            </a:r>
          </a:p>
          <a:p>
            <a:r>
              <a:rPr lang="en-US" dirty="0" smtClean="0"/>
              <a:t>Indiana: 51 cases and 0 case of asymptomatic blood donors</a:t>
            </a:r>
          </a:p>
          <a:p>
            <a:r>
              <a:rPr lang="en-US" dirty="0" smtClean="0"/>
              <a:t>California: 447 cases and 5 cases of asymptomatic </a:t>
            </a:r>
            <a:r>
              <a:rPr lang="en-US" dirty="0" err="1" smtClean="0"/>
              <a:t>viremic</a:t>
            </a:r>
            <a:r>
              <a:rPr lang="en-US" dirty="0" smtClean="0"/>
              <a:t> blood donors</a:t>
            </a:r>
          </a:p>
          <a:p>
            <a:r>
              <a:rPr lang="en-US" dirty="0" smtClean="0"/>
              <a:t>Florida: 1,134 cases and 26 cases of asymptomatic </a:t>
            </a:r>
            <a:r>
              <a:rPr lang="en-US" dirty="0" err="1" smtClean="0"/>
              <a:t>viremic</a:t>
            </a:r>
            <a:r>
              <a:rPr lang="en-US" dirty="0" smtClean="0"/>
              <a:t> blood donors</a:t>
            </a:r>
          </a:p>
          <a:p>
            <a:r>
              <a:rPr lang="en-US" dirty="0" smtClean="0"/>
              <a:t>Texas: 326 cases and 5 cases of asymptomatic </a:t>
            </a:r>
            <a:r>
              <a:rPr lang="en-US" dirty="0" err="1" smtClean="0"/>
              <a:t>viremic</a:t>
            </a:r>
            <a:r>
              <a:rPr lang="en-US" dirty="0" smtClean="0"/>
              <a:t> blood donors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97E0D-A582-44F2-924F-A387866D984C}" type="datetime1">
              <a:rPr lang="en-US" smtClean="0"/>
              <a:t>5/10/2017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9CBE-C096-416D-868F-4AEEAE9F5EF1}" type="slidenum">
              <a:rPr lang="en-US" smtClean="0"/>
              <a:t>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 Topics  in Flaviviruses – Savani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Cases in U.S. Pregnant Women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1,793 pregnant females infected with </a:t>
            </a:r>
            <a:r>
              <a:rPr lang="en-US" dirty="0" err="1" smtClean="0"/>
              <a:t>Zika</a:t>
            </a:r>
            <a:r>
              <a:rPr lang="en-US" dirty="0" smtClean="0"/>
              <a:t> in the continental USA</a:t>
            </a:r>
          </a:p>
          <a:p>
            <a:pPr lvl="1"/>
            <a:r>
              <a:rPr lang="en-US" dirty="0" smtClean="0"/>
              <a:t>1,409 completed pregnancy with or without birth defects</a:t>
            </a:r>
          </a:p>
          <a:p>
            <a:pPr lvl="2"/>
            <a:r>
              <a:rPr lang="en-US" dirty="0" smtClean="0"/>
              <a:t>58 </a:t>
            </a:r>
            <a:r>
              <a:rPr lang="en-US" dirty="0" err="1" smtClean="0"/>
              <a:t>liveborn</a:t>
            </a:r>
            <a:r>
              <a:rPr lang="en-US" dirty="0" smtClean="0"/>
              <a:t> infants with birth defects</a:t>
            </a:r>
          </a:p>
          <a:p>
            <a:pPr lvl="2"/>
            <a:r>
              <a:rPr lang="en-US" dirty="0"/>
              <a:t>8</a:t>
            </a:r>
            <a:r>
              <a:rPr lang="en-US" dirty="0" smtClean="0"/>
              <a:t> pregnancy losses with birth defects</a:t>
            </a:r>
            <a:endParaRPr lang="en-US" dirty="0"/>
          </a:p>
          <a:p>
            <a:r>
              <a:rPr lang="en-US" dirty="0" smtClean="0"/>
              <a:t>US Territories: 3,700 pregnant females infected with </a:t>
            </a:r>
            <a:r>
              <a:rPr lang="en-US" dirty="0" err="1" smtClean="0"/>
              <a:t>Zika</a:t>
            </a:r>
            <a:endParaRPr lang="en-US" dirty="0" smtClean="0"/>
          </a:p>
          <a:p>
            <a:r>
              <a:rPr lang="en-US" dirty="0" smtClean="0"/>
              <a:t>CDC: “American mothers infected with the </a:t>
            </a:r>
            <a:r>
              <a:rPr lang="en-US" dirty="0" err="1" smtClean="0"/>
              <a:t>Zika</a:t>
            </a:r>
            <a:r>
              <a:rPr lang="en-US" dirty="0" smtClean="0"/>
              <a:t> virus last year were 20 times as likely to give birth to babies with birth defects as mothers who gave birth two years before the epidemic”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86DFF-2D2B-439B-8E96-BDFFFE3193A4}" type="datetime1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 Topics  in Flaviviruses – Savani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89673-62AB-41DD-96FA-7FF82294FB5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6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MICROCEPHALY in BRAZIL</a:t>
            </a:r>
            <a:endParaRPr lang="en-US" sz="3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9714" y="273050"/>
            <a:ext cx="4962421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EBF10-EEA0-4ED3-801F-786BEEB078F4}" type="datetime1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 Topics  in Flaviviruses – Savani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89673-62AB-41DD-96FA-7FF82294FB5D}" type="slidenum">
              <a:rPr lang="en-US" smtClean="0"/>
              <a:t>16</a:t>
            </a:fld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2945594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02794" y="1905000"/>
            <a:ext cx="25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8</a:t>
            </a:r>
            <a:endParaRPr lang="en-US" sz="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86800" y="304800"/>
            <a:ext cx="304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9</a:t>
            </a:r>
            <a:endParaRPr lang="en-US" sz="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18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MICROCEPHALY and ZIKA VIRUS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Not recognized at the time of the outbreak in the Yap Islands of Micronesia in 2007</a:t>
            </a:r>
          </a:p>
          <a:p>
            <a:r>
              <a:rPr lang="en-US" dirty="0" smtClean="0"/>
              <a:t>Similarly, no fetal abnormalities initially detected in the French Polynesia outbreak in 2013-2014</a:t>
            </a:r>
          </a:p>
          <a:p>
            <a:r>
              <a:rPr lang="en-US" dirty="0"/>
              <a:t>S</a:t>
            </a:r>
            <a:r>
              <a:rPr lang="en-US" dirty="0" smtClean="0"/>
              <a:t>ubsequent retrospective studies identified 19 cases of fetal abnormalities and a baseline microcephaly prevalence of 2 cases per 10,000 neonates (0.02%)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R</a:t>
            </a:r>
            <a:r>
              <a:rPr lang="en-US" dirty="0" smtClean="0"/>
              <a:t>isk of microcephaly associated ZIKA was of 95 cases per 10,000 women infected in the first trimester </a:t>
            </a:r>
          </a:p>
          <a:p>
            <a:pPr lvl="1"/>
            <a:r>
              <a:rPr lang="en-US" dirty="0" smtClean="0"/>
              <a:t>Risk during that outbreak was estimated at 1%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FCA-57F8-4924-AE51-F1345433D80D}" type="datetime1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 Topics  in Flaviviruses – Savani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89673-62AB-41DD-96FA-7FF82294FB5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5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Zika</a:t>
            </a:r>
            <a:r>
              <a:rPr lang="en-US" dirty="0" smtClean="0"/>
              <a:t> Virus Infection and Associated Neurologic Disorders in Brazil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1" y="1752600"/>
            <a:ext cx="8610600" cy="443754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2D3D8-61EE-47DF-A6E6-F47D494F6439}" type="datetime1">
              <a:rPr lang="en-US" smtClean="0"/>
              <a:t>5/10/2017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9CBE-C096-416D-868F-4AEEAE9F5EF1}" type="slidenum">
              <a:rPr lang="en-US" smtClean="0"/>
              <a:t>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 Topics  in Flaviviruses – Savani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5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Zika</a:t>
            </a:r>
            <a:r>
              <a:rPr lang="en-US" dirty="0" smtClean="0"/>
              <a:t> Virus Infection and Associated Neurologic Disorders in Brazil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752600"/>
            <a:ext cx="8610600" cy="427325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156CD-D18E-4B70-818C-DC637B2B3426}" type="datetime1">
              <a:rPr lang="en-US" smtClean="0"/>
              <a:t>5/10/2017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9CBE-C096-416D-868F-4AEEAE9F5EF1}" type="slidenum">
              <a:rPr lang="en-US" smtClean="0"/>
              <a:t>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 Topics  in Flaviviruses – Savani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1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0245" y="21771"/>
            <a:ext cx="7772400" cy="1470025"/>
          </a:xfrm>
        </p:spPr>
        <p:txBody>
          <a:bodyPr>
            <a:normAutofit/>
          </a:bodyPr>
          <a:lstStyle/>
          <a:p>
            <a:r>
              <a:rPr lang="en-US" sz="6600" dirty="0" err="1" smtClean="0">
                <a:latin typeface="Cambria" panose="02040503050406030204" pitchFamily="18" charset="0"/>
              </a:rPr>
              <a:t>Zika</a:t>
            </a:r>
            <a:r>
              <a:rPr lang="en-US" sz="6600" dirty="0" smtClean="0">
                <a:latin typeface="Cambria" panose="02040503050406030204" pitchFamily="18" charset="0"/>
              </a:rPr>
              <a:t> Virus</a:t>
            </a:r>
            <a:endParaRPr lang="en-US" sz="6600" dirty="0">
              <a:latin typeface="Cambria" panose="020405030504060302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08672-D6E1-4A5B-BD6A-7CB40AA4DA17}" type="datetime1">
              <a:rPr lang="en-US" smtClean="0"/>
              <a:t>5/10/2017</a:t>
            </a:fld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380" y="1486683"/>
            <a:ext cx="5325239" cy="397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81800" y="1295400"/>
            <a:ext cx="228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1</a:t>
            </a:r>
            <a:endParaRPr lang="en-US" sz="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9CBE-C096-416D-868F-4AEEAE9F5EF1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 Topics  in Flaviviruses – Savani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99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Children Aged &lt;18 Years with ZVD Acquired Postnatally – U.S. [01/2015-07/2016]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676400"/>
            <a:ext cx="6172200" cy="4191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9F6B9-ECB2-4717-90C3-A4242B355886}" type="datetime1">
              <a:rPr lang="en-US" smtClean="0"/>
              <a:t>5/10/2017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9CBE-C096-416D-868F-4AEEAE9F5EF1}" type="slidenum">
              <a:rPr lang="en-US" smtClean="0"/>
              <a:t>20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 Topics  in Flaviviruses – Savani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9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Children Aged &lt;18 Years with ZVD Acquired Postnatally – U.S. [01/2015-07/2016]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81200"/>
            <a:ext cx="7474878" cy="370697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B55B6-A1BA-4AF2-A9E6-3385CB2005BF}" type="datetime1">
              <a:rPr lang="en-US" smtClean="0"/>
              <a:t>5/10/2017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9CBE-C096-416D-868F-4AEEAE9F5EF1}" type="slidenum">
              <a:rPr lang="en-US" smtClean="0"/>
              <a:t>21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 Topics  in Flaviviruses – Savani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9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Zika</a:t>
            </a:r>
            <a:r>
              <a:rPr lang="en-US" dirty="0" smtClean="0"/>
              <a:t> in Transplants Patients</a:t>
            </a:r>
            <a:br>
              <a:rPr lang="en-US" dirty="0" smtClean="0"/>
            </a:br>
            <a:r>
              <a:rPr lang="en-US" dirty="0" smtClean="0"/>
              <a:t>(Am Journal Transplant-March/2017)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187 solid organ transplants performed in a center in Brazil between Jan 2015-April 2016</a:t>
            </a:r>
          </a:p>
          <a:p>
            <a:r>
              <a:rPr lang="en-US" dirty="0" smtClean="0"/>
              <a:t>40 patients (29 Kidney, 11 liver) suspected of having Arbovirus disease</a:t>
            </a:r>
          </a:p>
          <a:p>
            <a:r>
              <a:rPr lang="en-US" dirty="0" smtClean="0"/>
              <a:t>4 transplants recipients with confirmed ZVD by </a:t>
            </a:r>
            <a:r>
              <a:rPr lang="en-US" dirty="0" err="1" smtClean="0"/>
              <a:t>rt</a:t>
            </a:r>
            <a:r>
              <a:rPr lang="en-US" dirty="0" smtClean="0"/>
              <a:t>-PCR: 2 Liver and 2 Kidney</a:t>
            </a:r>
          </a:p>
          <a:p>
            <a:pPr lvl="1"/>
            <a:r>
              <a:rPr lang="en-US" dirty="0" smtClean="0"/>
              <a:t>Symptoms: fever, myalgia, headaches, cough, anemia, thrombocytopenia, all with allograft dysfunction and 3 with bacterial superinfection</a:t>
            </a:r>
          </a:p>
          <a:p>
            <a:r>
              <a:rPr lang="en-US" dirty="0" smtClean="0"/>
              <a:t>No Fatalities and no neurological sequelae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689FF-5B1F-4ED9-AF52-8BAB7B63E93D}" type="datetime1">
              <a:rPr lang="en-US" smtClean="0"/>
              <a:t>5/10/2017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9CBE-C096-416D-868F-4AEEAE9F5EF1}" type="slidenum">
              <a:rPr lang="en-US" smtClean="0"/>
              <a:t>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 Topics  in Flaviviruses – Savani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25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Transient Hearing Loss in Adults Associated with ZVD(CID March 2017:64)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Describes 3 patients with ZVD (1 confirmed and 2 probable) with acute hearing loss, tinnitus and dizziness</a:t>
            </a:r>
          </a:p>
          <a:p>
            <a:r>
              <a:rPr lang="en-US" dirty="0" smtClean="0"/>
              <a:t>Supported by time-based audiometric studies</a:t>
            </a:r>
          </a:p>
          <a:p>
            <a:r>
              <a:rPr lang="en-US" dirty="0" smtClean="0"/>
              <a:t>Hearing loss was transient and 2 recovered completely</a:t>
            </a:r>
          </a:p>
          <a:p>
            <a:r>
              <a:rPr lang="en-US" dirty="0" smtClean="0"/>
              <a:t>Transient </a:t>
            </a:r>
            <a:r>
              <a:rPr lang="en-US" dirty="0" err="1" smtClean="0"/>
              <a:t>otologic</a:t>
            </a:r>
            <a:r>
              <a:rPr lang="en-US" dirty="0" smtClean="0"/>
              <a:t> symptoms persists for up to 28 days causing moderate to severe hearing disability and interfering with speech comprehension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8F4EA-5560-4797-B527-6B314317FDFB}" type="datetime1">
              <a:rPr lang="en-US" smtClean="0"/>
              <a:t>5/10/2017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9CBE-C096-416D-868F-4AEEAE9F5EF1}" type="slidenum">
              <a:rPr lang="en-US" smtClean="0"/>
              <a:t>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 Topics  in Flaviviruses – Savani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89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Can Previous Dengue Virus Infection Exacerbate Subsequent </a:t>
            </a:r>
            <a:r>
              <a:rPr lang="en-US" dirty="0" err="1" smtClean="0"/>
              <a:t>Zika</a:t>
            </a:r>
            <a:r>
              <a:rPr lang="en-US" dirty="0" smtClean="0"/>
              <a:t> Infection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 </a:t>
            </a:r>
            <a:r>
              <a:rPr lang="en-US" dirty="0" err="1" smtClean="0"/>
              <a:t>Priyamvada</a:t>
            </a:r>
            <a:r>
              <a:rPr lang="en-US" dirty="0" smtClean="0"/>
              <a:t> L., et al. (Proc Natl </a:t>
            </a:r>
            <a:r>
              <a:rPr lang="en-US" dirty="0" err="1" smtClean="0"/>
              <a:t>Acad</a:t>
            </a:r>
            <a:r>
              <a:rPr lang="en-US" dirty="0" smtClean="0"/>
              <a:t> </a:t>
            </a:r>
            <a:r>
              <a:rPr lang="en-US" dirty="0" err="1" smtClean="0"/>
              <a:t>Sci</a:t>
            </a:r>
            <a:r>
              <a:rPr lang="en-US" dirty="0" smtClean="0"/>
              <a:t> USA 2016: 113:7852-7) showed that serum from Dengue infected individuals, and monoclonal antibody derived from </a:t>
            </a:r>
            <a:r>
              <a:rPr lang="en-US" dirty="0" err="1" smtClean="0"/>
              <a:t>plasmablasts</a:t>
            </a:r>
            <a:r>
              <a:rPr lang="en-US" dirty="0" smtClean="0"/>
              <a:t> from these individuals enhanced in vitro infection by </a:t>
            </a:r>
            <a:r>
              <a:rPr lang="en-US" dirty="0" err="1" smtClean="0"/>
              <a:t>Zika</a:t>
            </a:r>
            <a:r>
              <a:rPr lang="en-US" dirty="0" smtClean="0"/>
              <a:t> virus of cells displaying Fc gamma receptor</a:t>
            </a:r>
          </a:p>
          <a:p>
            <a:r>
              <a:rPr lang="en-US" dirty="0" err="1" smtClean="0"/>
              <a:t>Dejnirattisai</a:t>
            </a:r>
            <a:r>
              <a:rPr lang="en-US" dirty="0" smtClean="0"/>
              <a:t>, W., et al. (Nat </a:t>
            </a:r>
            <a:r>
              <a:rPr lang="en-US" dirty="0" err="1" smtClean="0"/>
              <a:t>Immunol</a:t>
            </a:r>
            <a:r>
              <a:rPr lang="en-US" dirty="0" smtClean="0"/>
              <a:t> 2016:1102-8) similarly demonstrated serological cross-reactivity of Dengue-immune plasma, as well as its ability to drive antibody-dependent enhancement of </a:t>
            </a:r>
            <a:r>
              <a:rPr lang="en-US" dirty="0" err="1" smtClean="0"/>
              <a:t>Zika</a:t>
            </a:r>
            <a:r>
              <a:rPr lang="en-US" dirty="0" smtClean="0"/>
              <a:t> infection in vitro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DA0B7-F1BE-4ECD-800E-07598E3C06E7}" type="datetime1">
              <a:rPr lang="en-US" smtClean="0"/>
              <a:t>5/10/2017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9CBE-C096-416D-868F-4AEEAE9F5EF1}" type="slidenum">
              <a:rPr lang="en-US" smtClean="0"/>
              <a:t>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 Topics  in Flaviviruses – Savani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66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Dengue-virus-Specific antibodies enhance Brazilian </a:t>
            </a:r>
            <a:r>
              <a:rPr lang="en-US" sz="3600" dirty="0" err="1" smtClean="0"/>
              <a:t>Zika</a:t>
            </a:r>
            <a:r>
              <a:rPr lang="en-US" sz="3600" dirty="0" smtClean="0"/>
              <a:t> Infection (JID 3/2017:215)</a:t>
            </a:r>
            <a:endParaRPr lang="en-US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90" y="1905000"/>
            <a:ext cx="8091419" cy="352180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5187-4C22-4E95-B775-0DC83547C408}" type="datetime1">
              <a:rPr lang="en-US" smtClean="0"/>
              <a:t>5/10/2017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9CBE-C096-416D-868F-4AEEAE9F5EF1}" type="slidenum">
              <a:rPr lang="en-US" smtClean="0"/>
              <a:t>25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 Topics  in Flaviviruses – Savani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78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Yellow Fever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0E3E4-DC67-49BE-83E1-96087B5F91D7}" type="datetime1">
              <a:rPr lang="en-US" smtClean="0"/>
              <a:t>5/10/2017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9CBE-C096-416D-868F-4AEEAE9F5EF1}" type="slidenum">
              <a:rPr lang="en-US" smtClean="0"/>
              <a:t>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 Topics  in Flaviviruses – Savani 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8600"/>
            <a:ext cx="6097485" cy="527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Yellow Fever – Once Again on the Radar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8229600" cy="516636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938E8-44E7-4F4E-A427-474B7DB05C19}" type="datetime1">
              <a:rPr lang="en-US" smtClean="0"/>
              <a:t>5/10/2017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9CBE-C096-416D-868F-4AEEAE9F5EF1}" type="slidenum">
              <a:rPr lang="en-US" smtClean="0"/>
              <a:t>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 Topics  in Flaviviruses – Savani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97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Yellow Fever – Once Again on the Radar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351" y="1219200"/>
            <a:ext cx="4657298" cy="52578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27E23-6956-44A2-8055-2BFBB6868BF2}" type="datetime1">
              <a:rPr lang="en-US" smtClean="0"/>
              <a:t>5/10/2017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9CBE-C096-416D-868F-4AEEAE9F5EF1}" type="slidenum">
              <a:rPr lang="en-US" smtClean="0"/>
              <a:t>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 Topics  in Flaviviruses – Savani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Yellow Fever – </a:t>
            </a:r>
            <a:r>
              <a:rPr lang="en-US" sz="3600" dirty="0" smtClean="0"/>
              <a:t>Since December 2016 Through April 27, 2017</a:t>
            </a:r>
            <a:endParaRPr lang="en-US" sz="36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0"/>
            <a:ext cx="3678936" cy="451124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000" y="1600200"/>
            <a:ext cx="47244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1542 cases of Yellow Fever reported</a:t>
            </a:r>
          </a:p>
          <a:p>
            <a:pPr lvl="1"/>
            <a:r>
              <a:rPr lang="en-US" dirty="0" smtClean="0"/>
              <a:t>715 confirmed</a:t>
            </a:r>
          </a:p>
          <a:p>
            <a:pPr lvl="1"/>
            <a:r>
              <a:rPr lang="en-US" dirty="0" smtClean="0"/>
              <a:t>825 under investigation</a:t>
            </a:r>
          </a:p>
          <a:p>
            <a:r>
              <a:rPr lang="en-US" dirty="0" smtClean="0"/>
              <a:t>240 </a:t>
            </a:r>
            <a:r>
              <a:rPr lang="en-US" dirty="0"/>
              <a:t>d</a:t>
            </a:r>
            <a:r>
              <a:rPr lang="en-US" dirty="0" smtClean="0"/>
              <a:t>eaths (confirmed)</a:t>
            </a:r>
          </a:p>
          <a:p>
            <a:pPr lvl="1"/>
            <a:r>
              <a:rPr lang="en-US" dirty="0" smtClean="0"/>
              <a:t>39 deaths (under investigation)</a:t>
            </a:r>
          </a:p>
          <a:p>
            <a:r>
              <a:rPr lang="en-US" dirty="0" smtClean="0"/>
              <a:t>Case fatality rate (CFR): 34% among confirmed cases</a:t>
            </a:r>
          </a:p>
          <a:p>
            <a:r>
              <a:rPr lang="en-US" dirty="0" smtClean="0"/>
              <a:t>6 states: ES, MG, </a:t>
            </a:r>
            <a:r>
              <a:rPr lang="en-US" dirty="0" err="1" smtClean="0"/>
              <a:t>Pará</a:t>
            </a:r>
            <a:r>
              <a:rPr lang="en-US" dirty="0" smtClean="0"/>
              <a:t>, RJ, SP, Tocantins</a:t>
            </a:r>
          </a:p>
          <a:p>
            <a:r>
              <a:rPr lang="en-US" dirty="0" smtClean="0"/>
              <a:t>To date </a:t>
            </a:r>
            <a:r>
              <a:rPr lang="en-US" i="1" dirty="0" smtClean="0"/>
              <a:t>Aedes aegypti </a:t>
            </a:r>
            <a:r>
              <a:rPr lang="en-US" dirty="0" smtClean="0"/>
              <a:t>has not been reported to have roll in transmission (“urban yellow fever”)</a:t>
            </a:r>
          </a:p>
          <a:p>
            <a:r>
              <a:rPr lang="en-US" i="1" dirty="0" err="1" smtClean="0"/>
              <a:t>Haemagogus</a:t>
            </a:r>
            <a:r>
              <a:rPr lang="en-US" i="1" dirty="0" smtClean="0"/>
              <a:t> </a:t>
            </a:r>
            <a:r>
              <a:rPr lang="en-US" dirty="0" smtClean="0"/>
              <a:t>species sylvatic transmission “jungle yellow fever”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F376-DAC7-47CD-9C43-FE76056CB8E8}" type="datetime1">
              <a:rPr lang="en-US" smtClean="0"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 Topics  in Flaviviruses – Savani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9CBE-C096-416D-868F-4AEEAE9F5EF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8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ZIKA VIRUS INFECTION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 arthropod-borne FLAVIVIRUS transmitted by mosquitoes</a:t>
            </a:r>
          </a:p>
          <a:p>
            <a:r>
              <a:rPr lang="en-US" dirty="0" smtClean="0"/>
              <a:t>Related to other FLAVIRUSES: Dengue, Yellow Fever, Chikungunya, West Nile, and Japanese Encephalitis virus</a:t>
            </a:r>
          </a:p>
          <a:p>
            <a:r>
              <a:rPr lang="en-US" dirty="0" smtClean="0"/>
              <a:t>Newly emerging in the Western hemisphere with on-going outbreak in the Americas, Caribbean, and the Pacific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35F5A-FEA4-44B9-B30F-81DCD9779F45}" type="datetime1">
              <a:rPr lang="en-US" smtClean="0"/>
              <a:t>5/10/2017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9CBE-C096-416D-868F-4AEEAE9F5EF1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 Topics  in Flaviviruses – Savani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7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Yellow Fever Outbreak Southeast Brazil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290705" cy="47545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B326-4DA2-4E1F-9B78-4FB139C0EF3D}" type="datetime1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 Topics  in Flaviviruses – Savani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9CBE-C096-416D-868F-4AEEAE9F5EF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2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Tang H, </a:t>
            </a:r>
            <a:r>
              <a:rPr lang="en-US" dirty="0" err="1" smtClean="0"/>
              <a:t>Hammack</a:t>
            </a:r>
            <a:r>
              <a:rPr lang="en-US" dirty="0" smtClean="0"/>
              <a:t> C et al. ZIKA virus infects Human 	Neural Progenitors and Attenuates Their Growth.  	Cell Stem Cell 2016</a:t>
            </a:r>
          </a:p>
          <a:p>
            <a:r>
              <a:rPr lang="en-US" dirty="0" err="1" smtClean="0"/>
              <a:t>Garcez</a:t>
            </a:r>
            <a:r>
              <a:rPr lang="en-US" dirty="0" smtClean="0"/>
              <a:t> PP, </a:t>
            </a:r>
            <a:r>
              <a:rPr lang="en-US" dirty="0" err="1" smtClean="0"/>
              <a:t>Loiola</a:t>
            </a:r>
            <a:r>
              <a:rPr lang="en-US" dirty="0" smtClean="0"/>
              <a:t> </a:t>
            </a:r>
            <a:r>
              <a:rPr lang="en-US" dirty="0" err="1" smtClean="0"/>
              <a:t>EC,Madeiro</a:t>
            </a:r>
            <a:r>
              <a:rPr lang="en-US" dirty="0" smtClean="0"/>
              <a:t> da Costa R, et al. </a:t>
            </a:r>
            <a:r>
              <a:rPr lang="en-US" dirty="0" err="1" smtClean="0"/>
              <a:t>Zika</a:t>
            </a:r>
            <a:r>
              <a:rPr lang="en-US" dirty="0" smtClean="0"/>
              <a:t> virus 	impairs growth in human </a:t>
            </a:r>
            <a:r>
              <a:rPr lang="en-US" dirty="0" err="1" smtClean="0"/>
              <a:t>neurospheres</a:t>
            </a:r>
            <a:r>
              <a:rPr lang="en-US" dirty="0" smtClean="0"/>
              <a:t> and brain	organoids. Science 2016.</a:t>
            </a:r>
          </a:p>
          <a:p>
            <a:r>
              <a:rPr lang="en-US" dirty="0" err="1" smtClean="0"/>
              <a:t>Milakar</a:t>
            </a:r>
            <a:r>
              <a:rPr lang="en-US" dirty="0" smtClean="0"/>
              <a:t> J, </a:t>
            </a:r>
            <a:r>
              <a:rPr lang="en-US" dirty="0" err="1" smtClean="0"/>
              <a:t>Korva</a:t>
            </a:r>
            <a:r>
              <a:rPr lang="en-US" dirty="0" smtClean="0"/>
              <a:t> M, </a:t>
            </a:r>
            <a:r>
              <a:rPr lang="en-US" dirty="0" err="1" smtClean="0"/>
              <a:t>Tul</a:t>
            </a:r>
            <a:r>
              <a:rPr lang="en-US" dirty="0" smtClean="0"/>
              <a:t> M et al. </a:t>
            </a:r>
            <a:r>
              <a:rPr lang="en-US" dirty="0" err="1" smtClean="0"/>
              <a:t>Zika</a:t>
            </a:r>
            <a:r>
              <a:rPr lang="en-US" dirty="0" smtClean="0"/>
              <a:t> virus associated with 	Microcephaly. NEJM 2016; 374:951.</a:t>
            </a:r>
          </a:p>
          <a:p>
            <a:r>
              <a:rPr lang="en-US" dirty="0" smtClean="0"/>
              <a:t>WHO. Consensus on casual link between </a:t>
            </a:r>
            <a:r>
              <a:rPr lang="en-US" dirty="0" err="1" smtClean="0"/>
              <a:t>Zika</a:t>
            </a:r>
            <a:r>
              <a:rPr lang="en-US" dirty="0" smtClean="0"/>
              <a:t> and 	neurological disorders. </a:t>
            </a:r>
            <a:r>
              <a:rPr lang="en-US" dirty="0" smtClean="0">
                <a:hlinkClick r:id="rId2"/>
              </a:rPr>
              <a:t>http://www.euro.who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Driggers</a:t>
            </a:r>
            <a:r>
              <a:rPr lang="en-US" dirty="0" smtClean="0"/>
              <a:t> RW, Ho CY, et al. </a:t>
            </a:r>
            <a:r>
              <a:rPr lang="en-US" dirty="0" err="1" smtClean="0"/>
              <a:t>Zika</a:t>
            </a:r>
            <a:r>
              <a:rPr lang="en-US" dirty="0" smtClean="0"/>
              <a:t> virus Infection with 	prolonged Maternal Viremia and fetal Brain 	abnormalities. NEJM 2016.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3D180-8DBA-4FBB-B93E-9221973B2695}" type="datetime1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 Topics  in Flaviviruses – Savani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89673-62AB-41DD-96FA-7FF82294FB5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7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 smtClean="0"/>
              <a:t>Carteaux</a:t>
            </a:r>
            <a:r>
              <a:rPr lang="en-US" dirty="0" smtClean="0"/>
              <a:t> G, </a:t>
            </a:r>
            <a:r>
              <a:rPr lang="en-US" dirty="0" err="1" smtClean="0"/>
              <a:t>Marquat</a:t>
            </a:r>
            <a:r>
              <a:rPr lang="en-US" dirty="0" smtClean="0"/>
              <a:t> M, </a:t>
            </a:r>
            <a:r>
              <a:rPr lang="en-US" dirty="0" err="1" smtClean="0"/>
              <a:t>Bedet</a:t>
            </a:r>
            <a:r>
              <a:rPr lang="en-US" dirty="0" smtClean="0"/>
              <a:t> </a:t>
            </a:r>
            <a:r>
              <a:rPr lang="en-US" dirty="0" err="1" smtClean="0"/>
              <a:t>A,et</a:t>
            </a:r>
            <a:r>
              <a:rPr lang="en-US" dirty="0" smtClean="0"/>
              <a:t> al. ZIKA Virus 	associated with meningoencephalitis. NEJM 	2016; 374:1595</a:t>
            </a:r>
          </a:p>
          <a:p>
            <a:r>
              <a:rPr lang="en-US" dirty="0" smtClean="0"/>
              <a:t>CDC and Prevention. New CDC laboratory Test for 	</a:t>
            </a:r>
            <a:r>
              <a:rPr lang="en-US" dirty="0" err="1" smtClean="0"/>
              <a:t>Zika</a:t>
            </a:r>
            <a:r>
              <a:rPr lang="en-US" dirty="0" smtClean="0"/>
              <a:t> Authorized for Emergency Use by FDA. 	http://www.cdc.gov</a:t>
            </a:r>
          </a:p>
          <a:p>
            <a:r>
              <a:rPr lang="en-US" dirty="0" smtClean="0"/>
              <a:t>UN </a:t>
            </a:r>
            <a:r>
              <a:rPr lang="en-US" dirty="0" err="1" smtClean="0"/>
              <a:t>Dept</a:t>
            </a:r>
            <a:r>
              <a:rPr lang="en-US" dirty="0" smtClean="0"/>
              <a:t> of Economic and Social Affairs. 	http://www.esa.un.org</a:t>
            </a:r>
          </a:p>
          <a:p>
            <a:r>
              <a:rPr lang="en-US" dirty="0" smtClean="0"/>
              <a:t>Brazil </a:t>
            </a:r>
            <a:r>
              <a:rPr lang="en-US" dirty="0" err="1" smtClean="0"/>
              <a:t>Turism</a:t>
            </a:r>
            <a:r>
              <a:rPr lang="en-US" dirty="0" smtClean="0"/>
              <a:t>. 	</a:t>
            </a:r>
            <a:r>
              <a:rPr lang="en-US" dirty="0" smtClean="0">
                <a:hlinkClick r:id="rId2"/>
              </a:rPr>
              <a:t>http://www.dadosefatos.turismo.gov.br</a:t>
            </a:r>
            <a:endParaRPr lang="en-US" dirty="0" smtClean="0"/>
          </a:p>
          <a:p>
            <a:r>
              <a:rPr lang="en-US" dirty="0" smtClean="0"/>
              <a:t>WHO. </a:t>
            </a:r>
            <a:r>
              <a:rPr lang="en-US" dirty="0" err="1" smtClean="0"/>
              <a:t>Zika</a:t>
            </a:r>
            <a:r>
              <a:rPr lang="en-US" dirty="0" smtClean="0"/>
              <a:t> virus and the Olympic and </a:t>
            </a:r>
            <a:r>
              <a:rPr lang="en-US" dirty="0" err="1" smtClean="0"/>
              <a:t>Paralypmic</a:t>
            </a:r>
            <a:r>
              <a:rPr lang="en-US" dirty="0" smtClean="0"/>
              <a:t> 	Games Rio 2016. http://www.who.int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36D32-993F-416F-AD65-FDF9E85642E1}" type="datetime1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 Topics  in Flaviviruses – Savani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89673-62AB-41DD-96FA-7FF82294FB5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4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12CF7-E17D-4B49-AC69-AF209DD79141}" type="datetime1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 Topics  in Flaviviruses – Savani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89673-62AB-41DD-96FA-7FF82294FB5D}" type="slidenum">
              <a:rPr lang="en-US" smtClean="0"/>
              <a:t>33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686800" y="76200"/>
            <a:ext cx="304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13</a:t>
            </a:r>
            <a:endParaRPr lang="en-US" sz="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9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ZIKA VIRUS COMPLICATIONS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Congenital microcephaly (29%)</a:t>
            </a:r>
          </a:p>
          <a:p>
            <a:r>
              <a:rPr lang="en-US" dirty="0" smtClean="0"/>
              <a:t>Fetal losses</a:t>
            </a:r>
          </a:p>
          <a:p>
            <a:r>
              <a:rPr lang="en-US" dirty="0" smtClean="0"/>
              <a:t>Widespread brain calcifications</a:t>
            </a:r>
          </a:p>
          <a:p>
            <a:r>
              <a:rPr lang="en-US" dirty="0" smtClean="0"/>
              <a:t>Ventricular enlargement</a:t>
            </a:r>
          </a:p>
          <a:p>
            <a:r>
              <a:rPr lang="en-US" dirty="0" smtClean="0"/>
              <a:t>Optic nerve abnormality </a:t>
            </a:r>
          </a:p>
          <a:p>
            <a:r>
              <a:rPr lang="en-US" dirty="0"/>
              <a:t>M</a:t>
            </a:r>
            <a:r>
              <a:rPr lang="en-US" dirty="0" smtClean="0"/>
              <a:t>acular atrophy</a:t>
            </a:r>
          </a:p>
          <a:p>
            <a:r>
              <a:rPr lang="en-US" dirty="0" err="1" smtClean="0"/>
              <a:t>Hydranencephaly</a:t>
            </a:r>
            <a:endParaRPr lang="en-US" dirty="0" smtClean="0"/>
          </a:p>
          <a:p>
            <a:r>
              <a:rPr lang="en-US" dirty="0" smtClean="0"/>
              <a:t>Guillain-Barre syndrome</a:t>
            </a:r>
            <a:r>
              <a:rPr lang="en-US" dirty="0">
                <a:sym typeface="Wingdings" panose="05000000000000000000" pitchFamily="2" charset="2"/>
              </a:rPr>
              <a:t>: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2.4 cases per 10,000 </a:t>
            </a:r>
            <a:r>
              <a:rPr lang="en-US" dirty="0" err="1" smtClean="0">
                <a:sym typeface="Wingdings" panose="05000000000000000000" pitchFamily="2" charset="2"/>
              </a:rPr>
              <a:t>Zika</a:t>
            </a:r>
            <a:r>
              <a:rPr lang="en-US" dirty="0" smtClean="0">
                <a:sym typeface="Wingdings" panose="05000000000000000000" pitchFamily="2" charset="2"/>
              </a:rPr>
              <a:t> virus infections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40396-C08D-4CD9-BDD5-DFE370370CC8}" type="datetime1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 Topics  in Flaviviruses – Savani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89673-62AB-41DD-96FA-7FF82294FB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8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ZIKA VIRUS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ZIKA virus RNA has been detected in blood, urine, semen, saliva, CSF, amniotic fluid, and breast milk</a:t>
            </a:r>
          </a:p>
          <a:p>
            <a:r>
              <a:rPr lang="en-US" dirty="0" smtClean="0"/>
              <a:t>ZIKA RNA can be detected in the blood from 3-7 days post infection by </a:t>
            </a:r>
            <a:r>
              <a:rPr lang="en-US" dirty="0" err="1" smtClean="0"/>
              <a:t>rt</a:t>
            </a:r>
            <a:r>
              <a:rPr lang="en-US" dirty="0" smtClean="0"/>
              <a:t>-PCR</a:t>
            </a:r>
          </a:p>
          <a:p>
            <a:r>
              <a:rPr lang="en-US" dirty="0" smtClean="0"/>
              <a:t>Pregnant women may have longer viremia and viral RNA has been detected up to 10 weeks after symptom onset</a:t>
            </a:r>
          </a:p>
          <a:p>
            <a:r>
              <a:rPr lang="en-US" dirty="0" smtClean="0"/>
              <a:t>French Polynesia outbreak: 3% of donated blood tested Positive for ZIKA RNA by </a:t>
            </a:r>
            <a:r>
              <a:rPr lang="en-US" dirty="0" err="1" smtClean="0"/>
              <a:t>rt</a:t>
            </a:r>
            <a:r>
              <a:rPr lang="en-US" dirty="0" smtClean="0"/>
              <a:t>-PCR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B3044-7310-412C-8276-F805833B6FEA}" type="datetime1">
              <a:rPr lang="en-US" smtClean="0"/>
              <a:t>5/10/2017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9CBE-C096-416D-868F-4AEEAE9F5EF1}" type="slidenum">
              <a:rPr lang="en-US" smtClean="0"/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 Topics  in Flaviviruses – Savani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23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ZIKA VIRUS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ZIKA virus is detected in the urine of an infected person for at least two (2) weeks after onset of symptoms</a:t>
            </a:r>
          </a:p>
          <a:p>
            <a:r>
              <a:rPr lang="en-US" dirty="0" smtClean="0"/>
              <a:t>ZIKA virus has been detected in semen 62 days after onset of febrile illness, when it was no longer detected in the blood</a:t>
            </a:r>
          </a:p>
          <a:p>
            <a:r>
              <a:rPr lang="en-US" dirty="0" smtClean="0"/>
              <a:t>Semen viral load may be high; in one report the VL&gt;2 weeks post symptoms was roughly 100,000x that of blood or urine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A959-1FBF-4E61-9894-B9100334DF27}" type="datetime1">
              <a:rPr lang="en-US" smtClean="0"/>
              <a:t>5/10/2017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9CBE-C096-416D-868F-4AEEAE9F5EF1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 Topics  in Flaviviruses – Savani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6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ZIKA VIRUS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200" dirty="0"/>
              <a:t>F</a:t>
            </a:r>
            <a:r>
              <a:rPr lang="en-US" sz="2200" dirty="0" smtClean="0"/>
              <a:t>irst isolated in a rhesus monkey in </a:t>
            </a:r>
            <a:r>
              <a:rPr lang="en-US" sz="2200" dirty="0"/>
              <a:t>1947 </a:t>
            </a:r>
            <a:r>
              <a:rPr lang="en-US" sz="2200" dirty="0" smtClean="0"/>
              <a:t>at the </a:t>
            </a:r>
            <a:r>
              <a:rPr lang="en-US" sz="2200" dirty="0" err="1" smtClean="0"/>
              <a:t>Zika</a:t>
            </a:r>
            <a:r>
              <a:rPr lang="en-US" sz="2200" dirty="0" smtClean="0"/>
              <a:t> Forest in Uganda</a:t>
            </a:r>
          </a:p>
          <a:p>
            <a:pPr lvl="1"/>
            <a:r>
              <a:rPr lang="en-US" sz="2200" dirty="0" smtClean="0"/>
              <a:t>Humans cases were described in 1952 in Uganda and Tanzania</a:t>
            </a:r>
          </a:p>
          <a:p>
            <a:r>
              <a:rPr lang="en-US" sz="2200" dirty="0"/>
              <a:t>S</a:t>
            </a:r>
            <a:r>
              <a:rPr lang="en-US" sz="2200" dirty="0" smtClean="0"/>
              <a:t>pread across Equatorial Africa and Southeast Asia</a:t>
            </a:r>
          </a:p>
          <a:p>
            <a:pPr lvl="1"/>
            <a:r>
              <a:rPr lang="en-US" sz="2200" dirty="0" smtClean="0">
                <a:sym typeface="Wingdings" panose="05000000000000000000" pitchFamily="2" charset="2"/>
              </a:rPr>
              <a:t>First recognized outbreak occurred in Micronesia in 2007 (70% population infected: 5,000 cases from total population of 6,500)</a:t>
            </a:r>
          </a:p>
          <a:p>
            <a:pPr lvl="1"/>
            <a:r>
              <a:rPr lang="en-US" sz="2200" dirty="0" smtClean="0">
                <a:sym typeface="Wingdings" panose="05000000000000000000" pitchFamily="2" charset="2"/>
              </a:rPr>
              <a:t>Large outbreak French Polynesia in 2013 ( 2/3 of population affected with ~32,000 infections)</a:t>
            </a:r>
          </a:p>
          <a:p>
            <a:pPr lvl="1"/>
            <a:r>
              <a:rPr lang="en-US" sz="2200" dirty="0" smtClean="0">
                <a:sym typeface="Wingdings" panose="05000000000000000000" pitchFamily="2" charset="2"/>
              </a:rPr>
              <a:t>First case in the WH in February 2014 on Chile’s Easter Island</a:t>
            </a:r>
          </a:p>
          <a:p>
            <a:pPr lvl="1"/>
            <a:r>
              <a:rPr lang="en-US" sz="2200" dirty="0" smtClean="0">
                <a:sym typeface="Wingdings" panose="05000000000000000000" pitchFamily="2" charset="2"/>
              </a:rPr>
              <a:t>Brazil in May 2015 </a:t>
            </a:r>
          </a:p>
          <a:p>
            <a:r>
              <a:rPr lang="en-US" sz="2200" dirty="0" smtClean="0">
                <a:sym typeface="Wingdings" panose="05000000000000000000" pitchFamily="2" charset="2"/>
              </a:rPr>
              <a:t>December 2015 was detected in Puerto Rico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87D03-DC32-4A04-91D1-FA786FCDFE12}" type="datetime1">
              <a:rPr lang="en-US" smtClean="0"/>
              <a:t>5/10/2017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9CBE-C096-416D-868F-4AEEAE9F5EF1}" type="slidenum">
              <a:rPr lang="en-US" smtClean="0"/>
              <a:t>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 Topics  in Flaviviruses – Savani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ZIKA VIRUS THROUGH the YEARS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11786-04CF-4684-B77E-6D71739B03AE}" type="datetime1">
              <a:rPr lang="en-US" smtClean="0"/>
              <a:t>5/10/2017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74" y="1676401"/>
            <a:ext cx="8787251" cy="44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4080" y="1524000"/>
            <a:ext cx="1499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2</a:t>
            </a:r>
            <a:endParaRPr lang="en-US" sz="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9CBE-C096-416D-868F-4AEEAE9F5EF1}" type="slidenum">
              <a:rPr lang="en-US" smtClean="0"/>
              <a:t>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 Topics  in Flaviviruses – Savani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2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D74C6-377A-4DAB-9A69-546BE548E1DF}" type="datetime1">
              <a:rPr lang="en-US" smtClean="0"/>
              <a:t>5/10/2017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909387" y="437699"/>
            <a:ext cx="1453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3</a:t>
            </a:r>
            <a:endParaRPr lang="en-US" sz="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2" descr=" World map showing countries and territories with reported active transmission of Zika virus. Countries are listed in the table below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685800"/>
            <a:ext cx="8905875" cy="535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9CBE-C096-416D-868F-4AEEAE9F5EF1}" type="slidenum">
              <a:rPr lang="en-US" smtClean="0"/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 Topics  in Flaviviruses – Savani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7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01DD3E84222749ACDFBCB2857CFD2F" ma:contentTypeVersion="2" ma:contentTypeDescription="Create a new document." ma:contentTypeScope="" ma:versionID="915e35dc5d593b740694f8ec04b79904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26ae8053387f972404f5ef1c4bc09805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209275E7-BF38-4181-84F6-E000596E6367}"/>
</file>

<file path=customXml/itemProps2.xml><?xml version="1.0" encoding="utf-8"?>
<ds:datastoreItem xmlns:ds="http://schemas.openxmlformats.org/officeDocument/2006/customXml" ds:itemID="{0EBC791C-C641-4BD3-8071-72282A722C22}"/>
</file>

<file path=customXml/itemProps3.xml><?xml version="1.0" encoding="utf-8"?>
<ds:datastoreItem xmlns:ds="http://schemas.openxmlformats.org/officeDocument/2006/customXml" ds:itemID="{E0DEDA55-F887-49FF-9FDF-AF1BF6F9EBFC}"/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2913</TotalTime>
  <Words>1357</Words>
  <Application>Microsoft Office PowerPoint</Application>
  <PresentationFormat>On-screen Show (4:3)</PresentationFormat>
  <Paragraphs>221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Hot Topics in Flaviviruses</vt:lpstr>
      <vt:lpstr>Zika Virus</vt:lpstr>
      <vt:lpstr>ZIKA VIRUS INFECTION</vt:lpstr>
      <vt:lpstr> ZIKA VIRUS COMPLICATIONS</vt:lpstr>
      <vt:lpstr>ZIKA VIRUS</vt:lpstr>
      <vt:lpstr>ZIKA VIRUS</vt:lpstr>
      <vt:lpstr>ZIKA VIRUS</vt:lpstr>
      <vt:lpstr>ZIKA VIRUS THROUGH the YEARS</vt:lpstr>
      <vt:lpstr>PowerPoint Presentation</vt:lpstr>
      <vt:lpstr>PowerPoint Presentation</vt:lpstr>
      <vt:lpstr>Aedes aegypti</vt:lpstr>
      <vt:lpstr>Aedes albopictus</vt:lpstr>
      <vt:lpstr>ZIKA VIRUS in the USA</vt:lpstr>
      <vt:lpstr>ZIKA VIRUS in the USA</vt:lpstr>
      <vt:lpstr>Cases in U.S. Pregnant Women</vt:lpstr>
      <vt:lpstr>MICROCEPHALY in BRAZIL</vt:lpstr>
      <vt:lpstr>MICROCEPHALY and ZIKA VIRUS</vt:lpstr>
      <vt:lpstr>Zika Virus Infection and Associated Neurologic Disorders in Brazil</vt:lpstr>
      <vt:lpstr>Zika Virus Infection and Associated Neurologic Disorders in Brazil</vt:lpstr>
      <vt:lpstr>Children Aged &lt;18 Years with ZVD Acquired Postnatally – U.S. [01/2015-07/2016]</vt:lpstr>
      <vt:lpstr>Children Aged &lt;18 Years with ZVD Acquired Postnatally – U.S. [01/2015-07/2016]</vt:lpstr>
      <vt:lpstr>Zika in Transplants Patients (Am Journal Transplant-March/2017)</vt:lpstr>
      <vt:lpstr>Transient Hearing Loss in Adults Associated with ZVD(CID March 2017:64) </vt:lpstr>
      <vt:lpstr>Can Previous Dengue Virus Infection Exacerbate Subsequent Zika Infection</vt:lpstr>
      <vt:lpstr>Dengue-virus-Specific antibodies enhance Brazilian Zika Infection (JID 3/2017:215)</vt:lpstr>
      <vt:lpstr>  Yellow Fever</vt:lpstr>
      <vt:lpstr>Yellow Fever – Once Again on the Radar</vt:lpstr>
      <vt:lpstr>Yellow Fever – Once Again on the Radar</vt:lpstr>
      <vt:lpstr>Yellow Fever – Since December 2016 Through April 27, 2017</vt:lpstr>
      <vt:lpstr>Yellow Fever Outbreak Southeast Brazil</vt:lpstr>
      <vt:lpstr>REFERENCES</vt:lpstr>
      <vt:lpstr>REFERENCES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Hot Topics</dc:title>
  <dc:creator>Mamasita</dc:creator>
  <cp:lastModifiedBy>Mamasita</cp:lastModifiedBy>
  <cp:revision>32</cp:revision>
  <dcterms:created xsi:type="dcterms:W3CDTF">2017-05-08T23:37:01Z</dcterms:created>
  <dcterms:modified xsi:type="dcterms:W3CDTF">2017-05-11T01:19:38Z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0x0101008D01DD3E84222749ACDFBCB2857CFD2F</vt:lpwstr>
  </property>
  <property fmtid="{D5CDD505-2E9C-101B-9397-08002B2CF9AE}" pid="3" name="Order">
    <vt:r8>10600</vt:r8>
  </property>
</Properties>
</file>