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3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4" r:id="rId1"/>
  </p:sldMasterIdLst>
  <p:notesMasterIdLst>
    <p:notesMasterId r:id="rId45"/>
  </p:notesMasterIdLst>
  <p:sldIdLst>
    <p:sldId id="256" r:id="rId2"/>
    <p:sldId id="308" r:id="rId3"/>
    <p:sldId id="309" r:id="rId4"/>
    <p:sldId id="310" r:id="rId5"/>
    <p:sldId id="257" r:id="rId6"/>
    <p:sldId id="258" r:id="rId7"/>
    <p:sldId id="282" r:id="rId8"/>
    <p:sldId id="264" r:id="rId9"/>
    <p:sldId id="265" r:id="rId10"/>
    <p:sldId id="266" r:id="rId11"/>
    <p:sldId id="267" r:id="rId12"/>
    <p:sldId id="268" r:id="rId13"/>
    <p:sldId id="269" r:id="rId14"/>
    <p:sldId id="281" r:id="rId15"/>
    <p:sldId id="286" r:id="rId16"/>
    <p:sldId id="259" r:id="rId17"/>
    <p:sldId id="263" r:id="rId18"/>
    <p:sldId id="262" r:id="rId19"/>
    <p:sldId id="278" r:id="rId20"/>
    <p:sldId id="313" r:id="rId21"/>
    <p:sldId id="279" r:id="rId22"/>
    <p:sldId id="280" r:id="rId23"/>
    <p:sldId id="287" r:id="rId24"/>
    <p:sldId id="288" r:id="rId25"/>
    <p:sldId id="289" r:id="rId26"/>
    <p:sldId id="290" r:id="rId27"/>
    <p:sldId id="291" r:id="rId28"/>
    <p:sldId id="312" r:id="rId29"/>
    <p:sldId id="293" r:id="rId30"/>
    <p:sldId id="311" r:id="rId31"/>
    <p:sldId id="294" r:id="rId32"/>
    <p:sldId id="306" r:id="rId33"/>
    <p:sldId id="307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16" autoAdjust="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408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2" d="100"/>
        <a:sy n="3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8045216048678996E-2"/>
          <c:y val="0.14193431413178617"/>
          <c:w val="0.88473739288274711"/>
          <c:h val="0.61752610857853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 </c:v>
                </c:pt>
              </c:strCache>
            </c:strRef>
          </c:tx>
          <c:spPr>
            <a:gradFill>
              <a:gsLst>
                <a:gs pos="86000">
                  <a:srgbClr val="FF0000"/>
                </a:gs>
                <a:gs pos="13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</c:spPr>
          <c:invertIfNegative val="0"/>
          <c:cat>
            <c:strRef>
              <c:f>Sheet1!$A$2:$A$14</c:f>
              <c:strCache>
                <c:ptCount val="13"/>
                <c:pt idx="0">
                  <c:v>55-60</c:v>
                </c:pt>
                <c:pt idx="1">
                  <c:v>60-69</c:v>
                </c:pt>
                <c:pt idx="2">
                  <c:v>70-79</c:v>
                </c:pt>
                <c:pt idx="3">
                  <c:v>80-89</c:v>
                </c:pt>
                <c:pt idx="4">
                  <c:v>90-99</c:v>
                </c:pt>
                <c:pt idx="5">
                  <c:v>00-07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908</c:v>
                </c:pt>
                <c:pt idx="1">
                  <c:v>15947</c:v>
                </c:pt>
                <c:pt idx="2">
                  <c:v>122174</c:v>
                </c:pt>
                <c:pt idx="3">
                  <c:v>295554</c:v>
                </c:pt>
                <c:pt idx="4">
                  <c:v>479848</c:v>
                </c:pt>
                <c:pt idx="5">
                  <c:v>925896</c:v>
                </c:pt>
                <c:pt idx="6">
                  <c:v>1280452</c:v>
                </c:pt>
                <c:pt idx="7">
                  <c:v>1451014</c:v>
                </c:pt>
                <c:pt idx="8">
                  <c:v>2388323</c:v>
                </c:pt>
                <c:pt idx="9">
                  <c:v>2082811</c:v>
                </c:pt>
                <c:pt idx="10">
                  <c:v>3025623</c:v>
                </c:pt>
                <c:pt idx="11">
                  <c:v>3752981</c:v>
                </c:pt>
                <c:pt idx="12">
                  <c:v>4669242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98-435E-8BDC-EBF74510EE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5840168"/>
        <c:axId val="-2135838760"/>
      </c:barChart>
      <c:catAx>
        <c:axId val="-2135840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Year</a:t>
                </a:r>
                <a:endParaRPr lang="en-US" dirty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 i="0"/>
            </a:pPr>
            <a:endParaRPr lang="en-US"/>
          </a:p>
        </c:txPr>
        <c:crossAx val="-2135838760"/>
        <c:crosses val="autoZero"/>
        <c:auto val="1"/>
        <c:lblAlgn val="ctr"/>
        <c:lblOffset val="100"/>
        <c:noMultiLvlLbl val="0"/>
      </c:catAx>
      <c:valAx>
        <c:axId val="-21358387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Reported</a:t>
                </a:r>
                <a:r>
                  <a:rPr lang="en-US" baseline="0" dirty="0" smtClean="0"/>
                  <a:t> Cases (Millions)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0956521589092501E-2"/>
              <c:y val="0.159789266473269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35840168"/>
        <c:crosses val="autoZero"/>
        <c:crossBetween val="between"/>
        <c:majorUnit val="1000000"/>
        <c:minorUnit val="200000"/>
        <c:dispUnits>
          <c:builtInUnit val="millions"/>
        </c:dispUnits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EACE2-8405-4B51-9CCE-5B6A7D337AE9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15E3C-F2D2-4CB8-831F-739903AED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44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48636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0077" indent="-28079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23195" indent="-22463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72474" indent="-22463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21752" indent="-22463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71029" indent="-224639" defTabSz="4492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20306" indent="-224639" defTabSz="4492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9584" indent="-224639" defTabSz="4492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8862" indent="-224639" defTabSz="4492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98F3AE-8B59-4813-A2B0-363CFB8D0D41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466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94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31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94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1278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81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35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31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0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454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1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42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099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23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18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107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6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E7CCD-6D6D-B14C-9F85-77272144B4A8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C178C-4023-8C4D-A99C-F876196AF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396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Growing Threat of Vector-Borne Diseases 	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886200"/>
            <a:ext cx="6400800" cy="209981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Dr. Grayson C. Brown</a:t>
            </a:r>
          </a:p>
          <a:p>
            <a:r>
              <a:rPr lang="en-US" dirty="0" smtClean="0"/>
              <a:t>Public Health Entomology Laboratory</a:t>
            </a:r>
          </a:p>
          <a:p>
            <a:r>
              <a:rPr lang="en-US" dirty="0" smtClean="0"/>
              <a:t>Department of Entomology</a:t>
            </a:r>
          </a:p>
          <a:p>
            <a:r>
              <a:rPr lang="en-US" dirty="0" smtClean="0"/>
              <a:t>University of Kentucky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8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6"/>
            <a:ext cx="8042276" cy="1063646"/>
          </a:xfrm>
        </p:spPr>
        <p:txBody>
          <a:bodyPr/>
          <a:lstStyle/>
          <a:p>
            <a:r>
              <a:rPr lang="en-US" dirty="0" smtClean="0"/>
              <a:t>Old Enemies are Returning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11" y="1682990"/>
            <a:ext cx="6900333" cy="4960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1435" y="878835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return of yellow fever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026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6"/>
            <a:ext cx="8042276" cy="978980"/>
          </a:xfrm>
        </p:spPr>
        <p:txBody>
          <a:bodyPr/>
          <a:lstStyle/>
          <a:p>
            <a:r>
              <a:rPr lang="en-US" dirty="0" smtClean="0"/>
              <a:t>By the end of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926" y="1354668"/>
            <a:ext cx="8667358" cy="487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891" y="22826"/>
            <a:ext cx="8733345" cy="904275"/>
          </a:xfrm>
        </p:spPr>
        <p:txBody>
          <a:bodyPr>
            <a:normAutofit/>
          </a:bodyPr>
          <a:lstStyle/>
          <a:p>
            <a:r>
              <a:rPr lang="en-US" dirty="0" smtClean="0"/>
              <a:t>But we have a vaccine, right?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6107" y="1124765"/>
            <a:ext cx="4636226" cy="4343400"/>
          </a:xfrm>
        </p:spPr>
        <p:txBody>
          <a:bodyPr>
            <a:noAutofit/>
          </a:bodyPr>
          <a:lstStyle/>
          <a:p>
            <a:r>
              <a:rPr lang="en-US" dirty="0" smtClean="0"/>
              <a:t>Yep, just not enough</a:t>
            </a:r>
          </a:p>
          <a:p>
            <a:r>
              <a:rPr lang="en-US" dirty="0" smtClean="0"/>
              <a:t>Only 4 vaccine factories in the world, and 2 of those are out.</a:t>
            </a:r>
          </a:p>
          <a:p>
            <a:r>
              <a:rPr lang="en-US" dirty="0" smtClean="0"/>
              <a:t>Current production is 1/3 normal demand</a:t>
            </a:r>
          </a:p>
          <a:p>
            <a:r>
              <a:rPr lang="en-US" dirty="0" err="1" smtClean="0"/>
              <a:t>Senofi</a:t>
            </a:r>
            <a:r>
              <a:rPr lang="en-US" dirty="0" smtClean="0"/>
              <a:t>-Pasteur is no longer accepting orders</a:t>
            </a:r>
          </a:p>
          <a:p>
            <a:r>
              <a:rPr lang="en-US" dirty="0" smtClean="0"/>
              <a:t>Current dosing in Kinshasa and Rio de Janeiro is 1/5 dose and there’s not enough for that</a:t>
            </a:r>
          </a:p>
          <a:p>
            <a:r>
              <a:rPr lang="en-US" dirty="0" smtClean="0"/>
              <a:t>What happens when YF hits Nairobi?  How about Mumbai?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333" y="927100"/>
            <a:ext cx="43180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4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035" y="125511"/>
            <a:ext cx="7765321" cy="905431"/>
          </a:xfrm>
        </p:spPr>
        <p:txBody>
          <a:bodyPr/>
          <a:lstStyle/>
          <a:p>
            <a:r>
              <a:rPr lang="en-US" dirty="0" smtClean="0"/>
              <a:t>Speaking of Mumbai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0498" y="1605846"/>
            <a:ext cx="4121502" cy="4828821"/>
          </a:xfrm>
        </p:spPr>
        <p:txBody>
          <a:bodyPr>
            <a:normAutofit/>
          </a:bodyPr>
          <a:lstStyle/>
          <a:p>
            <a:r>
              <a:rPr lang="en-US" dirty="0" smtClean="0"/>
              <a:t>Largest city in India at 18.5 million</a:t>
            </a:r>
          </a:p>
          <a:p>
            <a:r>
              <a:rPr lang="en-US" dirty="0" smtClean="0"/>
              <a:t>Giant, mosquito infested slums</a:t>
            </a:r>
          </a:p>
          <a:p>
            <a:r>
              <a:rPr lang="en-US" dirty="0" smtClean="0"/>
              <a:t>82 weekly nonstop flights from Nairobi, 8 </a:t>
            </a:r>
            <a:r>
              <a:rPr lang="en-US" dirty="0" err="1" smtClean="0"/>
              <a:t>hrs</a:t>
            </a:r>
            <a:endParaRPr lang="en-US" dirty="0" smtClean="0"/>
          </a:p>
          <a:p>
            <a:r>
              <a:rPr lang="en-US" dirty="0" smtClean="0"/>
              <a:t>1,500 cases/week of Dengue last October, another 2,000 cases/week of Chikungunya</a:t>
            </a:r>
          </a:p>
          <a:p>
            <a:r>
              <a:rPr lang="en-US" dirty="0" smtClean="0"/>
              <a:t>Estimated YF vaccination rate ~5%.  Rate needed to stop a YF epidemic: 80%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481" r="19132"/>
          <a:stretch/>
        </p:blipFill>
        <p:spPr>
          <a:xfrm>
            <a:off x="5997387" y="941295"/>
            <a:ext cx="4682718" cy="50650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8072" y="6006354"/>
            <a:ext cx="4509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PS: 2,000 cases </a:t>
            </a:r>
            <a:r>
              <a:rPr lang="en-US" dirty="0"/>
              <a:t>/</a:t>
            </a:r>
            <a:r>
              <a:rPr lang="en-US" dirty="0"/>
              <a:t>week in New Deli, 3,500+/week in Bangalore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3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930" y="264132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But we don’t need to worry about yellow fever, right?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25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348" y="198784"/>
            <a:ext cx="7765321" cy="1326321"/>
          </a:xfrm>
        </p:spPr>
        <p:txBody>
          <a:bodyPr/>
          <a:lstStyle/>
          <a:p>
            <a:r>
              <a:rPr lang="en-US" dirty="0" smtClean="0"/>
              <a:t>It </a:t>
            </a:r>
            <a:r>
              <a:rPr lang="en-US" i="1" dirty="0" smtClean="0"/>
              <a:t>Has</a:t>
            </a:r>
            <a:r>
              <a:rPr lang="en-US" dirty="0" smtClean="0"/>
              <a:t> been here before</a:t>
            </a:r>
            <a:endParaRPr lang="en-US" dirty="0"/>
          </a:p>
        </p:txBody>
      </p:sp>
      <p:pic>
        <p:nvPicPr>
          <p:cNvPr id="3074" name="Picture 2" descr="Image result for yellow fever museum hickman kentuc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86" y="2117684"/>
            <a:ext cx="6243887" cy="417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ollections.nlm.nih.gov/adore-djatoka/resolver?url_ver=Z39.88-2004&amp;rft_id=http://localhost:8080/fedora/get/nlm:nlmuid-9715909-pgimg-1/JP2&amp;svc_id=info:lanl-repo/svc/getRegion&amp;svc_val_fmt=info:ofi/fmt:kev:mtx:jpeg2000&amp;svc.level=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83" y="1288138"/>
            <a:ext cx="3638412" cy="500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42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7"/>
            <a:ext cx="8042276" cy="999329"/>
          </a:xfrm>
        </p:spPr>
        <p:txBody>
          <a:bodyPr/>
          <a:lstStyle/>
          <a:p>
            <a:r>
              <a:rPr lang="en-US" dirty="0" smtClean="0"/>
              <a:t>Yellow Fever in Brazil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275" y="1227223"/>
            <a:ext cx="8042276" cy="139401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Over 3500 cases in this year</a:t>
            </a:r>
          </a:p>
          <a:p>
            <a:r>
              <a:rPr lang="en-US" dirty="0" smtClean="0"/>
              <a:t>Case Fatality Rate 33%</a:t>
            </a:r>
          </a:p>
          <a:p>
            <a:r>
              <a:rPr lang="en-US" dirty="0" smtClean="0"/>
              <a:t>By mid-April, cases in Belo Horizonte, Rio de </a:t>
            </a:r>
            <a:r>
              <a:rPr lang="en-US" dirty="0" err="1" smtClean="0"/>
              <a:t>Janiero</a:t>
            </a:r>
            <a:r>
              <a:rPr lang="en-US" dirty="0" smtClean="0"/>
              <a:t>, Sao Paulo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5" t="26077" r="15004" b="6723"/>
          <a:stretch/>
        </p:blipFill>
        <p:spPr>
          <a:xfrm>
            <a:off x="2712720" y="3017520"/>
            <a:ext cx="658368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3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348" y="143437"/>
            <a:ext cx="7765321" cy="1326321"/>
          </a:xfrm>
        </p:spPr>
        <p:txBody>
          <a:bodyPr>
            <a:normAutofit/>
          </a:bodyPr>
          <a:lstStyle/>
          <a:p>
            <a:r>
              <a:rPr lang="en-US" dirty="0" smtClean="0"/>
              <a:t>It has spread rapidly to the major cities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728" y="1595718"/>
            <a:ext cx="8276856" cy="526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6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85491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More recent reports are ominous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23191" r="14690" b="6409"/>
          <a:stretch/>
        </p:blipFill>
        <p:spPr>
          <a:xfrm>
            <a:off x="2804160" y="2904565"/>
            <a:ext cx="6583680" cy="4023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3705" y="1181017"/>
            <a:ext cx="830179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“To </a:t>
            </a:r>
            <a:r>
              <a:rPr lang="en-US" sz="2400" dirty="0"/>
              <a:t>date, </a:t>
            </a:r>
            <a:r>
              <a:rPr lang="en-US" sz="2400" i="1" dirty="0" err="1"/>
              <a:t>Aedes</a:t>
            </a:r>
            <a:r>
              <a:rPr lang="en-US" sz="2400" i="1" dirty="0"/>
              <a:t> </a:t>
            </a:r>
            <a:r>
              <a:rPr lang="en-US" sz="2400" i="1" dirty="0" err="1"/>
              <a:t>aegypti</a:t>
            </a:r>
            <a:r>
              <a:rPr lang="en-US" sz="2400" i="1" dirty="0"/>
              <a:t> </a:t>
            </a:r>
            <a:r>
              <a:rPr lang="en-US" sz="2400" dirty="0"/>
              <a:t>has not been reported to have a role in </a:t>
            </a:r>
            <a:r>
              <a:rPr lang="en-US" sz="2400" dirty="0"/>
              <a:t>transmission.”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“Confirmed </a:t>
            </a:r>
            <a:r>
              <a:rPr lang="en-US" sz="2400" dirty="0"/>
              <a:t>epizootics in large </a:t>
            </a:r>
            <a:r>
              <a:rPr lang="en-US" sz="2400" dirty="0"/>
              <a:t>cities … represent </a:t>
            </a:r>
            <a:r>
              <a:rPr lang="en-US" sz="2400" dirty="0"/>
              <a:t>a high risk for a change in the transmission cycle</a:t>
            </a:r>
            <a:r>
              <a:rPr lang="en-US" sz="2400" dirty="0"/>
              <a:t>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504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fr-FR" dirty="0" smtClean="0"/>
              <a:t>’</a:t>
            </a:r>
            <a:r>
              <a:rPr lang="en-US" dirty="0" smtClean="0"/>
              <a:t>s going on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Mutations of the pathogens</a:t>
            </a:r>
          </a:p>
          <a:p>
            <a:r>
              <a:rPr lang="en-US" dirty="0" smtClean="0"/>
              <a:t>Factors specific to </a:t>
            </a:r>
            <a:r>
              <a:rPr lang="en-US" i="1" dirty="0" err="1" smtClean="0"/>
              <a:t>Aedes</a:t>
            </a:r>
            <a:r>
              <a:rPr lang="en-US" i="1" dirty="0" smtClean="0"/>
              <a:t> </a:t>
            </a:r>
            <a:r>
              <a:rPr lang="en-US" i="1" dirty="0" err="1" smtClean="0"/>
              <a:t>aegypti</a:t>
            </a:r>
            <a:endParaRPr lang="en-US" i="1" dirty="0" smtClean="0"/>
          </a:p>
          <a:p>
            <a:r>
              <a:rPr lang="en-US" dirty="0" smtClean="0"/>
              <a:t>Adaptation of zoonotic pathogens to human hosts</a:t>
            </a:r>
          </a:p>
          <a:p>
            <a:r>
              <a:rPr lang="en-US" dirty="0" smtClean="0"/>
              <a:t>Human travel patterns</a:t>
            </a:r>
          </a:p>
          <a:p>
            <a:r>
              <a:rPr lang="en-US" dirty="0" smtClean="0"/>
              <a:t>Urbanization &amp; decline in standard of living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Note: Climate change role, if any, is minor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21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519" y="313767"/>
            <a:ext cx="8074150" cy="9950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Shouldn’t vector-borne disease be in decline by now?</a:t>
            </a:r>
            <a:endParaRPr lang="en-US" dirty="0"/>
          </a:p>
        </p:txBody>
      </p:sp>
      <p:pic>
        <p:nvPicPr>
          <p:cNvPr id="2050" name="Picture 2" descr="https://static.guim.co.uk/sys-images/Guardian/Pix/pictures/2012/2/2/1328205987540/Malaria-graphic-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63" y="2303930"/>
            <a:ext cx="9163121" cy="455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148" y="1451387"/>
            <a:ext cx="57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some things, like malaria, it is.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026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fr-FR" dirty="0" smtClean="0"/>
              <a:t>’</a:t>
            </a:r>
            <a:r>
              <a:rPr lang="en-US" dirty="0" smtClean="0"/>
              <a:t>s going on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Mutations of the pathogens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Factors specific to </a:t>
            </a:r>
            <a:r>
              <a:rPr lang="en-US" i="1" dirty="0" err="1" smtClean="0">
                <a:solidFill>
                  <a:schemeClr val="tx1">
                    <a:lumMod val="50000"/>
                  </a:schemeClr>
                </a:solidFill>
              </a:rPr>
              <a:t>Aedes</a:t>
            </a:r>
            <a:r>
              <a:rPr lang="en-US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</a:schemeClr>
                </a:solidFill>
              </a:rPr>
              <a:t>aegypti</a:t>
            </a:r>
            <a:endParaRPr lang="en-US" i="1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Adaptation of zoonotic pathogens to human hosts</a:t>
            </a:r>
          </a:p>
          <a:p>
            <a:r>
              <a:rPr lang="en-US" dirty="0" smtClean="0"/>
              <a:t>Human travel patterns</a:t>
            </a:r>
          </a:p>
          <a:p>
            <a:r>
              <a:rPr lang="en-US" dirty="0" smtClean="0"/>
              <a:t>Urbanization &amp; decline in standard of living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Note: Climate change role, if any, is minor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7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7"/>
            <a:ext cx="8042276" cy="824753"/>
          </a:xfrm>
        </p:spPr>
        <p:txBody>
          <a:bodyPr/>
          <a:lstStyle/>
          <a:p>
            <a:r>
              <a:rPr lang="en-US" dirty="0" smtClean="0"/>
              <a:t>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99" y="1304367"/>
            <a:ext cx="8442325" cy="3249705"/>
          </a:xfrm>
        </p:spPr>
        <p:txBody>
          <a:bodyPr>
            <a:noAutofit/>
          </a:bodyPr>
          <a:lstStyle/>
          <a:p>
            <a:r>
              <a:rPr lang="en-US" sz="2400" dirty="0"/>
              <a:t>Most mosquito-vectored viruses have a zoonotic </a:t>
            </a:r>
            <a:r>
              <a:rPr lang="en-US" sz="2400" dirty="0"/>
              <a:t>origin and have mutated from the original mosquito-animal host system</a:t>
            </a:r>
            <a:endParaRPr lang="en-US" sz="2400" dirty="0"/>
          </a:p>
          <a:p>
            <a:r>
              <a:rPr lang="en-US" sz="2400" dirty="0"/>
              <a:t>All of the viruses discussed so far are RNA viruses</a:t>
            </a:r>
          </a:p>
          <a:p>
            <a:r>
              <a:rPr lang="en-US" sz="2400" dirty="0"/>
              <a:t>RNA viruses typically have very high mutation rates</a:t>
            </a:r>
          </a:p>
          <a:p>
            <a:pPr lvl="1"/>
            <a:r>
              <a:rPr lang="en-US" sz="2400" dirty="0" err="1"/>
              <a:t>Zika</a:t>
            </a:r>
            <a:r>
              <a:rPr lang="en-US" sz="2400" dirty="0"/>
              <a:t> mutation rate is about 25 substitutions/year out of a genome of about 10,000 base pairs or 2.5 × 10</a:t>
            </a:r>
            <a:r>
              <a:rPr lang="en-US" sz="2400" baseline="30000" dirty="0"/>
              <a:t>-3  *</a:t>
            </a:r>
            <a:endParaRPr lang="en-US" sz="2400" dirty="0"/>
          </a:p>
          <a:p>
            <a:pPr lvl="1"/>
            <a:r>
              <a:rPr lang="en-US" sz="2400" dirty="0"/>
              <a:t>Mammals have about 10</a:t>
            </a:r>
            <a:r>
              <a:rPr lang="en-US" sz="2400" baseline="30000" dirty="0"/>
              <a:t>-6</a:t>
            </a:r>
            <a:r>
              <a:rPr lang="en-US" sz="2400" dirty="0"/>
              <a:t> to 10</a:t>
            </a:r>
            <a:r>
              <a:rPr lang="en-US" sz="2400" baseline="30000" dirty="0"/>
              <a:t>-8</a:t>
            </a:r>
            <a:r>
              <a:rPr lang="en-US" sz="2400" dirty="0"/>
              <a:t>/BP/gen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8753" y="5665694"/>
            <a:ext cx="797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*Source: LOGAN </a:t>
            </a:r>
            <a:r>
              <a:rPr lang="en-US" sz="1400" dirty="0"/>
              <a:t>IS. ZIKA-How fast does this virus mutate? </a:t>
            </a:r>
            <a:r>
              <a:rPr lang="en-US" sz="1400" i="1" dirty="0"/>
              <a:t>Zoological Research</a:t>
            </a:r>
            <a:r>
              <a:rPr lang="en-US" sz="1400" dirty="0"/>
              <a:t>. 2016;37(2):110-115. doi:10.13918/j.issn.2095-8137.2016.2.110.</a:t>
            </a:r>
            <a:r>
              <a:rPr lang="en-US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474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1753" y="98614"/>
            <a:ext cx="7765321" cy="1326321"/>
          </a:xfrm>
        </p:spPr>
        <p:txBody>
          <a:bodyPr>
            <a:normAutofit/>
          </a:bodyPr>
          <a:lstStyle/>
          <a:p>
            <a:r>
              <a:rPr lang="en-US" dirty="0" err="1" smtClean="0"/>
              <a:t>Zika’s</a:t>
            </a:r>
            <a:r>
              <a:rPr lang="en-US" dirty="0" smtClean="0"/>
              <a:t> mutations have been well documented</a:t>
            </a:r>
            <a:endParaRPr lang="en-US" dirty="0"/>
          </a:p>
        </p:txBody>
      </p:sp>
      <p:pic>
        <p:nvPicPr>
          <p:cNvPr id="2050" name="Picture 2" descr="https://images.sciencedaily.com/2016/12/161213113223_1_9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240" y="1506071"/>
            <a:ext cx="9219771" cy="47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3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best studied case of mutation is with chikungunya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7827" y="2700417"/>
            <a:ext cx="7986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E1-A226V</a:t>
            </a:r>
          </a:p>
          <a:p>
            <a:endParaRPr lang="en-US" sz="3600" dirty="0"/>
          </a:p>
          <a:p>
            <a:r>
              <a:rPr lang="en-US" sz="3600" dirty="0"/>
              <a:t>Substitutes Valine for Alanine at position 226 of the genome that codes for the E1 coat glycoprotein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1839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6841" cy="68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26V 226A&#10;Effect of E1-A226V Mutation on Aedes&#10;albopictus Infectivity&#10;OID50 expressed as Log10TCID50/ml&#10;Schuffenecker I.,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373704" cy="703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1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. albopictus (E1-226V)&#10;Human Infection Profile for CHIKV&#10;Titer(Log10infectiousunits/mlserum)&#10;Days after infection&#10;1 2 3 4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12644"/>
            <a:ext cx="9479723" cy="710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31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ndian Ocean&#10;epidemics&#10;2005-2011&#10;Asia&#10;2005-2009&#10;Convergent&#10;Evolution of&#10;E1-A226V&#10;Substitution&#10;E1-A226V&#10;Tsetsarkin, K. A.,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2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addition to the viruses mutating, we’re also: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711" y="2723593"/>
            <a:ext cx="7765322" cy="3695136"/>
          </a:xfrm>
        </p:spPr>
        <p:txBody>
          <a:bodyPr/>
          <a:lstStyle/>
          <a:p>
            <a:r>
              <a:rPr lang="en-US" dirty="0" smtClean="0"/>
              <a:t>Moving infected people around faster and over longer distances</a:t>
            </a:r>
          </a:p>
          <a:p>
            <a:r>
              <a:rPr lang="en-US" dirty="0" smtClean="0"/>
              <a:t>Packing people closer together thereby </a:t>
            </a:r>
            <a:r>
              <a:rPr lang="en-US" dirty="0" err="1" smtClean="0"/>
              <a:t>facillitating</a:t>
            </a:r>
            <a:r>
              <a:rPr lang="en-US" dirty="0" smtClean="0"/>
              <a:t> transmission</a:t>
            </a:r>
          </a:p>
          <a:p>
            <a:r>
              <a:rPr lang="en-US" dirty="0" smtClean="0"/>
              <a:t>Increasing the number and density of slums which, in turn, increases breeding sites and likelihood of transmission in various ways.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19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6"/>
            <a:ext cx="8042276" cy="964868"/>
          </a:xfrm>
        </p:spPr>
        <p:txBody>
          <a:bodyPr/>
          <a:lstStyle/>
          <a:p>
            <a:r>
              <a:rPr lang="en-US" dirty="0" smtClean="0"/>
              <a:t>Passenger traffic up 20 fold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625"/>
          <a:stretch/>
        </p:blipFill>
        <p:spPr>
          <a:xfrm>
            <a:off x="1950720" y="1328580"/>
            <a:ext cx="7757725" cy="7524993"/>
          </a:xfrm>
        </p:spPr>
      </p:pic>
      <p:sp>
        <p:nvSpPr>
          <p:cNvPr id="6" name="Left-Right Arrow 5"/>
          <p:cNvSpPr/>
          <p:nvPr/>
        </p:nvSpPr>
        <p:spPr>
          <a:xfrm>
            <a:off x="3683000" y="3175000"/>
            <a:ext cx="4374444" cy="169334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-Right Arrow 6"/>
          <p:cNvSpPr/>
          <p:nvPr/>
        </p:nvSpPr>
        <p:spPr>
          <a:xfrm>
            <a:off x="3683000" y="3612445"/>
            <a:ext cx="4526844" cy="100188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2011 – 2.58M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2223" y="2833891"/>
            <a:ext cx="2384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1970 – 172K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7667" y="5094111"/>
            <a:ext cx="231422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Ae</a:t>
            </a:r>
            <a:r>
              <a:rPr lang="en-US" i="1" dirty="0">
                <a:solidFill>
                  <a:schemeClr val="bg1"/>
                </a:solidFill>
              </a:rPr>
              <a:t>. </a:t>
            </a:r>
            <a:r>
              <a:rPr lang="en-US" i="1" dirty="0" err="1">
                <a:solidFill>
                  <a:schemeClr val="bg1"/>
                </a:solidFill>
              </a:rPr>
              <a:t>aegypti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(African biotype) common to both regions</a:t>
            </a:r>
          </a:p>
        </p:txBody>
      </p:sp>
    </p:spTree>
    <p:extLst>
      <p:ext uri="{BB962C8B-B14F-4D97-AF65-F5344CB8AC3E}">
        <p14:creationId xmlns:p14="http://schemas.microsoft.com/office/powerpoint/2010/main" val="274082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1055" y="770905"/>
            <a:ext cx="9259361" cy="401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8229600" cy="557213"/>
          </a:xfrm>
        </p:spPr>
        <p:txBody>
          <a:bodyPr>
            <a:normAutofit/>
          </a:bodyPr>
          <a:lstStyle/>
          <a:p>
            <a:pPr>
              <a:lnSpc>
                <a:spcPts val="3399"/>
              </a:lnSpc>
            </a:pPr>
            <a:r>
              <a:rPr lang="en-US" altLang="en-US" sz="2800" dirty="0"/>
              <a:t>Two important container breeders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055" y="4482776"/>
            <a:ext cx="3922889" cy="2353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7222" y="4478353"/>
            <a:ext cx="3400778" cy="2362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6432" y="5211667"/>
            <a:ext cx="164830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85% of mosquito bites in suburban KY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82916" y="6495897"/>
            <a:ext cx="2380633" cy="338554"/>
          </a:xfrm>
          <a:prstGeom prst="rect">
            <a:avLst/>
          </a:prstGeom>
          <a:gradFill flip="none" rotWithShape="1">
            <a:gsLst>
              <a:gs pos="38000">
                <a:srgbClr val="0070C0"/>
              </a:gs>
              <a:gs pos="8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y</a:t>
            </a:r>
            <a:r>
              <a:rPr lang="en-US" sz="1600" dirty="0"/>
              <a:t>ellow fever mosquito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875574" y="6497954"/>
            <a:ext cx="2184074" cy="338554"/>
          </a:xfrm>
          <a:prstGeom prst="rect">
            <a:avLst/>
          </a:prstGeom>
          <a:gradFill>
            <a:gsLst>
              <a:gs pos="38000">
                <a:srgbClr val="0070C0"/>
              </a:gs>
              <a:gs pos="82000">
                <a:schemeClr val="bg1"/>
              </a:gs>
            </a:gsLst>
            <a:path path="circle">
              <a:fillToRect l="100000" t="100000"/>
            </a:path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Asian tiger mosquito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7357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348" y="1"/>
            <a:ext cx="7765321" cy="959224"/>
          </a:xfrm>
        </p:spPr>
        <p:txBody>
          <a:bodyPr/>
          <a:lstStyle/>
          <a:p>
            <a:r>
              <a:rPr lang="en-US" dirty="0" smtClean="0"/>
              <a:t>Part of a larger trend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6377318"/>
              </p:ext>
            </p:extLst>
          </p:nvPr>
        </p:nvGraphicFramePr>
        <p:xfrm>
          <a:off x="1739643" y="1326322"/>
          <a:ext cx="8704728" cy="5134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2517">
                  <a:extLst>
                    <a:ext uri="{9D8B030D-6E8A-4147-A177-3AD203B41FA5}">
                      <a16:colId xmlns:a16="http://schemas.microsoft.com/office/drawing/2014/main" val="1358516473"/>
                    </a:ext>
                  </a:extLst>
                </a:gridCol>
                <a:gridCol w="1689847">
                  <a:extLst>
                    <a:ext uri="{9D8B030D-6E8A-4147-A177-3AD203B41FA5}">
                      <a16:colId xmlns:a16="http://schemas.microsoft.com/office/drawing/2014/main" val="3450881401"/>
                    </a:ext>
                  </a:extLst>
                </a:gridCol>
                <a:gridCol w="2176182">
                  <a:extLst>
                    <a:ext uri="{9D8B030D-6E8A-4147-A177-3AD203B41FA5}">
                      <a16:colId xmlns:a16="http://schemas.microsoft.com/office/drawing/2014/main" val="1047168386"/>
                    </a:ext>
                  </a:extLst>
                </a:gridCol>
                <a:gridCol w="2176182">
                  <a:extLst>
                    <a:ext uri="{9D8B030D-6E8A-4147-A177-3AD203B41FA5}">
                      <a16:colId xmlns:a16="http://schemas.microsoft.com/office/drawing/2014/main" val="4281662665"/>
                    </a:ext>
                  </a:extLst>
                </a:gridCol>
              </a:tblGrid>
              <a:tr h="40113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Origin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Increase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687790"/>
                  </a:ext>
                </a:extLst>
              </a:tr>
              <a:tr h="692362">
                <a:tc>
                  <a:txBody>
                    <a:bodyPr/>
                    <a:lstStyle/>
                    <a:p>
                      <a:r>
                        <a:rPr lang="en-US" dirty="0" smtClean="0"/>
                        <a:t>World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310,441,392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3,440,862,893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11.08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5416442"/>
                  </a:ext>
                </a:extLst>
              </a:tr>
              <a:tr h="692362">
                <a:tc>
                  <a:txBody>
                    <a:bodyPr/>
                    <a:lstStyle/>
                    <a:p>
                      <a:r>
                        <a:rPr lang="en-US" dirty="0" smtClean="0"/>
                        <a:t>Sub-Saharan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Africa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4,585,300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45,059,116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9.83 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9856377"/>
                  </a:ext>
                </a:extLst>
              </a:tr>
              <a:tr h="692362">
                <a:tc>
                  <a:txBody>
                    <a:bodyPr/>
                    <a:lstStyle/>
                    <a:p>
                      <a:r>
                        <a:rPr lang="en-US" dirty="0" smtClean="0"/>
                        <a:t>Latin</a:t>
                      </a:r>
                      <a:r>
                        <a:rPr lang="en-US" baseline="0" dirty="0" smtClean="0"/>
                        <a:t> America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17,717,500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260,171,866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14.68 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4364000"/>
                  </a:ext>
                </a:extLst>
              </a:tr>
              <a:tr h="692362">
                <a:tc>
                  <a:txBody>
                    <a:bodyPr/>
                    <a:lstStyle/>
                    <a:p>
                      <a:r>
                        <a:rPr lang="en-US" dirty="0" smtClean="0"/>
                        <a:t>Low Income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2,298,100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14,943,744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6.50 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4623526"/>
                  </a:ext>
                </a:extLst>
              </a:tr>
              <a:tr h="692362">
                <a:tc>
                  <a:txBody>
                    <a:bodyPr/>
                    <a:lstStyle/>
                    <a:p>
                      <a:r>
                        <a:rPr lang="en-US" dirty="0" smtClean="0"/>
                        <a:t>Least Developed (UN)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2,730,800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26,184,681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9.59 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1250798"/>
                  </a:ext>
                </a:extLst>
              </a:tr>
              <a:tr h="692362">
                <a:tc>
                  <a:txBody>
                    <a:bodyPr/>
                    <a:lstStyle/>
                    <a:p>
                      <a:r>
                        <a:rPr lang="en-US" dirty="0" smtClean="0"/>
                        <a:t>North America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173,629,292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878,458,302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5.06 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3034779"/>
                  </a:ext>
                </a:extLst>
              </a:tr>
              <a:tr h="401131">
                <a:tc gridSpan="4">
                  <a:txBody>
                    <a:bodyPr/>
                    <a:lstStyle/>
                    <a:p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International Civil Aviation Organization, Civil Aviation Statistics of the World,</a:t>
                      </a:r>
                      <a:r>
                        <a:rPr lang="en-US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http://data.worldbank.org/indicator/IS.AIR.PSGR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16169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39643" y="815788"/>
            <a:ext cx="878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Annual airline passenger traffic for selected parts of the world.  1970 vs. 2015.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8143"/>
            <a:ext cx="9180977" cy="6306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0000" y="776112"/>
            <a:ext cx="396522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Creates perfect conditions for container breeding mosquitoes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55694" y="714556"/>
            <a:ext cx="85344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Packing People Closer Together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8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Between now and 2030, a 50% increase in the number of cities &gt;5 million</a:t>
            </a:r>
            <a:endParaRPr lang="en-US" dirty="0"/>
          </a:p>
        </p:txBody>
      </p:sp>
      <p:pic>
        <p:nvPicPr>
          <p:cNvPr id="12290" name="Picture 2" descr="Global Urban Population Growth 1990-2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93843"/>
            <a:ext cx="9157402" cy="345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02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346" y="53011"/>
            <a:ext cx="7765321" cy="1326321"/>
          </a:xfrm>
        </p:spPr>
        <p:txBody>
          <a:bodyPr/>
          <a:lstStyle/>
          <a:p>
            <a:r>
              <a:rPr lang="en-US" dirty="0" smtClean="0"/>
              <a:t>Urban population will grow &gt;2.5B by 2050</a:t>
            </a:r>
            <a:endParaRPr lang="en-US" dirty="0"/>
          </a:p>
        </p:txBody>
      </p:sp>
      <p:pic>
        <p:nvPicPr>
          <p:cNvPr id="13314" name="Picture 2" descr="Contribution to the increase in urban population by country, 2014 to 20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3" r="11090"/>
          <a:stretch/>
        </p:blipFill>
        <p:spPr bwMode="auto">
          <a:xfrm>
            <a:off x="2647105" y="1244032"/>
            <a:ext cx="6889805" cy="579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5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4659" y="161366"/>
            <a:ext cx="8350670" cy="1326321"/>
          </a:xfrm>
        </p:spPr>
        <p:txBody>
          <a:bodyPr/>
          <a:lstStyle/>
          <a:p>
            <a:r>
              <a:rPr lang="en-US" dirty="0" smtClean="0"/>
              <a:t>Rising concentrated poverty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4659" y="1976719"/>
            <a:ext cx="4084320" cy="4525963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Many studies show more mosquitoes in poor neighborhoods</a:t>
            </a:r>
          </a:p>
          <a:p>
            <a:r>
              <a:rPr lang="en-US" sz="1800" dirty="0"/>
              <a:t>More disordered, more trash, older drainage systems, more maintenance issues</a:t>
            </a:r>
          </a:p>
          <a:p>
            <a:r>
              <a:rPr lang="en-US" sz="1800" dirty="0"/>
              <a:t>People less likely to take measures against mosquitoes (repellents, less air conditioning, etc.)</a:t>
            </a:r>
          </a:p>
          <a:p>
            <a:r>
              <a:rPr lang="en-US" sz="1800" dirty="0"/>
              <a:t>People more likely to be outside</a:t>
            </a:r>
          </a:p>
          <a:p>
            <a:r>
              <a:rPr lang="en-US" sz="1800" dirty="0"/>
              <a:t>Better overall conditions for disease to spread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440" y="1600200"/>
            <a:ext cx="4216400" cy="1561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1" y="3515360"/>
            <a:ext cx="4086113" cy="342047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842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348" y="185533"/>
            <a:ext cx="7765321" cy="1326321"/>
          </a:xfrm>
        </p:spPr>
        <p:txBody>
          <a:bodyPr/>
          <a:lstStyle/>
          <a:p>
            <a:r>
              <a:rPr lang="en-US" dirty="0" smtClean="0"/>
              <a:t>This creates an immense problem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467" y="3230177"/>
            <a:ext cx="2651541" cy="1426346"/>
          </a:xfrm>
        </p:spPr>
      </p:pic>
    </p:spTree>
    <p:extLst>
      <p:ext uri="{BB962C8B-B14F-4D97-AF65-F5344CB8AC3E}">
        <p14:creationId xmlns:p14="http://schemas.microsoft.com/office/powerpoint/2010/main" val="90540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7"/>
            <a:ext cx="8042276" cy="1077757"/>
          </a:xfrm>
        </p:spPr>
        <p:txBody>
          <a:bodyPr/>
          <a:lstStyle/>
          <a:p>
            <a:r>
              <a:rPr lang="en-US" dirty="0" smtClean="0"/>
              <a:t>Up Close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722" y="2095500"/>
            <a:ext cx="6839031" cy="3695700"/>
          </a:xfrm>
        </p:spPr>
      </p:pic>
    </p:spTree>
    <p:extLst>
      <p:ext uri="{BB962C8B-B14F-4D97-AF65-F5344CB8AC3E}">
        <p14:creationId xmlns:p14="http://schemas.microsoft.com/office/powerpoint/2010/main" val="10430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do we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275" y="2147048"/>
            <a:ext cx="8042276" cy="4343400"/>
          </a:xfrm>
        </p:spPr>
        <p:txBody>
          <a:bodyPr/>
          <a:lstStyle/>
          <a:p>
            <a:r>
              <a:rPr lang="en-US" dirty="0" smtClean="0"/>
              <a:t>Get better at mosquito control</a:t>
            </a:r>
          </a:p>
          <a:p>
            <a:r>
              <a:rPr lang="en-US" dirty="0" smtClean="0"/>
              <a:t>Accept mosquito control as necessary</a:t>
            </a:r>
          </a:p>
          <a:p>
            <a:r>
              <a:rPr lang="en-US" dirty="0" smtClean="0"/>
              <a:t>Get better at community participatory programs</a:t>
            </a:r>
          </a:p>
          <a:p>
            <a:r>
              <a:rPr lang="en-US" dirty="0" smtClean="0"/>
              <a:t>Start a long-term social education program</a:t>
            </a:r>
          </a:p>
          <a:p>
            <a:endParaRPr lang="en-US" dirty="0"/>
          </a:p>
          <a:p>
            <a:r>
              <a:rPr lang="en-US" dirty="0" smtClean="0"/>
              <a:t>Commit to a comprehensive, sustainable, and permanent area-wide program of mosquito management</a:t>
            </a:r>
          </a:p>
        </p:txBody>
      </p:sp>
    </p:spTree>
    <p:extLst>
      <p:ext uri="{BB962C8B-B14F-4D97-AF65-F5344CB8AC3E}">
        <p14:creationId xmlns:p14="http://schemas.microsoft.com/office/powerpoint/2010/main" val="249635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6"/>
            <a:ext cx="8042276" cy="1066800"/>
          </a:xfrm>
        </p:spPr>
        <p:txBody>
          <a:bodyPr/>
          <a:lstStyle/>
          <a:p>
            <a:r>
              <a:rPr lang="en-US" dirty="0" smtClean="0"/>
              <a:t>Better Mosquito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7082" y="1600201"/>
            <a:ext cx="4451808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New insecticides coming on line</a:t>
            </a:r>
          </a:p>
          <a:p>
            <a:r>
              <a:rPr lang="en-US" dirty="0" smtClean="0"/>
              <a:t>Better resistance management </a:t>
            </a:r>
          </a:p>
          <a:p>
            <a:r>
              <a:rPr lang="en-US" dirty="0" smtClean="0"/>
              <a:t>Genetically modified mosquitoes</a:t>
            </a:r>
          </a:p>
          <a:p>
            <a:r>
              <a:rPr lang="en-US" dirty="0" smtClean="0"/>
              <a:t>Sterile male mosquitoes</a:t>
            </a:r>
          </a:p>
          <a:p>
            <a:r>
              <a:rPr lang="en-US" dirty="0" err="1" smtClean="0"/>
              <a:t>Wolbachia</a:t>
            </a:r>
            <a:r>
              <a:rPr lang="en-US" dirty="0" smtClean="0"/>
              <a:t> mosquitoes</a:t>
            </a:r>
          </a:p>
          <a:p>
            <a:r>
              <a:rPr lang="en-US" dirty="0" err="1" smtClean="0"/>
              <a:t>Autocidal</a:t>
            </a:r>
            <a:r>
              <a:rPr lang="en-US" dirty="0" smtClean="0"/>
              <a:t> traps</a:t>
            </a:r>
          </a:p>
          <a:p>
            <a:r>
              <a:rPr lang="en-US" dirty="0" smtClean="0"/>
              <a:t>Train for emergency response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1" y="4114800"/>
            <a:ext cx="4684889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0" y="1444532"/>
            <a:ext cx="3937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8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7"/>
            <a:ext cx="8042276" cy="894313"/>
          </a:xfrm>
        </p:spPr>
        <p:txBody>
          <a:bodyPr/>
          <a:lstStyle/>
          <a:p>
            <a:r>
              <a:rPr lang="en-US" dirty="0" smtClean="0"/>
              <a:t>Accept the necessity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275" y="2122312"/>
            <a:ext cx="4573058" cy="434340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suffering will be enormous.</a:t>
            </a:r>
          </a:p>
          <a:p>
            <a:r>
              <a:rPr lang="en-US" dirty="0" smtClean="0"/>
              <a:t>Environmental costs will be higher</a:t>
            </a:r>
          </a:p>
          <a:p>
            <a:r>
              <a:rPr lang="en-US" dirty="0" smtClean="0"/>
              <a:t>Economic costs will be higher</a:t>
            </a:r>
          </a:p>
          <a:p>
            <a:r>
              <a:rPr lang="en-US" dirty="0" smtClean="0"/>
              <a:t>The burden will fall on those least capable of bearing it.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666" y="1600201"/>
            <a:ext cx="3725334" cy="2483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548" y="4154098"/>
            <a:ext cx="5164453" cy="27039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98889" y="1001889"/>
            <a:ext cx="77166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If we don’t control </a:t>
            </a:r>
            <a:r>
              <a:rPr lang="en-US" sz="3200" dirty="0"/>
              <a:t>mosquitoes …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774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researchgate.net/profile/Meshesha_Balkew/publication/281901563/figure/fig1/AS:319874594295808@1453275454559/Mosquito-larvae-breeding-in-various-habitats-a-barrel-b-tire-c-mud-pot-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386" y="1210235"/>
            <a:ext cx="4781474" cy="564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0166" y="430307"/>
            <a:ext cx="8346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Mostly breed in human-created containers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604247" y="1210235"/>
            <a:ext cx="3558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Found where people are</a:t>
            </a:r>
          </a:p>
          <a:p>
            <a:endParaRPr lang="en-US" dirty="0"/>
          </a:p>
        </p:txBody>
      </p:sp>
      <p:pic>
        <p:nvPicPr>
          <p:cNvPr id="3078" name="Picture 6" descr="http://www.stpmad.org/Images/breeding-contain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04" y="1652960"/>
            <a:ext cx="2990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almbeachgutter.com/wp-content/uploads/2015/04/west-palm-beach-rain-gutt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879" y="3826343"/>
            <a:ext cx="354330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7"/>
            <a:ext cx="8042276" cy="1093695"/>
          </a:xfrm>
        </p:spPr>
        <p:txBody>
          <a:bodyPr/>
          <a:lstStyle/>
          <a:p>
            <a:r>
              <a:rPr lang="en-US" dirty="0" smtClean="0"/>
              <a:t>Community Participation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276" y="1600201"/>
            <a:ext cx="7778937" cy="2424952"/>
          </a:xfrm>
        </p:spPr>
        <p:txBody>
          <a:bodyPr/>
          <a:lstStyle/>
          <a:p>
            <a:r>
              <a:rPr lang="en-US" dirty="0" smtClean="0"/>
              <a:t>Individual home-based efforts</a:t>
            </a:r>
          </a:p>
          <a:p>
            <a:r>
              <a:rPr lang="en-US" dirty="0" smtClean="0"/>
              <a:t>School programs</a:t>
            </a:r>
          </a:p>
          <a:p>
            <a:r>
              <a:rPr lang="en-US" dirty="0" smtClean="0"/>
              <a:t>Neighborhood organizations</a:t>
            </a:r>
          </a:p>
          <a:p>
            <a:r>
              <a:rPr lang="en-US" dirty="0" smtClean="0"/>
              <a:t>Phone Apps.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95" y="3607883"/>
            <a:ext cx="1741436" cy="29739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05" y="3594797"/>
            <a:ext cx="1716532" cy="2931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32296" y="2967778"/>
            <a:ext cx="2504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Sem</a:t>
            </a:r>
            <a:r>
              <a:rPr lang="en-US" dirty="0"/>
              <a:t> Dengue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39153" y="6212541"/>
            <a:ext cx="332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Developed in Niteroi, Brazil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63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Long-Term Effort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275" y="2075330"/>
            <a:ext cx="8042276" cy="4343400"/>
          </a:xfrm>
        </p:spPr>
        <p:txBody>
          <a:bodyPr>
            <a:normAutofit/>
          </a:bodyPr>
          <a:lstStyle/>
          <a:p>
            <a:r>
              <a:rPr lang="en-US" sz="2400" dirty="0"/>
              <a:t>Think of </a:t>
            </a:r>
            <a:r>
              <a:rPr lang="en-US" sz="2400" i="1" dirty="0" err="1"/>
              <a:t>Aedes</a:t>
            </a:r>
            <a:r>
              <a:rPr lang="en-US" sz="2400" dirty="0"/>
              <a:t>-vectored diseases as social disease</a:t>
            </a:r>
          </a:p>
          <a:p>
            <a:r>
              <a:rPr lang="en-US" sz="2400" dirty="0"/>
              <a:t>Result of individual and community lifestyle decisions</a:t>
            </a:r>
          </a:p>
          <a:p>
            <a:r>
              <a:rPr lang="en-US" sz="2400" dirty="0"/>
              <a:t>Need to begin thinking of them as undesirable social outcomes</a:t>
            </a:r>
          </a:p>
          <a:p>
            <a:r>
              <a:rPr lang="en-US" sz="2400" dirty="0"/>
              <a:t>We need to work collaboratively – health care professionals, entomologists, public health professionals, and ordinary citizens.</a:t>
            </a:r>
          </a:p>
        </p:txBody>
      </p:sp>
    </p:spTree>
    <p:extLst>
      <p:ext uri="{BB962C8B-B14F-4D97-AF65-F5344CB8AC3E}">
        <p14:creationId xmlns:p14="http://schemas.microsoft.com/office/powerpoint/2010/main" val="427776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7"/>
            <a:ext cx="8042276" cy="788895"/>
          </a:xfrm>
        </p:spPr>
        <p:txBody>
          <a:bodyPr/>
          <a:lstStyle/>
          <a:p>
            <a:r>
              <a:rPr lang="en-US" dirty="0" smtClean="0"/>
              <a:t>Single Biggest Urgency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375" y="905436"/>
            <a:ext cx="8337176" cy="12281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Must </a:t>
            </a:r>
            <a:r>
              <a:rPr lang="en-US" dirty="0" smtClean="0">
                <a:solidFill>
                  <a:schemeClr val="tx1"/>
                </a:solidFill>
              </a:rPr>
              <a:t>educate the </a:t>
            </a:r>
            <a:r>
              <a:rPr lang="en-US" dirty="0">
                <a:solidFill>
                  <a:schemeClr val="tx1"/>
                </a:solidFill>
              </a:rPr>
              <a:t>community and governments </a:t>
            </a:r>
            <a:r>
              <a:rPr lang="en-US" dirty="0" smtClean="0"/>
              <a:t>at all levels on the need for a permanent and sustainable wide area mosquito management program.  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098" name="Picture 2" descr="http://img.huffingtonpost.com/asset/scalefit_720_noupscale/569045fb1700002c0056715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2305050"/>
            <a:ext cx="685800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0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7"/>
            <a:ext cx="8042276" cy="696757"/>
          </a:xfrm>
        </p:spPr>
        <p:txBody>
          <a:bodyPr/>
          <a:lstStyle/>
          <a:p>
            <a:r>
              <a:rPr lang="en-US" dirty="0" smtClean="0"/>
              <a:t>Visit us on </a:t>
            </a:r>
            <a:r>
              <a:rPr lang="en-US" dirty="0" err="1" smtClean="0"/>
              <a:t>facebook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31548" y="604335"/>
            <a:ext cx="6914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www.facebook.com</a:t>
            </a:r>
            <a:r>
              <a:rPr lang="en-US" dirty="0"/>
              <a:t>/</a:t>
            </a:r>
            <a:r>
              <a:rPr lang="en-US" dirty="0" err="1"/>
              <a:t>PublicHealthEntomologyLab</a:t>
            </a:r>
            <a:r>
              <a:rPr lang="en-US" dirty="0"/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2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836" y="143977"/>
            <a:ext cx="8534400" cy="1129012"/>
          </a:xfrm>
        </p:spPr>
        <p:txBody>
          <a:bodyPr>
            <a:normAutofit/>
          </a:bodyPr>
          <a:lstStyle/>
          <a:p>
            <a:r>
              <a:rPr lang="en-US" sz="3200" dirty="0"/>
              <a:t>Recent mosquito-borne disease threats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9835" y="1701617"/>
            <a:ext cx="8295716" cy="4343400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/>
              <a:t>West Nile Virus:  1999 – 2006</a:t>
            </a:r>
          </a:p>
          <a:p>
            <a:r>
              <a:rPr lang="en-US" sz="3200" dirty="0"/>
              <a:t>Dengue:  2005 – 2011</a:t>
            </a:r>
          </a:p>
          <a:p>
            <a:r>
              <a:rPr lang="en-US" sz="3200" dirty="0" err="1"/>
              <a:t>Chikungunya</a:t>
            </a:r>
            <a:r>
              <a:rPr lang="en-US" sz="3200" dirty="0"/>
              <a:t>:  2011 – 2015</a:t>
            </a:r>
          </a:p>
          <a:p>
            <a:r>
              <a:rPr lang="en-US" sz="3200" dirty="0" err="1"/>
              <a:t>Zika</a:t>
            </a:r>
            <a:r>
              <a:rPr lang="en-US" sz="3200" dirty="0"/>
              <a:t>:  2016 – Present</a:t>
            </a:r>
          </a:p>
          <a:p>
            <a:r>
              <a:rPr lang="en-US" sz="3200" dirty="0"/>
              <a:t>Yellow Fever is currently epidemic in Brazil</a:t>
            </a:r>
          </a:p>
          <a:p>
            <a:r>
              <a:rPr lang="en-US" sz="3200" dirty="0" err="1"/>
              <a:t>Mayaro</a:t>
            </a:r>
            <a:r>
              <a:rPr lang="en-US" sz="3200" dirty="0"/>
              <a:t> now circulating in the Caribbean &amp; S. America</a:t>
            </a:r>
          </a:p>
          <a:p>
            <a:r>
              <a:rPr lang="en-US" sz="3200" dirty="0" err="1"/>
              <a:t>Oropouche</a:t>
            </a:r>
            <a:r>
              <a:rPr lang="en-US" sz="3200" dirty="0"/>
              <a:t>  virus – numerous recent </a:t>
            </a:r>
            <a:r>
              <a:rPr lang="en-US" sz="3200" dirty="0" err="1"/>
              <a:t>outbereaks</a:t>
            </a:r>
            <a:r>
              <a:rPr lang="en-US" sz="3200" dirty="0"/>
              <a:t> in S. America affecting about 500,000 people.  </a:t>
            </a:r>
            <a:r>
              <a:rPr lang="en-US" sz="3200" dirty="0" err="1"/>
              <a:t>Bunyavirus</a:t>
            </a:r>
            <a:r>
              <a:rPr lang="en-US" sz="3200" dirty="0"/>
              <a:t> with WNV-like symptoms,</a:t>
            </a:r>
            <a:endParaRPr lang="en-US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2545977" y="1950748"/>
            <a:ext cx="7987553" cy="1477328"/>
            <a:chOff x="1021976" y="1950748"/>
            <a:chExt cx="7987553" cy="1477328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1021976" y="2662518"/>
              <a:ext cx="5602942" cy="2689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687671" y="1950748"/>
              <a:ext cx="2321858" cy="147732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President Obama proposes to cut CDC Division of Vector Borne Infectious Disease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385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7"/>
            <a:ext cx="8042276" cy="966151"/>
          </a:xfrm>
        </p:spPr>
        <p:txBody>
          <a:bodyPr>
            <a:normAutofit/>
          </a:bodyPr>
          <a:lstStyle/>
          <a:p>
            <a:r>
              <a:rPr lang="en-US" dirty="0" err="1" smtClean="0"/>
              <a:t>Mayaro</a:t>
            </a:r>
            <a:r>
              <a:rPr lang="en-US" dirty="0" smtClean="0"/>
              <a:t> is gaining traction</a:t>
            </a:r>
            <a:endParaRPr lang="en-US" dirty="0"/>
          </a:p>
        </p:txBody>
      </p:sp>
      <p:pic>
        <p:nvPicPr>
          <p:cNvPr id="4" name="Picture 3" descr="Screen Shot 2017-01-24 at 12.06.3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t="10191" r="14999" b="920"/>
          <a:stretch/>
        </p:blipFill>
        <p:spPr>
          <a:xfrm>
            <a:off x="2271341" y="1073728"/>
            <a:ext cx="7844211" cy="603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4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727" y="128339"/>
            <a:ext cx="8173942" cy="13263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Both </a:t>
            </a:r>
            <a:r>
              <a:rPr lang="en-US" dirty="0" err="1" smtClean="0"/>
              <a:t>Mayaro</a:t>
            </a:r>
            <a:r>
              <a:rPr lang="en-US" dirty="0" smtClean="0"/>
              <a:t> and </a:t>
            </a:r>
            <a:r>
              <a:rPr lang="en-US" dirty="0" err="1" smtClean="0"/>
              <a:t>Oropouche</a:t>
            </a:r>
            <a:r>
              <a:rPr lang="en-US" dirty="0" smtClean="0"/>
              <a:t> are national Priorities in Peru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t="12398" r="5999" b="10800"/>
          <a:stretch/>
        </p:blipFill>
        <p:spPr>
          <a:xfrm>
            <a:off x="1567241" y="1454659"/>
            <a:ext cx="9138660" cy="48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3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325" y="181408"/>
            <a:ext cx="8346155" cy="1326321"/>
          </a:xfrm>
        </p:spPr>
        <p:txBody>
          <a:bodyPr>
            <a:normAutofit/>
          </a:bodyPr>
          <a:lstStyle/>
          <a:p>
            <a:r>
              <a:rPr lang="en-US" dirty="0" smtClean="0"/>
              <a:t>28 Epidemics in the S. Pacific  in 2012 - 2014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338" y="2618509"/>
            <a:ext cx="8781165" cy="40929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1325" y="1662546"/>
            <a:ext cx="8429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/>
              <a:t>Roth A, Mercier A, Lepers C, Hoy D, </a:t>
            </a:r>
            <a:r>
              <a:rPr lang="en-US" sz="1200" dirty="0" err="1"/>
              <a:t>Duituturaga</a:t>
            </a:r>
            <a:r>
              <a:rPr lang="en-US" sz="1200" dirty="0"/>
              <a:t> S, </a:t>
            </a:r>
            <a:r>
              <a:rPr lang="en-US" sz="1200" dirty="0" err="1"/>
              <a:t>Benyon</a:t>
            </a:r>
            <a:r>
              <a:rPr lang="en-US" sz="1200" dirty="0"/>
              <a:t> E, </a:t>
            </a:r>
            <a:r>
              <a:rPr lang="en-US" sz="1200" dirty="0" err="1"/>
              <a:t>Guillaumot</a:t>
            </a:r>
            <a:r>
              <a:rPr lang="en-US" sz="1200" dirty="0"/>
              <a:t> L, </a:t>
            </a:r>
            <a:r>
              <a:rPr lang="en-US" sz="1200" dirty="0" err="1"/>
              <a:t>Souares</a:t>
            </a:r>
            <a:r>
              <a:rPr lang="en-US" sz="1200" dirty="0"/>
              <a:t> Y. Concurrent outbreaks of dengue, chikungunya and </a:t>
            </a:r>
            <a:r>
              <a:rPr lang="en-US" sz="1200" dirty="0" err="1"/>
              <a:t>Zika</a:t>
            </a:r>
            <a:r>
              <a:rPr lang="en-US" sz="1200" dirty="0"/>
              <a:t> virus </a:t>
            </a:r>
            <a:r>
              <a:rPr lang="en-US" sz="1200" dirty="0"/>
              <a:t>infections – </a:t>
            </a:r>
            <a:r>
              <a:rPr lang="en-US" sz="1200" b="1" dirty="0"/>
              <a:t>an unprecedented epidemic wave </a:t>
            </a:r>
            <a:r>
              <a:rPr lang="en-US" sz="1200" dirty="0"/>
              <a:t>of mosquito-borne viruses in the Pacific 2012–2014. Euro </a:t>
            </a:r>
            <a:r>
              <a:rPr lang="en-US" sz="1200" dirty="0" err="1"/>
              <a:t>Surveill</a:t>
            </a:r>
            <a:r>
              <a:rPr lang="en-US" sz="1200" dirty="0"/>
              <a:t>. 2014;19(41):</a:t>
            </a:r>
            <a:r>
              <a:rPr lang="en-US" sz="1200" dirty="0" err="1"/>
              <a:t>pii</a:t>
            </a:r>
            <a:r>
              <a:rPr lang="en-US" sz="1200" dirty="0"/>
              <a:t>=20929</a:t>
            </a:r>
            <a:r>
              <a:rPr lang="en-US" sz="1200" dirty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58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389" y="107577"/>
            <a:ext cx="9063317" cy="640313"/>
          </a:xfrm>
        </p:spPr>
        <p:txBody>
          <a:bodyPr>
            <a:normAutofit/>
          </a:bodyPr>
          <a:lstStyle/>
          <a:p>
            <a:r>
              <a:rPr lang="en-US" sz="2800" dirty="0"/>
              <a:t>Outbreaks are becoming more intense</a:t>
            </a:r>
            <a:endParaRPr lang="en-US" sz="28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129121702"/>
              </p:ext>
            </p:extLst>
          </p:nvPr>
        </p:nvGraphicFramePr>
        <p:xfrm>
          <a:off x="2271887" y="987778"/>
          <a:ext cx="8113889" cy="482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540001" y="5813779"/>
            <a:ext cx="78457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Sustaining the drive to overcome the global impact of neglected tropical diseases. Second WHO report on neglected tropical diseases. Geneva: World Health Organization; </a:t>
            </a:r>
            <a:r>
              <a:rPr lang="en-US" sz="1600" dirty="0"/>
              <a:t>2015. </a:t>
            </a:r>
            <a:r>
              <a:rPr lang="en-US" sz="1600" dirty="0"/>
              <a:t>WHO/HTM/NTD/</a:t>
            </a:r>
            <a:r>
              <a:rPr lang="en-US" sz="1600" dirty="0"/>
              <a:t>2015.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303224" y="867662"/>
            <a:ext cx="3854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World-Wide Dengue Cases</a:t>
            </a:r>
          </a:p>
        </p:txBody>
      </p:sp>
    </p:spTree>
    <p:extLst>
      <p:ext uri="{BB962C8B-B14F-4D97-AF65-F5344CB8AC3E}">
        <p14:creationId xmlns:p14="http://schemas.microsoft.com/office/powerpoint/2010/main" val="298852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01DD3E84222749ACDFBCB2857CFD2F" ma:contentTypeVersion="2" ma:contentTypeDescription="Create a new document." ma:contentTypeScope="" ma:versionID="915e35dc5d593b740694f8ec04b7990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6ae8053387f972404f5ef1c4bc0980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DD2A083-6335-4F63-B5E1-DD00180F6512}"/>
</file>

<file path=customXml/itemProps2.xml><?xml version="1.0" encoding="utf-8"?>
<ds:datastoreItem xmlns:ds="http://schemas.openxmlformats.org/officeDocument/2006/customXml" ds:itemID="{311E3B17-10AE-4C21-92BC-F4B4BEFBA001}"/>
</file>

<file path=customXml/itemProps3.xml><?xml version="1.0" encoding="utf-8"?>
<ds:datastoreItem xmlns:ds="http://schemas.openxmlformats.org/officeDocument/2006/customXml" ds:itemID="{57B47346-16ED-4C49-806A-BECF72F1047F}"/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1570</TotalTime>
  <Words>1160</Words>
  <Application>Microsoft Office PowerPoint</Application>
  <PresentationFormat>Widescreen</PresentationFormat>
  <Paragraphs>176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Bookman Old Style</vt:lpstr>
      <vt:lpstr>Calibri</vt:lpstr>
      <vt:lpstr>Rockwell</vt:lpstr>
      <vt:lpstr>Damask</vt:lpstr>
      <vt:lpstr>Growing Threat of Vector-Borne Diseases   </vt:lpstr>
      <vt:lpstr>Shouldn’t vector-borne disease be in decline by now?</vt:lpstr>
      <vt:lpstr>Two important container breeders</vt:lpstr>
      <vt:lpstr>PowerPoint Presentation</vt:lpstr>
      <vt:lpstr>Recent mosquito-borne disease threats</vt:lpstr>
      <vt:lpstr>Mayaro is gaining traction</vt:lpstr>
      <vt:lpstr>Both Mayaro and Oropouche are national Priorities in Peru</vt:lpstr>
      <vt:lpstr>28 Epidemics in the S. Pacific  in 2012 - 2014</vt:lpstr>
      <vt:lpstr>Outbreaks are becoming more intense</vt:lpstr>
      <vt:lpstr>Old Enemies are Returning</vt:lpstr>
      <vt:lpstr>By the end of 2016</vt:lpstr>
      <vt:lpstr>But we have a vaccine, right?</vt:lpstr>
      <vt:lpstr>Speaking of Mumbai</vt:lpstr>
      <vt:lpstr>But we don’t need to worry about yellow fever, right?</vt:lpstr>
      <vt:lpstr>It Has been here before</vt:lpstr>
      <vt:lpstr>Yellow Fever in Brazil</vt:lpstr>
      <vt:lpstr>It has spread rapidly to the major cities</vt:lpstr>
      <vt:lpstr>More recent reports are ominous</vt:lpstr>
      <vt:lpstr>What’s going on here?</vt:lpstr>
      <vt:lpstr>What’s going on here?</vt:lpstr>
      <vt:lpstr>Mutations</vt:lpstr>
      <vt:lpstr>Zika’s mutations have been well documented</vt:lpstr>
      <vt:lpstr>The best studied case of mutation is with chikungunya</vt:lpstr>
      <vt:lpstr>PowerPoint Presentation</vt:lpstr>
      <vt:lpstr>PowerPoint Presentation</vt:lpstr>
      <vt:lpstr>PowerPoint Presentation</vt:lpstr>
      <vt:lpstr>PowerPoint Presentation</vt:lpstr>
      <vt:lpstr>In addition to the viruses mutating, we’re also:</vt:lpstr>
      <vt:lpstr>Passenger traffic up 20 fold</vt:lpstr>
      <vt:lpstr>Part of a larger trend</vt:lpstr>
      <vt:lpstr>PowerPoint Presentation</vt:lpstr>
      <vt:lpstr>Between now and 2030, a 50% increase in the number of cities &gt;5 million</vt:lpstr>
      <vt:lpstr>Urban population will grow &gt;2.5B by 2050</vt:lpstr>
      <vt:lpstr>Rising concentrated poverty</vt:lpstr>
      <vt:lpstr>This creates an immense problem</vt:lpstr>
      <vt:lpstr>Up Close</vt:lpstr>
      <vt:lpstr>So what do we do?</vt:lpstr>
      <vt:lpstr>Better Mosquito Control</vt:lpstr>
      <vt:lpstr>Accept the necessity</vt:lpstr>
      <vt:lpstr>Community Participation</vt:lpstr>
      <vt:lpstr>Long-Term Effort</vt:lpstr>
      <vt:lpstr>Single Biggest Urgency</vt:lpstr>
      <vt:lpstr>Visit us on facebook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Threat of Vector-Borne Diseases</dc:title>
  <dc:creator>Grayson Brown</dc:creator>
  <cp:lastModifiedBy>Brock, Jeff  (CHS-PH)</cp:lastModifiedBy>
  <cp:revision>39</cp:revision>
  <dcterms:created xsi:type="dcterms:W3CDTF">2017-05-09T17:32:30Z</dcterms:created>
  <dcterms:modified xsi:type="dcterms:W3CDTF">2017-05-11T13:48:44Z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0x0101008D01DD3E84222749ACDFBCB2857CFD2F</vt:lpwstr>
  </property>
  <property fmtid="{D5CDD505-2E9C-101B-9397-08002B2CF9AE}" pid="3" name="Order">
    <vt:r8>10400</vt:r8>
  </property>
</Properties>
</file>