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6.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handoutMasterIdLst>
    <p:handoutMasterId r:id="rId21"/>
  </p:handoutMasterIdLst>
  <p:sldIdLst>
    <p:sldId id="270" r:id="rId3"/>
    <p:sldId id="256" r:id="rId4"/>
    <p:sldId id="272" r:id="rId5"/>
    <p:sldId id="258" r:id="rId6"/>
    <p:sldId id="261" r:id="rId7"/>
    <p:sldId id="259" r:id="rId8"/>
    <p:sldId id="260" r:id="rId9"/>
    <p:sldId id="269" r:id="rId10"/>
    <p:sldId id="271" r:id="rId11"/>
    <p:sldId id="262" r:id="rId12"/>
    <p:sldId id="263" r:id="rId13"/>
    <p:sldId id="265" r:id="rId14"/>
    <p:sldId id="273" r:id="rId15"/>
    <p:sldId id="274" r:id="rId16"/>
    <p:sldId id="275" r:id="rId17"/>
    <p:sldId id="267" r:id="rId18"/>
    <p:sldId id="264" r:id="rId19"/>
    <p:sldId id="266" r:id="rId20"/>
  </p:sldIdLst>
  <p:sldSz cx="12192000" cy="6858000"/>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55" autoAdjust="0"/>
    <p:restoredTop sz="94660" autoAdjust="0"/>
  </p:normalViewPr>
  <p:slideViewPr>
    <p:cSldViewPr snapToGrid="0">
      <p:cViewPr>
        <p:scale>
          <a:sx n="72" d="100"/>
          <a:sy n="72" d="100"/>
        </p:scale>
        <p:origin x="-115" y="-37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1.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0375"/>
          </a:xfrm>
          <a:prstGeom prst="rect">
            <a:avLst/>
          </a:prstGeom>
        </p:spPr>
        <p:txBody>
          <a:bodyPr vert="horz" lIns="91440" tIns="45720" rIns="91440" bIns="45720" rtlCol="0"/>
          <a:lstStyle>
            <a:lvl1pPr algn="r">
              <a:defRPr sz="1200"/>
            </a:lvl1pPr>
          </a:lstStyle>
          <a:p>
            <a:fld id="{62392411-34DF-44C3-8DEF-510CF9818BA2}" type="datetimeFigureOut">
              <a:rPr lang="en-US" smtClean="0"/>
              <a:t>11/1/2016</a:t>
            </a:fld>
            <a:endParaRPr lang="en-US"/>
          </a:p>
        </p:txBody>
      </p:sp>
      <p:sp>
        <p:nvSpPr>
          <p:cNvPr id="4" name="Footer Placeholder 3"/>
          <p:cNvSpPr>
            <a:spLocks noGrp="1"/>
          </p:cNvSpPr>
          <p:nvPr>
            <p:ph type="ftr" sz="quarter" idx="2"/>
          </p:nvPr>
        </p:nvSpPr>
        <p:spPr>
          <a:xfrm>
            <a:off x="0" y="8758238"/>
            <a:ext cx="3005138" cy="4603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758238"/>
            <a:ext cx="3005138" cy="460375"/>
          </a:xfrm>
          <a:prstGeom prst="rect">
            <a:avLst/>
          </a:prstGeom>
        </p:spPr>
        <p:txBody>
          <a:bodyPr vert="horz" lIns="91440" tIns="45720" rIns="91440" bIns="45720" rtlCol="0" anchor="b"/>
          <a:lstStyle>
            <a:lvl1pPr algn="r">
              <a:defRPr sz="1200"/>
            </a:lvl1pPr>
          </a:lstStyle>
          <a:p>
            <a:fld id="{BEE3F586-3542-4E55-8D82-B3FB1FBC2B64}" type="slidenum">
              <a:rPr lang="en-US" smtClean="0"/>
              <a:t>‹#›</a:t>
            </a:fld>
            <a:endParaRPr lang="en-US"/>
          </a:p>
        </p:txBody>
      </p:sp>
    </p:spTree>
    <p:extLst>
      <p:ext uri="{BB962C8B-B14F-4D97-AF65-F5344CB8AC3E}">
        <p14:creationId xmlns:p14="http://schemas.microsoft.com/office/powerpoint/2010/main" val="26547842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4"/>
          <p:cNvSpPr>
            <a:spLocks noGrp="1"/>
          </p:cNvSpPr>
          <p:nvPr>
            <p:ph type="ftr" sz="quarter" idx="10"/>
          </p:nvPr>
        </p:nvSpPr>
        <p:spPr>
          <a:xfrm>
            <a:off x="914400" y="6248400"/>
            <a:ext cx="10058400" cy="457200"/>
          </a:xfrm>
        </p:spPr>
        <p:txBody>
          <a:bodyPr/>
          <a:lstStyle>
            <a:lvl1pPr>
              <a:defRPr/>
            </a:lvl1pPr>
          </a:lstStyle>
          <a:p>
            <a:pPr>
              <a:defRPr/>
            </a:pPr>
            <a:r>
              <a:rPr lang="en-US">
                <a:solidFill>
                  <a:srgbClr val="000000"/>
                </a:solidFill>
              </a:rPr>
              <a:t>Unclassified//For Official Use Only</a:t>
            </a:r>
          </a:p>
        </p:txBody>
      </p:sp>
    </p:spTree>
    <p:extLst>
      <p:ext uri="{BB962C8B-B14F-4D97-AF65-F5344CB8AC3E}">
        <p14:creationId xmlns:p14="http://schemas.microsoft.com/office/powerpoint/2010/main" val="3307442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6248400"/>
            <a:ext cx="2540000" cy="457200"/>
          </a:xfrm>
          <a:prstGeom prst="rect">
            <a:avLst/>
          </a:prstGeom>
        </p:spPr>
        <p:txBody>
          <a:bodyPr/>
          <a:lstStyle>
            <a:lvl1pPr>
              <a:defRPr>
                <a:latin typeface="Times New Roman"/>
              </a:defRPr>
            </a:lvl1pPr>
          </a:lstStyle>
          <a:p>
            <a:pPr eaLnBrk="0" fontAlgn="base" hangingPunct="0">
              <a:spcBef>
                <a:spcPct val="0"/>
              </a:spcBef>
              <a:spcAft>
                <a:spcPct val="0"/>
              </a:spcAft>
              <a:defRPr/>
            </a:pPr>
            <a:endParaRPr lang="en-US" sz="240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solidFill>
              </a:rPr>
              <a:t>Unclassified//For Official Use Only</a:t>
            </a:r>
          </a:p>
        </p:txBody>
      </p:sp>
      <p:sp>
        <p:nvSpPr>
          <p:cNvPr id="6" name="Slide Number Placeholder 5"/>
          <p:cNvSpPr>
            <a:spLocks noGrp="1"/>
          </p:cNvSpPr>
          <p:nvPr>
            <p:ph type="sldNum" sz="quarter" idx="12"/>
          </p:nvPr>
        </p:nvSpPr>
        <p:spPr>
          <a:xfrm>
            <a:off x="8737600" y="6248400"/>
            <a:ext cx="2540000" cy="457200"/>
          </a:xfrm>
          <a:prstGeom prst="rect">
            <a:avLst/>
          </a:prstGeom>
        </p:spPr>
        <p:txBody>
          <a:bodyPr/>
          <a:lstStyle>
            <a:lvl1pPr>
              <a:defRPr>
                <a:latin typeface="Times New Roman"/>
              </a:defRPr>
            </a:lvl1pPr>
          </a:lstStyle>
          <a:p>
            <a:pPr eaLnBrk="0" fontAlgn="base" hangingPunct="0">
              <a:spcBef>
                <a:spcPct val="0"/>
              </a:spcBef>
              <a:spcAft>
                <a:spcPct val="0"/>
              </a:spcAft>
              <a:defRPr/>
            </a:pPr>
            <a:fld id="{36AD0202-81A1-43D2-8B6A-8100E3613F84}" type="slidenum">
              <a:rPr lang="en-US" sz="2400">
                <a:solidFill>
                  <a:srgbClr val="000000"/>
                </a:solidFill>
              </a:rPr>
              <a:pPr eaLnBrk="0" fontAlgn="base" hangingPunct="0">
                <a:spcBef>
                  <a:spcPct val="0"/>
                </a:spcBef>
                <a:spcAft>
                  <a:spcPct val="0"/>
                </a:spcAft>
                <a:defRPr/>
              </a:pPr>
              <a:t>‹#›</a:t>
            </a:fld>
            <a:endParaRPr lang="en-US" sz="2400" dirty="0">
              <a:solidFill>
                <a:srgbClr val="000000"/>
              </a:solidFill>
            </a:endParaRPr>
          </a:p>
        </p:txBody>
      </p:sp>
    </p:spTree>
    <p:extLst>
      <p:ext uri="{BB962C8B-B14F-4D97-AF65-F5344CB8AC3E}">
        <p14:creationId xmlns:p14="http://schemas.microsoft.com/office/powerpoint/2010/main" val="3610483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6248400"/>
            <a:ext cx="2540000" cy="457200"/>
          </a:xfrm>
          <a:prstGeom prst="rect">
            <a:avLst/>
          </a:prstGeom>
        </p:spPr>
        <p:txBody>
          <a:bodyPr/>
          <a:lstStyle>
            <a:lvl1pPr>
              <a:defRPr>
                <a:latin typeface="Times New Roman"/>
              </a:defRPr>
            </a:lvl1pPr>
          </a:lstStyle>
          <a:p>
            <a:pPr eaLnBrk="0" fontAlgn="base" hangingPunct="0">
              <a:spcBef>
                <a:spcPct val="0"/>
              </a:spcBef>
              <a:spcAft>
                <a:spcPct val="0"/>
              </a:spcAft>
              <a:defRPr/>
            </a:pPr>
            <a:endParaRPr lang="en-US" sz="240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solidFill>
              </a:rPr>
              <a:t>Unclassified//For Official Use Only</a:t>
            </a:r>
          </a:p>
        </p:txBody>
      </p:sp>
      <p:sp>
        <p:nvSpPr>
          <p:cNvPr id="6" name="Slide Number Placeholder 5"/>
          <p:cNvSpPr>
            <a:spLocks noGrp="1"/>
          </p:cNvSpPr>
          <p:nvPr>
            <p:ph type="sldNum" sz="quarter" idx="12"/>
          </p:nvPr>
        </p:nvSpPr>
        <p:spPr>
          <a:xfrm>
            <a:off x="8737600" y="6248400"/>
            <a:ext cx="2540000" cy="457200"/>
          </a:xfrm>
          <a:prstGeom prst="rect">
            <a:avLst/>
          </a:prstGeom>
        </p:spPr>
        <p:txBody>
          <a:bodyPr/>
          <a:lstStyle>
            <a:lvl1pPr>
              <a:defRPr>
                <a:latin typeface="Times New Roman"/>
              </a:defRPr>
            </a:lvl1pPr>
          </a:lstStyle>
          <a:p>
            <a:pPr eaLnBrk="0" fontAlgn="base" hangingPunct="0">
              <a:spcBef>
                <a:spcPct val="0"/>
              </a:spcBef>
              <a:spcAft>
                <a:spcPct val="0"/>
              </a:spcAft>
              <a:defRPr/>
            </a:pPr>
            <a:fld id="{8561425B-35E5-47CD-9D19-1CCE2551CB0B}" type="slidenum">
              <a:rPr lang="en-US" sz="2400">
                <a:solidFill>
                  <a:srgbClr val="000000"/>
                </a:solidFill>
              </a:rPr>
              <a:pPr eaLnBrk="0" fontAlgn="base" hangingPunct="0">
                <a:spcBef>
                  <a:spcPct val="0"/>
                </a:spcBef>
                <a:spcAft>
                  <a:spcPct val="0"/>
                </a:spcAft>
                <a:defRPr/>
              </a:pPr>
              <a:t>‹#›</a:t>
            </a:fld>
            <a:endParaRPr lang="en-US" sz="2400" dirty="0">
              <a:solidFill>
                <a:srgbClr val="000000"/>
              </a:solidFill>
            </a:endParaRPr>
          </a:p>
        </p:txBody>
      </p:sp>
    </p:spTree>
    <p:extLst>
      <p:ext uri="{BB962C8B-B14F-4D97-AF65-F5344CB8AC3E}">
        <p14:creationId xmlns:p14="http://schemas.microsoft.com/office/powerpoint/2010/main" val="2734725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219456" y="146304"/>
            <a:ext cx="11753088"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618979" y="381001"/>
            <a:ext cx="109728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844800" y="2819400"/>
            <a:ext cx="8746979"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7416800" y="6509004"/>
            <a:ext cx="4003040" cy="274320"/>
          </a:xfrm>
        </p:spPr>
        <p:txBody>
          <a:bodyPr vert="horz" rtlCol="0"/>
          <a:lstStyle>
            <a:extLst/>
          </a:lstStyle>
          <a:p>
            <a:fld id="{B148A6FB-60C1-441E-87B4-2FF2D35E46B3}" type="datetimeFigureOut">
              <a:rPr lang="en-US" smtClean="0"/>
              <a:t>11/1/2016</a:t>
            </a:fld>
            <a:endParaRPr lang="en-US"/>
          </a:p>
        </p:txBody>
      </p:sp>
      <p:sp>
        <p:nvSpPr>
          <p:cNvPr id="11" name="Slide Number Placeholder 10"/>
          <p:cNvSpPr>
            <a:spLocks noGrp="1"/>
          </p:cNvSpPr>
          <p:nvPr>
            <p:ph type="sldNum" sz="quarter" idx="11"/>
          </p:nvPr>
        </p:nvSpPr>
        <p:spPr>
          <a:xfrm>
            <a:off x="11518603" y="6509004"/>
            <a:ext cx="619051" cy="274320"/>
          </a:xfrm>
        </p:spPr>
        <p:txBody>
          <a:bodyPr vert="horz" rtlCol="0"/>
          <a:lstStyle>
            <a:lvl1pPr>
              <a:defRPr>
                <a:solidFill>
                  <a:schemeClr val="tx2">
                    <a:shade val="90000"/>
                  </a:schemeClr>
                </a:solidFill>
              </a:defRPr>
            </a:lvl1pPr>
            <a:extLst/>
          </a:lstStyle>
          <a:p>
            <a:fld id="{94957CEC-9D4A-47C0-9E55-BD0C944A3A06}" type="slidenum">
              <a:rPr lang="en-US" smtClean="0"/>
              <a:t>‹#›</a:t>
            </a:fld>
            <a:endParaRPr lang="en-US"/>
          </a:p>
        </p:txBody>
      </p:sp>
      <p:sp>
        <p:nvSpPr>
          <p:cNvPr id="12" name="Footer Placeholder 11"/>
          <p:cNvSpPr>
            <a:spLocks noGrp="1"/>
          </p:cNvSpPr>
          <p:nvPr>
            <p:ph type="ftr" sz="quarter" idx="12"/>
          </p:nvPr>
        </p:nvSpPr>
        <p:spPr>
          <a:xfrm>
            <a:off x="2133600" y="6509004"/>
            <a:ext cx="5209952" cy="274320"/>
          </a:xfrm>
        </p:spPr>
        <p:txBody>
          <a:bodyPr vert="horz" rtlCol="0"/>
          <a:lstStyle>
            <a:extLst/>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48A6FB-60C1-441E-87B4-2FF2D35E46B3}" type="datetimeFigureOut">
              <a:rPr lang="en-US" smtClean="0"/>
              <a:t>11/1/2016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957CEC-9D4A-47C0-9E55-BD0C944A3A06}"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333504" y="3267456"/>
            <a:ext cx="98755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963168" y="498230"/>
            <a:ext cx="103632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3287713"/>
            <a:ext cx="103632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7416800" y="6513670"/>
            <a:ext cx="4003040" cy="274320"/>
          </a:xfrm>
        </p:spPr>
        <p:txBody>
          <a:bodyPr vert="horz" rtlCol="0"/>
          <a:lstStyle>
            <a:extLst/>
          </a:lstStyle>
          <a:p>
            <a:fld id="{B148A6FB-60C1-441E-87B4-2FF2D35E46B3}" type="datetimeFigureOut">
              <a:rPr lang="en-US" smtClean="0"/>
              <a:t>11/1/2016</a:t>
            </a:fld>
            <a:endParaRPr lang="en-US"/>
          </a:p>
        </p:txBody>
      </p:sp>
      <p:sp>
        <p:nvSpPr>
          <p:cNvPr id="9" name="Slide Number Placeholder 8"/>
          <p:cNvSpPr>
            <a:spLocks noGrp="1"/>
          </p:cNvSpPr>
          <p:nvPr>
            <p:ph type="sldNum" sz="quarter" idx="11"/>
          </p:nvPr>
        </p:nvSpPr>
        <p:spPr>
          <a:xfrm>
            <a:off x="11518603" y="6513670"/>
            <a:ext cx="619051" cy="274320"/>
          </a:xfrm>
        </p:spPr>
        <p:txBody>
          <a:bodyPr vert="horz" rtlCol="0"/>
          <a:lstStyle>
            <a:lvl1pPr>
              <a:defRPr>
                <a:solidFill>
                  <a:schemeClr val="tx2">
                    <a:shade val="90000"/>
                  </a:schemeClr>
                </a:solidFill>
              </a:defRPr>
            </a:lvl1pPr>
            <a:extLst/>
          </a:lstStyle>
          <a:p>
            <a:fld id="{94957CEC-9D4A-47C0-9E55-BD0C944A3A06}" type="slidenum">
              <a:rPr lang="en-US" smtClean="0"/>
              <a:t>‹#›</a:t>
            </a:fld>
            <a:endParaRPr lang="en-US"/>
          </a:p>
        </p:txBody>
      </p:sp>
      <p:sp>
        <p:nvSpPr>
          <p:cNvPr id="10" name="Footer Placeholder 9"/>
          <p:cNvSpPr>
            <a:spLocks noGrp="1"/>
          </p:cNvSpPr>
          <p:nvPr>
            <p:ph type="ftr" sz="quarter" idx="12"/>
          </p:nvPr>
        </p:nvSpPr>
        <p:spPr>
          <a:xfrm>
            <a:off x="2133600" y="6513670"/>
            <a:ext cx="5209952"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645920"/>
            <a:ext cx="53848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645920"/>
            <a:ext cx="53848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148A6FB-60C1-441E-87B4-2FF2D35E46B3}" type="datetimeFigureOut">
              <a:rPr lang="en-US" smtClean="0"/>
              <a:t>11/1/2016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11521440" y="6514568"/>
            <a:ext cx="619051" cy="274320"/>
          </a:xfrm>
        </p:spPr>
        <p:txBody>
          <a:bodyPr/>
          <a:lstStyle>
            <a:extLst/>
          </a:lstStyle>
          <a:p>
            <a:fld id="{94957CEC-9D4A-47C0-9E55-BD0C944A3A06}" type="slidenum">
              <a:rPr lang="en-US" smtClean="0"/>
              <a:t>‹#›</a:t>
            </a:fld>
            <a:endParaRPr lang="en-US"/>
          </a:p>
        </p:txBody>
      </p:sp>
      <p:sp>
        <p:nvSpPr>
          <p:cNvPr id="10" name="Rectangle 9"/>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22325" y="216521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6400800" y="216521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609600" y="251948"/>
            <a:ext cx="109728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535113"/>
            <a:ext cx="5386917"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535113"/>
            <a:ext cx="5389033"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362201"/>
            <a:ext cx="5386917"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362201"/>
            <a:ext cx="5389033"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148A6FB-60C1-441E-87B4-2FF2D35E46B3}" type="datetimeFigureOut">
              <a:rPr lang="en-US" smtClean="0"/>
              <a:t>11/1/2016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11521440" y="6514568"/>
            <a:ext cx="619051" cy="274320"/>
          </a:xfrm>
        </p:spPr>
        <p:txBody>
          <a:bodyPr/>
          <a:lstStyle>
            <a:extLst/>
          </a:lstStyle>
          <a:p>
            <a:fld id="{94957CEC-9D4A-47C0-9E55-BD0C944A3A06}"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53218"/>
            <a:ext cx="109728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148A6FB-60C1-441E-87B4-2FF2D35E46B3}" type="datetimeFigureOut">
              <a:rPr lang="en-US" smtClean="0"/>
              <a:t>11/1/2016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4957CEC-9D4A-47C0-9E55-BD0C944A3A06}" type="slidenum">
              <a:rPr lang="en-US" smtClean="0"/>
              <a:t>‹#›</a:t>
            </a:fld>
            <a:endParaRPr lang="en-US"/>
          </a:p>
        </p:txBody>
      </p:sp>
      <p:sp>
        <p:nvSpPr>
          <p:cNvPr id="7" name="Rectangle 6"/>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148A6FB-60C1-441E-87B4-2FF2D35E46B3}" type="datetimeFigureOut">
              <a:rPr lang="en-US" smtClean="0"/>
              <a:t>11/1/2016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4957CEC-9D4A-47C0-9E55-BD0C944A3A06}"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6743403" y="105765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6617515" y="304800"/>
            <a:ext cx="524256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617515" y="1107560"/>
            <a:ext cx="524256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04800" y="2209800"/>
            <a:ext cx="11555275"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7416800" y="6513670"/>
            <a:ext cx="4003040" cy="274320"/>
          </a:xfrm>
        </p:spPr>
        <p:txBody>
          <a:bodyPr vert="horz" rtlCol="0"/>
          <a:lstStyle>
            <a:extLst/>
          </a:lstStyle>
          <a:p>
            <a:fld id="{B148A6FB-60C1-441E-87B4-2FF2D35E46B3}" type="datetimeFigureOut">
              <a:rPr lang="en-US" smtClean="0"/>
              <a:t>11/1/2016</a:t>
            </a:fld>
            <a:endParaRPr lang="en-US"/>
          </a:p>
        </p:txBody>
      </p:sp>
      <p:sp>
        <p:nvSpPr>
          <p:cNvPr id="10" name="Slide Number Placeholder 9"/>
          <p:cNvSpPr>
            <a:spLocks noGrp="1"/>
          </p:cNvSpPr>
          <p:nvPr>
            <p:ph type="sldNum" sz="quarter" idx="11"/>
          </p:nvPr>
        </p:nvSpPr>
        <p:spPr>
          <a:xfrm>
            <a:off x="11518603" y="6513670"/>
            <a:ext cx="619051" cy="274320"/>
          </a:xfrm>
        </p:spPr>
        <p:txBody>
          <a:bodyPr vert="horz" rtlCol="0"/>
          <a:lstStyle>
            <a:lvl1pPr>
              <a:defRPr>
                <a:solidFill>
                  <a:schemeClr val="tx2">
                    <a:shade val="90000"/>
                  </a:schemeClr>
                </a:solidFill>
              </a:defRPr>
            </a:lvl1pPr>
            <a:extLst/>
          </a:lstStyle>
          <a:p>
            <a:fld id="{94957CEC-9D4A-47C0-9E55-BD0C944A3A06}" type="slidenum">
              <a:rPr lang="en-US" smtClean="0"/>
              <a:t>‹#›</a:t>
            </a:fld>
            <a:endParaRPr lang="en-US"/>
          </a:p>
        </p:txBody>
      </p:sp>
      <p:sp>
        <p:nvSpPr>
          <p:cNvPr id="11" name="Footer Placeholder 10"/>
          <p:cNvSpPr>
            <a:spLocks noGrp="1"/>
          </p:cNvSpPr>
          <p:nvPr>
            <p:ph type="ftr" sz="quarter" idx="12"/>
          </p:nvPr>
        </p:nvSpPr>
        <p:spPr>
          <a:xfrm>
            <a:off x="2133600" y="6513670"/>
            <a:ext cx="5209952"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6248400"/>
            <a:ext cx="2540000" cy="457200"/>
          </a:xfrm>
          <a:prstGeom prst="rect">
            <a:avLst/>
          </a:prstGeom>
        </p:spPr>
        <p:txBody>
          <a:bodyPr/>
          <a:lstStyle>
            <a:lvl1pPr>
              <a:defRPr>
                <a:latin typeface="Times New Roman"/>
              </a:defRPr>
            </a:lvl1pPr>
          </a:lstStyle>
          <a:p>
            <a:pPr eaLnBrk="0" fontAlgn="base" hangingPunct="0">
              <a:spcBef>
                <a:spcPct val="0"/>
              </a:spcBef>
              <a:spcAft>
                <a:spcPct val="0"/>
              </a:spcAft>
              <a:defRPr/>
            </a:pPr>
            <a:endParaRPr lang="en-US" sz="240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solidFill>
              </a:rPr>
              <a:t>Unclassified//For Official Use Only</a:t>
            </a:r>
          </a:p>
        </p:txBody>
      </p:sp>
      <p:sp>
        <p:nvSpPr>
          <p:cNvPr id="6" name="Slide Number Placeholder 5"/>
          <p:cNvSpPr>
            <a:spLocks noGrp="1"/>
          </p:cNvSpPr>
          <p:nvPr>
            <p:ph type="sldNum" sz="quarter" idx="12"/>
          </p:nvPr>
        </p:nvSpPr>
        <p:spPr>
          <a:xfrm>
            <a:off x="8737600" y="6248400"/>
            <a:ext cx="2540000" cy="457200"/>
          </a:xfrm>
          <a:prstGeom prst="rect">
            <a:avLst/>
          </a:prstGeom>
        </p:spPr>
        <p:txBody>
          <a:bodyPr/>
          <a:lstStyle>
            <a:lvl1pPr>
              <a:defRPr>
                <a:latin typeface="Times New Roman"/>
              </a:defRPr>
            </a:lvl1pPr>
          </a:lstStyle>
          <a:p>
            <a:pPr eaLnBrk="0" fontAlgn="base" hangingPunct="0">
              <a:spcBef>
                <a:spcPct val="0"/>
              </a:spcBef>
              <a:spcAft>
                <a:spcPct val="0"/>
              </a:spcAft>
              <a:defRPr/>
            </a:pPr>
            <a:fld id="{96A2C191-BB14-41FD-A5C7-C0C1407F506B}" type="slidenum">
              <a:rPr lang="en-US" sz="2400">
                <a:solidFill>
                  <a:srgbClr val="000000"/>
                </a:solidFill>
              </a:rPr>
              <a:pPr eaLnBrk="0" fontAlgn="base" hangingPunct="0">
                <a:spcBef>
                  <a:spcPct val="0"/>
                </a:spcBef>
                <a:spcAft>
                  <a:spcPct val="0"/>
                </a:spcAft>
                <a:defRPr/>
              </a:pPr>
              <a:t>‹#›</a:t>
            </a:fld>
            <a:endParaRPr lang="en-US" sz="2400" dirty="0">
              <a:solidFill>
                <a:srgbClr val="000000"/>
              </a:solidFill>
            </a:endParaRPr>
          </a:p>
        </p:txBody>
      </p:sp>
    </p:spTree>
    <p:extLst>
      <p:ext uri="{BB962C8B-B14F-4D97-AF65-F5344CB8AC3E}">
        <p14:creationId xmlns:p14="http://schemas.microsoft.com/office/powerpoint/2010/main" val="9400686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53924" y="4724400"/>
            <a:ext cx="73152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4053924" y="5388937"/>
            <a:ext cx="73152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406400" y="249864"/>
            <a:ext cx="113792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7416800" y="6509004"/>
            <a:ext cx="4003040" cy="274320"/>
          </a:xfrm>
        </p:spPr>
        <p:txBody>
          <a:bodyPr vert="horz" rtlCol="0"/>
          <a:lstStyle>
            <a:extLst/>
          </a:lstStyle>
          <a:p>
            <a:fld id="{B148A6FB-60C1-441E-87B4-2FF2D35E46B3}" type="datetimeFigureOut">
              <a:rPr lang="en-US" smtClean="0"/>
              <a:t>11/1/2016</a:t>
            </a:fld>
            <a:endParaRPr lang="en-US"/>
          </a:p>
        </p:txBody>
      </p:sp>
      <p:sp>
        <p:nvSpPr>
          <p:cNvPr id="9" name="Slide Number Placeholder 8"/>
          <p:cNvSpPr>
            <a:spLocks noGrp="1"/>
          </p:cNvSpPr>
          <p:nvPr>
            <p:ph type="sldNum" sz="quarter" idx="11"/>
          </p:nvPr>
        </p:nvSpPr>
        <p:spPr>
          <a:xfrm>
            <a:off x="11518603" y="6509004"/>
            <a:ext cx="619051" cy="274320"/>
          </a:xfrm>
        </p:spPr>
        <p:txBody>
          <a:bodyPr vert="horz" rtlCol="0"/>
          <a:lstStyle>
            <a:lvl1pPr>
              <a:defRPr>
                <a:solidFill>
                  <a:schemeClr val="tx2">
                    <a:shade val="90000"/>
                  </a:schemeClr>
                </a:solidFill>
              </a:defRPr>
            </a:lvl1pPr>
            <a:extLst/>
          </a:lstStyle>
          <a:p>
            <a:fld id="{94957CEC-9D4A-47C0-9E55-BD0C944A3A06}" type="slidenum">
              <a:rPr lang="en-US" smtClean="0"/>
              <a:t>‹#›</a:t>
            </a:fld>
            <a:endParaRPr lang="en-US"/>
          </a:p>
        </p:txBody>
      </p:sp>
      <p:sp>
        <p:nvSpPr>
          <p:cNvPr id="10" name="Footer Placeholder 9"/>
          <p:cNvSpPr>
            <a:spLocks noGrp="1"/>
          </p:cNvSpPr>
          <p:nvPr>
            <p:ph type="ftr" sz="quarter" idx="12"/>
          </p:nvPr>
        </p:nvSpPr>
        <p:spPr>
          <a:xfrm>
            <a:off x="2133600" y="6509004"/>
            <a:ext cx="5209952" cy="274320"/>
          </a:xfrm>
        </p:spPr>
        <p:txBody>
          <a:bodyPr vert="horz" rtlCol="0"/>
          <a:lstStyle>
            <a:extLst/>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48A6FB-60C1-441E-87B4-2FF2D35E46B3}" type="datetimeFigureOut">
              <a:rPr lang="en-US" smtClean="0"/>
              <a:t>11/1/2016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957CEC-9D4A-47C0-9E55-BD0C944A3A06}"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48A6FB-60C1-441E-87B4-2FF2D35E46B3}" type="datetimeFigureOut">
              <a:rPr lang="en-US" smtClean="0"/>
              <a:t>11/1/2016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957CEC-9D4A-47C0-9E55-BD0C944A3A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6248400"/>
            <a:ext cx="2540000" cy="457200"/>
          </a:xfrm>
          <a:prstGeom prst="rect">
            <a:avLst/>
          </a:prstGeom>
        </p:spPr>
        <p:txBody>
          <a:bodyPr/>
          <a:lstStyle>
            <a:lvl1pPr>
              <a:defRPr>
                <a:latin typeface="Times New Roman"/>
              </a:defRPr>
            </a:lvl1pPr>
          </a:lstStyle>
          <a:p>
            <a:pPr eaLnBrk="0" fontAlgn="base" hangingPunct="0">
              <a:spcBef>
                <a:spcPct val="0"/>
              </a:spcBef>
              <a:spcAft>
                <a:spcPct val="0"/>
              </a:spcAft>
              <a:defRPr/>
            </a:pPr>
            <a:endParaRPr lang="en-US" sz="240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solidFill>
              </a:rPr>
              <a:t>Unclassified//For Official Use Only</a:t>
            </a:r>
          </a:p>
        </p:txBody>
      </p:sp>
      <p:sp>
        <p:nvSpPr>
          <p:cNvPr id="6" name="Slide Number Placeholder 5"/>
          <p:cNvSpPr>
            <a:spLocks noGrp="1"/>
          </p:cNvSpPr>
          <p:nvPr>
            <p:ph type="sldNum" sz="quarter" idx="12"/>
          </p:nvPr>
        </p:nvSpPr>
        <p:spPr>
          <a:xfrm>
            <a:off x="8737600" y="6248400"/>
            <a:ext cx="2540000" cy="457200"/>
          </a:xfrm>
          <a:prstGeom prst="rect">
            <a:avLst/>
          </a:prstGeom>
        </p:spPr>
        <p:txBody>
          <a:bodyPr/>
          <a:lstStyle>
            <a:lvl1pPr>
              <a:defRPr>
                <a:latin typeface="Times New Roman"/>
              </a:defRPr>
            </a:lvl1pPr>
          </a:lstStyle>
          <a:p>
            <a:pPr eaLnBrk="0" fontAlgn="base" hangingPunct="0">
              <a:spcBef>
                <a:spcPct val="0"/>
              </a:spcBef>
              <a:spcAft>
                <a:spcPct val="0"/>
              </a:spcAft>
              <a:defRPr/>
            </a:pPr>
            <a:fld id="{5FDDFB89-E334-4BBE-BD02-04B56CA08F4A}" type="slidenum">
              <a:rPr lang="en-US" sz="2400">
                <a:solidFill>
                  <a:srgbClr val="000000"/>
                </a:solidFill>
              </a:rPr>
              <a:pPr eaLnBrk="0" fontAlgn="base" hangingPunct="0">
                <a:spcBef>
                  <a:spcPct val="0"/>
                </a:spcBef>
                <a:spcAft>
                  <a:spcPct val="0"/>
                </a:spcAft>
                <a:defRPr/>
              </a:pPr>
              <a:t>‹#›</a:t>
            </a:fld>
            <a:endParaRPr lang="en-US" sz="2400" dirty="0">
              <a:solidFill>
                <a:srgbClr val="000000"/>
              </a:solidFill>
            </a:endParaRPr>
          </a:p>
        </p:txBody>
      </p:sp>
    </p:spTree>
    <p:extLst>
      <p:ext uri="{BB962C8B-B14F-4D97-AF65-F5344CB8AC3E}">
        <p14:creationId xmlns:p14="http://schemas.microsoft.com/office/powerpoint/2010/main" val="1486826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omeland Layout J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743200"/>
            <a:ext cx="5080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2743200"/>
            <a:ext cx="5080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914400" y="6248400"/>
            <a:ext cx="2540000" cy="457200"/>
          </a:xfrm>
          <a:prstGeom prst="rect">
            <a:avLst/>
          </a:prstGeom>
        </p:spPr>
        <p:txBody>
          <a:bodyPr/>
          <a:lstStyle>
            <a:lvl1pPr>
              <a:defRPr>
                <a:latin typeface="Times New Roman"/>
              </a:defRPr>
            </a:lvl1pPr>
          </a:lstStyle>
          <a:p>
            <a:pPr eaLnBrk="0" fontAlgn="base" hangingPunct="0">
              <a:spcBef>
                <a:spcPct val="0"/>
              </a:spcBef>
              <a:spcAft>
                <a:spcPct val="0"/>
              </a:spcAft>
              <a:defRPr/>
            </a:pPr>
            <a:endParaRPr lang="en-US" sz="2400">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r>
              <a:rPr lang="en-US">
                <a:solidFill>
                  <a:srgbClr val="000000"/>
                </a:solidFill>
              </a:rPr>
              <a:t>Unclassified//For Official Use Only</a:t>
            </a:r>
          </a:p>
        </p:txBody>
      </p:sp>
      <p:sp>
        <p:nvSpPr>
          <p:cNvPr id="7" name="Slide Number Placeholder 6"/>
          <p:cNvSpPr>
            <a:spLocks noGrp="1"/>
          </p:cNvSpPr>
          <p:nvPr>
            <p:ph type="sldNum" sz="quarter" idx="12"/>
          </p:nvPr>
        </p:nvSpPr>
        <p:spPr>
          <a:xfrm>
            <a:off x="8737600" y="6248400"/>
            <a:ext cx="2540000" cy="457200"/>
          </a:xfrm>
          <a:prstGeom prst="rect">
            <a:avLst/>
          </a:prstGeom>
        </p:spPr>
        <p:txBody>
          <a:bodyPr/>
          <a:lstStyle>
            <a:lvl1pPr>
              <a:defRPr>
                <a:latin typeface="Times New Roman"/>
              </a:defRPr>
            </a:lvl1pPr>
          </a:lstStyle>
          <a:p>
            <a:pPr eaLnBrk="0" fontAlgn="base" hangingPunct="0">
              <a:spcBef>
                <a:spcPct val="0"/>
              </a:spcBef>
              <a:spcAft>
                <a:spcPct val="0"/>
              </a:spcAft>
              <a:defRPr/>
            </a:pPr>
            <a:fld id="{8AC94832-52FA-42B1-A438-B1516DD37AA8}" type="slidenum">
              <a:rPr lang="en-US" sz="2400">
                <a:solidFill>
                  <a:srgbClr val="000000"/>
                </a:solidFill>
              </a:rPr>
              <a:pPr eaLnBrk="0" fontAlgn="base" hangingPunct="0">
                <a:spcBef>
                  <a:spcPct val="0"/>
                </a:spcBef>
                <a:spcAft>
                  <a:spcPct val="0"/>
                </a:spcAft>
                <a:defRPr/>
              </a:pPr>
              <a:t>‹#›</a:t>
            </a:fld>
            <a:endParaRPr lang="en-US" sz="2400" dirty="0">
              <a:solidFill>
                <a:srgbClr val="000000"/>
              </a:solidFill>
            </a:endParaRPr>
          </a:p>
        </p:txBody>
      </p:sp>
    </p:spTree>
    <p:extLst>
      <p:ext uri="{BB962C8B-B14F-4D97-AF65-F5344CB8AC3E}">
        <p14:creationId xmlns:p14="http://schemas.microsoft.com/office/powerpoint/2010/main" val="2755947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1676400"/>
            <a:ext cx="10972800" cy="6096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2362200"/>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9600" y="2971800"/>
            <a:ext cx="5386917" cy="31543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97601" y="2362200"/>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93368" y="2971800"/>
            <a:ext cx="5389033" cy="31543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914400" y="6248400"/>
            <a:ext cx="2540000" cy="457200"/>
          </a:xfrm>
          <a:prstGeom prst="rect">
            <a:avLst/>
          </a:prstGeom>
        </p:spPr>
        <p:txBody>
          <a:bodyPr/>
          <a:lstStyle>
            <a:lvl1pPr>
              <a:defRPr>
                <a:latin typeface="Times New Roman"/>
              </a:defRPr>
            </a:lvl1pPr>
          </a:lstStyle>
          <a:p>
            <a:pPr eaLnBrk="0" fontAlgn="base" hangingPunct="0">
              <a:spcBef>
                <a:spcPct val="0"/>
              </a:spcBef>
              <a:spcAft>
                <a:spcPct val="0"/>
              </a:spcAft>
              <a:defRPr/>
            </a:pPr>
            <a:endParaRPr lang="en-US" sz="2400">
              <a:solidFill>
                <a:srgbClr val="000000"/>
              </a:solidFill>
            </a:endParaRPr>
          </a:p>
        </p:txBody>
      </p:sp>
      <p:sp>
        <p:nvSpPr>
          <p:cNvPr id="8" name="Footer Placeholder 7"/>
          <p:cNvSpPr>
            <a:spLocks noGrp="1"/>
          </p:cNvSpPr>
          <p:nvPr>
            <p:ph type="ftr" sz="quarter" idx="11"/>
          </p:nvPr>
        </p:nvSpPr>
        <p:spPr/>
        <p:txBody>
          <a:bodyPr/>
          <a:lstStyle>
            <a:lvl1pPr>
              <a:defRPr/>
            </a:lvl1pPr>
          </a:lstStyle>
          <a:p>
            <a:pPr>
              <a:defRPr/>
            </a:pPr>
            <a:r>
              <a:rPr lang="en-US">
                <a:solidFill>
                  <a:srgbClr val="000000"/>
                </a:solidFill>
              </a:rPr>
              <a:t>Unclassified//For Official Use Only</a:t>
            </a:r>
          </a:p>
        </p:txBody>
      </p:sp>
      <p:sp>
        <p:nvSpPr>
          <p:cNvPr id="9" name="Slide Number Placeholder 8"/>
          <p:cNvSpPr>
            <a:spLocks noGrp="1"/>
          </p:cNvSpPr>
          <p:nvPr>
            <p:ph type="sldNum" sz="quarter" idx="12"/>
          </p:nvPr>
        </p:nvSpPr>
        <p:spPr>
          <a:xfrm>
            <a:off x="8737600" y="6248400"/>
            <a:ext cx="2540000" cy="457200"/>
          </a:xfrm>
          <a:prstGeom prst="rect">
            <a:avLst/>
          </a:prstGeom>
        </p:spPr>
        <p:txBody>
          <a:bodyPr/>
          <a:lstStyle>
            <a:lvl1pPr>
              <a:defRPr>
                <a:latin typeface="Times New Roman"/>
              </a:defRPr>
            </a:lvl1pPr>
          </a:lstStyle>
          <a:p>
            <a:pPr eaLnBrk="0" fontAlgn="base" hangingPunct="0">
              <a:spcBef>
                <a:spcPct val="0"/>
              </a:spcBef>
              <a:spcAft>
                <a:spcPct val="0"/>
              </a:spcAft>
              <a:defRPr/>
            </a:pPr>
            <a:fld id="{9156A495-CB2A-4307-9092-409E2F2ACA52}" type="slidenum">
              <a:rPr lang="en-US" sz="2400">
                <a:solidFill>
                  <a:srgbClr val="000000"/>
                </a:solidFill>
              </a:rPr>
              <a:pPr eaLnBrk="0" fontAlgn="base" hangingPunct="0">
                <a:spcBef>
                  <a:spcPct val="0"/>
                </a:spcBef>
                <a:spcAft>
                  <a:spcPct val="0"/>
                </a:spcAft>
                <a:defRPr/>
              </a:pPr>
              <a:t>‹#›</a:t>
            </a:fld>
            <a:endParaRPr lang="en-US" sz="2400" dirty="0">
              <a:solidFill>
                <a:srgbClr val="000000"/>
              </a:solidFill>
            </a:endParaRPr>
          </a:p>
        </p:txBody>
      </p:sp>
    </p:spTree>
    <p:extLst>
      <p:ext uri="{BB962C8B-B14F-4D97-AF65-F5344CB8AC3E}">
        <p14:creationId xmlns:p14="http://schemas.microsoft.com/office/powerpoint/2010/main" val="2030953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6248400"/>
            <a:ext cx="2540000" cy="457200"/>
          </a:xfrm>
          <a:prstGeom prst="rect">
            <a:avLst/>
          </a:prstGeom>
        </p:spPr>
        <p:txBody>
          <a:bodyPr/>
          <a:lstStyle>
            <a:lvl1pPr>
              <a:defRPr>
                <a:latin typeface="Times New Roman"/>
              </a:defRPr>
            </a:lvl1pPr>
          </a:lstStyle>
          <a:p>
            <a:pPr eaLnBrk="0" fontAlgn="base" hangingPunct="0">
              <a:spcBef>
                <a:spcPct val="0"/>
              </a:spcBef>
              <a:spcAft>
                <a:spcPct val="0"/>
              </a:spcAft>
              <a:defRPr/>
            </a:pPr>
            <a:endParaRPr lang="en-US" sz="2400">
              <a:solidFill>
                <a:srgbClr val="000000"/>
              </a:solidFill>
            </a:endParaRPr>
          </a:p>
        </p:txBody>
      </p:sp>
      <p:sp>
        <p:nvSpPr>
          <p:cNvPr id="4" name="Footer Placeholder 3"/>
          <p:cNvSpPr>
            <a:spLocks noGrp="1"/>
          </p:cNvSpPr>
          <p:nvPr>
            <p:ph type="ftr" sz="quarter" idx="11"/>
          </p:nvPr>
        </p:nvSpPr>
        <p:spPr/>
        <p:txBody>
          <a:bodyPr/>
          <a:lstStyle>
            <a:lvl1pPr>
              <a:defRPr/>
            </a:lvl1pPr>
          </a:lstStyle>
          <a:p>
            <a:pPr>
              <a:defRPr/>
            </a:pPr>
            <a:r>
              <a:rPr lang="en-US">
                <a:solidFill>
                  <a:srgbClr val="000000"/>
                </a:solidFill>
              </a:rPr>
              <a:t>Unclassified//For Official Use Only</a:t>
            </a:r>
          </a:p>
        </p:txBody>
      </p:sp>
      <p:sp>
        <p:nvSpPr>
          <p:cNvPr id="5" name="Slide Number Placeholder 4"/>
          <p:cNvSpPr>
            <a:spLocks noGrp="1"/>
          </p:cNvSpPr>
          <p:nvPr>
            <p:ph type="sldNum" sz="quarter" idx="12"/>
          </p:nvPr>
        </p:nvSpPr>
        <p:spPr>
          <a:xfrm>
            <a:off x="8737600" y="6248400"/>
            <a:ext cx="2540000" cy="457200"/>
          </a:xfrm>
          <a:prstGeom prst="rect">
            <a:avLst/>
          </a:prstGeom>
        </p:spPr>
        <p:txBody>
          <a:bodyPr/>
          <a:lstStyle>
            <a:lvl1pPr>
              <a:defRPr>
                <a:latin typeface="Times New Roman"/>
              </a:defRPr>
            </a:lvl1pPr>
          </a:lstStyle>
          <a:p>
            <a:pPr eaLnBrk="0" fontAlgn="base" hangingPunct="0">
              <a:spcBef>
                <a:spcPct val="0"/>
              </a:spcBef>
              <a:spcAft>
                <a:spcPct val="0"/>
              </a:spcAft>
              <a:defRPr/>
            </a:pPr>
            <a:fld id="{824B63E3-8E87-4336-88E9-EA237691AC92}" type="slidenum">
              <a:rPr lang="en-US" sz="2400">
                <a:solidFill>
                  <a:srgbClr val="000000"/>
                </a:solidFill>
              </a:rPr>
              <a:pPr eaLnBrk="0" fontAlgn="base" hangingPunct="0">
                <a:spcBef>
                  <a:spcPct val="0"/>
                </a:spcBef>
                <a:spcAft>
                  <a:spcPct val="0"/>
                </a:spcAft>
                <a:defRPr/>
              </a:pPr>
              <a:t>‹#›</a:t>
            </a:fld>
            <a:endParaRPr lang="en-US" sz="2400" dirty="0">
              <a:solidFill>
                <a:srgbClr val="000000"/>
              </a:solidFill>
            </a:endParaRPr>
          </a:p>
        </p:txBody>
      </p:sp>
    </p:spTree>
    <p:extLst>
      <p:ext uri="{BB962C8B-B14F-4D97-AF65-F5344CB8AC3E}">
        <p14:creationId xmlns:p14="http://schemas.microsoft.com/office/powerpoint/2010/main" val="3966227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6248400"/>
            <a:ext cx="2540000" cy="457200"/>
          </a:xfrm>
          <a:prstGeom prst="rect">
            <a:avLst/>
          </a:prstGeom>
        </p:spPr>
        <p:txBody>
          <a:bodyPr/>
          <a:lstStyle>
            <a:lvl1pPr>
              <a:defRPr>
                <a:latin typeface="Times New Roman"/>
              </a:defRPr>
            </a:lvl1pPr>
          </a:lstStyle>
          <a:p>
            <a:pPr eaLnBrk="0" fontAlgn="base" hangingPunct="0">
              <a:spcBef>
                <a:spcPct val="0"/>
              </a:spcBef>
              <a:spcAft>
                <a:spcPct val="0"/>
              </a:spcAft>
              <a:defRPr/>
            </a:pPr>
            <a:endParaRPr lang="en-US" sz="2400">
              <a:solidFill>
                <a:srgbClr val="000000"/>
              </a:solidFill>
            </a:endParaRPr>
          </a:p>
        </p:txBody>
      </p:sp>
      <p:sp>
        <p:nvSpPr>
          <p:cNvPr id="3" name="Footer Placeholder 2"/>
          <p:cNvSpPr>
            <a:spLocks noGrp="1"/>
          </p:cNvSpPr>
          <p:nvPr>
            <p:ph type="ftr" sz="quarter" idx="11"/>
          </p:nvPr>
        </p:nvSpPr>
        <p:spPr/>
        <p:txBody>
          <a:bodyPr/>
          <a:lstStyle>
            <a:lvl1pPr>
              <a:defRPr/>
            </a:lvl1pPr>
          </a:lstStyle>
          <a:p>
            <a:pPr>
              <a:defRPr/>
            </a:pPr>
            <a:r>
              <a:rPr lang="en-US">
                <a:solidFill>
                  <a:srgbClr val="000000"/>
                </a:solidFill>
              </a:rPr>
              <a:t>Unclassified//For Official Use Only</a:t>
            </a:r>
          </a:p>
        </p:txBody>
      </p:sp>
      <p:sp>
        <p:nvSpPr>
          <p:cNvPr id="4" name="Slide Number Placeholder 3"/>
          <p:cNvSpPr>
            <a:spLocks noGrp="1"/>
          </p:cNvSpPr>
          <p:nvPr>
            <p:ph type="sldNum" sz="quarter" idx="12"/>
          </p:nvPr>
        </p:nvSpPr>
        <p:spPr>
          <a:xfrm>
            <a:off x="8737600" y="6248400"/>
            <a:ext cx="2540000" cy="457200"/>
          </a:xfrm>
          <a:prstGeom prst="rect">
            <a:avLst/>
          </a:prstGeom>
        </p:spPr>
        <p:txBody>
          <a:bodyPr/>
          <a:lstStyle>
            <a:lvl1pPr>
              <a:defRPr>
                <a:latin typeface="Times New Roman"/>
              </a:defRPr>
            </a:lvl1pPr>
          </a:lstStyle>
          <a:p>
            <a:pPr eaLnBrk="0" fontAlgn="base" hangingPunct="0">
              <a:spcBef>
                <a:spcPct val="0"/>
              </a:spcBef>
              <a:spcAft>
                <a:spcPct val="0"/>
              </a:spcAft>
              <a:defRPr/>
            </a:pPr>
            <a:fld id="{C95E7C06-1E51-4109-80EA-0AF4369EA3DB}" type="slidenum">
              <a:rPr lang="en-US" sz="2400">
                <a:solidFill>
                  <a:srgbClr val="000000"/>
                </a:solidFill>
              </a:rPr>
              <a:pPr eaLnBrk="0" fontAlgn="base" hangingPunct="0">
                <a:spcBef>
                  <a:spcPct val="0"/>
                </a:spcBef>
                <a:spcAft>
                  <a:spcPct val="0"/>
                </a:spcAft>
                <a:defRPr/>
              </a:pPr>
              <a:t>‹#›</a:t>
            </a:fld>
            <a:endParaRPr lang="en-US" sz="2400" dirty="0">
              <a:solidFill>
                <a:srgbClr val="000000"/>
              </a:solidFill>
            </a:endParaRPr>
          </a:p>
        </p:txBody>
      </p:sp>
    </p:spTree>
    <p:extLst>
      <p:ext uri="{BB962C8B-B14F-4D97-AF65-F5344CB8AC3E}">
        <p14:creationId xmlns:p14="http://schemas.microsoft.com/office/powerpoint/2010/main" val="1171190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6248400"/>
            <a:ext cx="2540000" cy="457200"/>
          </a:xfrm>
          <a:prstGeom prst="rect">
            <a:avLst/>
          </a:prstGeom>
        </p:spPr>
        <p:txBody>
          <a:bodyPr/>
          <a:lstStyle>
            <a:lvl1pPr>
              <a:defRPr>
                <a:latin typeface="Times New Roman"/>
              </a:defRPr>
            </a:lvl1pPr>
          </a:lstStyle>
          <a:p>
            <a:pPr eaLnBrk="0" fontAlgn="base" hangingPunct="0">
              <a:spcBef>
                <a:spcPct val="0"/>
              </a:spcBef>
              <a:spcAft>
                <a:spcPct val="0"/>
              </a:spcAft>
              <a:defRPr/>
            </a:pPr>
            <a:endParaRPr lang="en-US" sz="2400">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r>
              <a:rPr lang="en-US">
                <a:solidFill>
                  <a:srgbClr val="000000"/>
                </a:solidFill>
              </a:rPr>
              <a:t>Unclassified//For Official Use Only</a:t>
            </a:r>
          </a:p>
        </p:txBody>
      </p:sp>
      <p:sp>
        <p:nvSpPr>
          <p:cNvPr id="7" name="Slide Number Placeholder 6"/>
          <p:cNvSpPr>
            <a:spLocks noGrp="1"/>
          </p:cNvSpPr>
          <p:nvPr>
            <p:ph type="sldNum" sz="quarter" idx="12"/>
          </p:nvPr>
        </p:nvSpPr>
        <p:spPr>
          <a:xfrm>
            <a:off x="8737600" y="6248400"/>
            <a:ext cx="2540000" cy="457200"/>
          </a:xfrm>
          <a:prstGeom prst="rect">
            <a:avLst/>
          </a:prstGeom>
        </p:spPr>
        <p:txBody>
          <a:bodyPr/>
          <a:lstStyle>
            <a:lvl1pPr>
              <a:defRPr>
                <a:latin typeface="Times New Roman"/>
              </a:defRPr>
            </a:lvl1pPr>
          </a:lstStyle>
          <a:p>
            <a:pPr eaLnBrk="0" fontAlgn="base" hangingPunct="0">
              <a:spcBef>
                <a:spcPct val="0"/>
              </a:spcBef>
              <a:spcAft>
                <a:spcPct val="0"/>
              </a:spcAft>
              <a:defRPr/>
            </a:pPr>
            <a:fld id="{83210453-925A-42DA-8379-8B66518E18C5}" type="slidenum">
              <a:rPr lang="en-US" sz="2400">
                <a:solidFill>
                  <a:srgbClr val="000000"/>
                </a:solidFill>
              </a:rPr>
              <a:pPr eaLnBrk="0" fontAlgn="base" hangingPunct="0">
                <a:spcBef>
                  <a:spcPct val="0"/>
                </a:spcBef>
                <a:spcAft>
                  <a:spcPct val="0"/>
                </a:spcAft>
                <a:defRPr/>
              </a:pPr>
              <a:t>‹#›</a:t>
            </a:fld>
            <a:endParaRPr lang="en-US" sz="2400" dirty="0">
              <a:solidFill>
                <a:srgbClr val="000000"/>
              </a:solidFill>
            </a:endParaRPr>
          </a:p>
        </p:txBody>
      </p:sp>
    </p:spTree>
    <p:extLst>
      <p:ext uri="{BB962C8B-B14F-4D97-AF65-F5344CB8AC3E}">
        <p14:creationId xmlns:p14="http://schemas.microsoft.com/office/powerpoint/2010/main" val="3731392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6248400"/>
            <a:ext cx="2540000" cy="457200"/>
          </a:xfrm>
          <a:prstGeom prst="rect">
            <a:avLst/>
          </a:prstGeom>
        </p:spPr>
        <p:txBody>
          <a:bodyPr/>
          <a:lstStyle>
            <a:lvl1pPr>
              <a:defRPr>
                <a:latin typeface="Times New Roman"/>
              </a:defRPr>
            </a:lvl1pPr>
          </a:lstStyle>
          <a:p>
            <a:pPr eaLnBrk="0" fontAlgn="base" hangingPunct="0">
              <a:spcBef>
                <a:spcPct val="0"/>
              </a:spcBef>
              <a:spcAft>
                <a:spcPct val="0"/>
              </a:spcAft>
              <a:defRPr/>
            </a:pPr>
            <a:endParaRPr lang="en-US" sz="2400">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r>
              <a:rPr lang="en-US">
                <a:solidFill>
                  <a:srgbClr val="000000"/>
                </a:solidFill>
              </a:rPr>
              <a:t>Unclassified//For Official Use Only</a:t>
            </a:r>
          </a:p>
        </p:txBody>
      </p:sp>
      <p:sp>
        <p:nvSpPr>
          <p:cNvPr id="7" name="Slide Number Placeholder 6"/>
          <p:cNvSpPr>
            <a:spLocks noGrp="1"/>
          </p:cNvSpPr>
          <p:nvPr>
            <p:ph type="sldNum" sz="quarter" idx="12"/>
          </p:nvPr>
        </p:nvSpPr>
        <p:spPr>
          <a:xfrm>
            <a:off x="8737600" y="6248400"/>
            <a:ext cx="2540000" cy="457200"/>
          </a:xfrm>
          <a:prstGeom prst="rect">
            <a:avLst/>
          </a:prstGeom>
        </p:spPr>
        <p:txBody>
          <a:bodyPr/>
          <a:lstStyle>
            <a:lvl1pPr>
              <a:defRPr>
                <a:latin typeface="Times New Roman"/>
              </a:defRPr>
            </a:lvl1pPr>
          </a:lstStyle>
          <a:p>
            <a:pPr eaLnBrk="0" fontAlgn="base" hangingPunct="0">
              <a:spcBef>
                <a:spcPct val="0"/>
              </a:spcBef>
              <a:spcAft>
                <a:spcPct val="0"/>
              </a:spcAft>
              <a:defRPr/>
            </a:pPr>
            <a:fld id="{B4579BDB-3652-4681-87E8-76D84B5CFD3E}" type="slidenum">
              <a:rPr lang="en-US" sz="2400">
                <a:solidFill>
                  <a:srgbClr val="000000"/>
                </a:solidFill>
              </a:rPr>
              <a:pPr eaLnBrk="0" fontAlgn="base" hangingPunct="0">
                <a:spcBef>
                  <a:spcPct val="0"/>
                </a:spcBef>
                <a:spcAft>
                  <a:spcPct val="0"/>
                </a:spcAft>
                <a:defRPr/>
              </a:pPr>
              <a:t>‹#›</a:t>
            </a:fld>
            <a:endParaRPr lang="en-US" sz="2400" dirty="0">
              <a:solidFill>
                <a:srgbClr val="000000"/>
              </a:solidFill>
            </a:endParaRPr>
          </a:p>
        </p:txBody>
      </p:sp>
    </p:spTree>
    <p:extLst>
      <p:ext uri="{BB962C8B-B14F-4D97-AF65-F5344CB8AC3E}">
        <p14:creationId xmlns:p14="http://schemas.microsoft.com/office/powerpoint/2010/main" val="2555857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6002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2819400"/>
            <a:ext cx="10363200" cy="3276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914400" y="6248400"/>
            <a:ext cx="1046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a:defRPr>
            </a:lvl1pPr>
          </a:lstStyle>
          <a:p>
            <a:pPr eaLnBrk="0" fontAlgn="base" hangingPunct="0">
              <a:spcBef>
                <a:spcPct val="0"/>
              </a:spcBef>
              <a:spcAft>
                <a:spcPct val="0"/>
              </a:spcAft>
              <a:defRPr/>
            </a:pPr>
            <a:r>
              <a:rPr lang="en-US">
                <a:solidFill>
                  <a:srgbClr val="000000"/>
                </a:solidFill>
              </a:rPr>
              <a:t>Unclassified//For Official Use Only</a:t>
            </a:r>
          </a:p>
        </p:txBody>
      </p:sp>
      <p:pic>
        <p:nvPicPr>
          <p:cNvPr id="2" name="Picture 7"/>
          <p:cNvPicPr>
            <a:picLocks noChangeAspect="1" noChangeArrowheads="1"/>
          </p:cNvPicPr>
          <p:nvPr userDrawn="1"/>
        </p:nvPicPr>
        <p:blipFill>
          <a:blip r:embed="rId13" cstate="print"/>
          <a:srcRect/>
          <a:stretch>
            <a:fillRect/>
          </a:stretch>
        </p:blipFill>
        <p:spPr bwMode="auto">
          <a:xfrm>
            <a:off x="914401" y="228600"/>
            <a:ext cx="4152900" cy="1285875"/>
          </a:xfrm>
          <a:prstGeom prst="rect">
            <a:avLst/>
          </a:prstGeom>
          <a:noFill/>
          <a:ln w="9525">
            <a:noFill/>
            <a:miter lim="800000"/>
            <a:headEnd/>
            <a:tailEnd/>
          </a:ln>
        </p:spPr>
      </p:pic>
      <p:pic>
        <p:nvPicPr>
          <p:cNvPr id="1030" name="Picture 8"/>
          <p:cNvPicPr>
            <a:picLocks noChangeAspect="1" noChangeArrowheads="1"/>
          </p:cNvPicPr>
          <p:nvPr userDrawn="1"/>
        </p:nvPicPr>
        <p:blipFill>
          <a:blip r:embed="rId14" cstate="print"/>
          <a:srcRect/>
          <a:stretch>
            <a:fillRect/>
          </a:stretch>
        </p:blipFill>
        <p:spPr bwMode="auto">
          <a:xfrm>
            <a:off x="5080001" y="152400"/>
            <a:ext cx="6210300" cy="1390650"/>
          </a:xfrm>
          <a:prstGeom prst="rect">
            <a:avLst/>
          </a:prstGeom>
          <a:noFill/>
          <a:ln w="9525">
            <a:noFill/>
            <a:miter lim="800000"/>
            <a:headEnd/>
            <a:tailEnd/>
          </a:ln>
        </p:spPr>
      </p:pic>
    </p:spTree>
    <p:extLst>
      <p:ext uri="{BB962C8B-B14F-4D97-AF65-F5344CB8AC3E}">
        <p14:creationId xmlns:p14="http://schemas.microsoft.com/office/powerpoint/2010/main" val="41307175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a:defRPr>
      </a:lvl2pPr>
      <a:lvl3pPr algn="ctr" rtl="0" eaLnBrk="0" fontAlgn="base" hangingPunct="0">
        <a:spcBef>
          <a:spcPct val="0"/>
        </a:spcBef>
        <a:spcAft>
          <a:spcPct val="0"/>
        </a:spcAft>
        <a:defRPr sz="4400">
          <a:solidFill>
            <a:schemeClr val="tx2"/>
          </a:solidFill>
          <a:latin typeface="Times New Roman"/>
        </a:defRPr>
      </a:lvl3pPr>
      <a:lvl4pPr algn="ctr" rtl="0" eaLnBrk="0" fontAlgn="base" hangingPunct="0">
        <a:spcBef>
          <a:spcPct val="0"/>
        </a:spcBef>
        <a:spcAft>
          <a:spcPct val="0"/>
        </a:spcAft>
        <a:defRPr sz="4400">
          <a:solidFill>
            <a:schemeClr val="tx2"/>
          </a:solidFill>
          <a:latin typeface="Times New Roman"/>
        </a:defRPr>
      </a:lvl4pPr>
      <a:lvl5pPr algn="ctr" rtl="0" eaLnBrk="0" fontAlgn="base" hangingPunct="0">
        <a:spcBef>
          <a:spcPct val="0"/>
        </a:spcBef>
        <a:spcAft>
          <a:spcPct val="0"/>
        </a:spcAft>
        <a:defRPr sz="4400">
          <a:solidFill>
            <a:schemeClr val="tx2"/>
          </a:solidFill>
          <a:latin typeface="Times New Roman"/>
        </a:defRPr>
      </a:lvl5pPr>
      <a:lvl6pPr marL="457200" algn="ctr" rtl="0" eaLnBrk="1" fontAlgn="base" hangingPunct="1">
        <a:spcBef>
          <a:spcPct val="0"/>
        </a:spcBef>
        <a:spcAft>
          <a:spcPct val="0"/>
        </a:spcAft>
        <a:defRPr sz="4400">
          <a:solidFill>
            <a:schemeClr val="tx2"/>
          </a:solidFill>
          <a:latin typeface="Times New Roman"/>
        </a:defRPr>
      </a:lvl6pPr>
      <a:lvl7pPr marL="914400" algn="ctr" rtl="0" eaLnBrk="1" fontAlgn="base" hangingPunct="1">
        <a:spcBef>
          <a:spcPct val="0"/>
        </a:spcBef>
        <a:spcAft>
          <a:spcPct val="0"/>
        </a:spcAft>
        <a:defRPr sz="4400">
          <a:solidFill>
            <a:schemeClr val="tx2"/>
          </a:solidFill>
          <a:latin typeface="Times New Roman"/>
        </a:defRPr>
      </a:lvl7pPr>
      <a:lvl8pPr marL="1371600" algn="ctr" rtl="0" eaLnBrk="1" fontAlgn="base" hangingPunct="1">
        <a:spcBef>
          <a:spcPct val="0"/>
        </a:spcBef>
        <a:spcAft>
          <a:spcPct val="0"/>
        </a:spcAft>
        <a:defRPr sz="4400">
          <a:solidFill>
            <a:schemeClr val="tx2"/>
          </a:solidFill>
          <a:latin typeface="Times New Roman"/>
        </a:defRPr>
      </a:lvl8pPr>
      <a:lvl9pPr marL="1828800" algn="ctr" rtl="0" eaLnBrk="1" fontAlgn="base" hangingPunct="1">
        <a:spcBef>
          <a:spcPct val="0"/>
        </a:spcBef>
        <a:spcAft>
          <a:spcPct val="0"/>
        </a:spcAft>
        <a:defRPr sz="4400">
          <a:solidFill>
            <a:schemeClr val="tx2"/>
          </a:solidFill>
          <a:latin typeface="Times New Roman"/>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219456" y="147085"/>
            <a:ext cx="11747795"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727200" y="6400800"/>
            <a:ext cx="5616352"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7416800" y="6400800"/>
            <a:ext cx="400304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148A6FB-60C1-441E-87B4-2FF2D35E46B3}" type="datetimeFigureOut">
              <a:rPr lang="en-US" smtClean="0"/>
              <a:t>11/1/2016</a:t>
            </a:fld>
            <a:endParaRPr lang="en-US"/>
          </a:p>
        </p:txBody>
      </p:sp>
      <p:sp>
        <p:nvSpPr>
          <p:cNvPr id="23" name="Slide Number Placeholder 22"/>
          <p:cNvSpPr>
            <a:spLocks noGrp="1"/>
          </p:cNvSpPr>
          <p:nvPr>
            <p:ph type="sldNum" sz="quarter" idx="4"/>
          </p:nvPr>
        </p:nvSpPr>
        <p:spPr>
          <a:xfrm>
            <a:off x="11518603" y="6514568"/>
            <a:ext cx="619051"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4957CEC-9D4A-47C0-9E55-BD0C944A3A06}" type="slidenum">
              <a:rPr lang="en-US" smtClean="0"/>
              <a:t>‹#›</a:t>
            </a:fld>
            <a:endParaRPr lang="en-US"/>
          </a:p>
        </p:txBody>
      </p:sp>
      <p:sp>
        <p:nvSpPr>
          <p:cNvPr id="22" name="Title Placeholder 21"/>
          <p:cNvSpPr>
            <a:spLocks noGrp="1"/>
          </p:cNvSpPr>
          <p:nvPr>
            <p:ph type="title"/>
          </p:nvPr>
        </p:nvSpPr>
        <p:spPr>
          <a:xfrm>
            <a:off x="609600" y="253536"/>
            <a:ext cx="109728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46237"/>
            <a:ext cx="109728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KSmzLXyoDo8" TargetMode="Externa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Pat.melton@franklincountyky.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UP44wbChuPM"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hlinkClick r:id="rId2"/>
              </a:rPr>
              <a:t>Office </a:t>
            </a:r>
            <a:r>
              <a:rPr lang="en-US" dirty="0" err="1">
                <a:hlinkClick r:id="rId2"/>
              </a:rPr>
              <a:t>FreakOut</a:t>
            </a:r>
            <a:r>
              <a:rPr lang="en-US" dirty="0">
                <a:hlinkClick r:id="rId2"/>
              </a:rPr>
              <a:t> Compilation - YouTube</a:t>
            </a:r>
            <a:r>
              <a:rPr lang="en-US" dirty="0"/>
              <a:t> </a:t>
            </a:r>
          </a:p>
        </p:txBody>
      </p:sp>
    </p:spTree>
    <p:extLst>
      <p:ext uri="{BB962C8B-B14F-4D97-AF65-F5344CB8AC3E}">
        <p14:creationId xmlns:p14="http://schemas.microsoft.com/office/powerpoint/2010/main" val="77614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ACTIVE SHOOTER: IDENTIFY, ALERT AND SURVIVE</a:t>
            </a:r>
            <a:endParaRPr lang="en-US" dirty="0"/>
          </a:p>
        </p:txBody>
      </p:sp>
      <p:sp>
        <p:nvSpPr>
          <p:cNvPr id="3" name="Content Placeholder 2"/>
          <p:cNvSpPr>
            <a:spLocks noGrp="1"/>
          </p:cNvSpPr>
          <p:nvPr>
            <p:ph idx="1"/>
          </p:nvPr>
        </p:nvSpPr>
        <p:spPr/>
        <p:txBody>
          <a:bodyPr/>
          <a:lstStyle/>
          <a:p>
            <a:r>
              <a:rPr lang="en-US" dirty="0" smtClean="0"/>
              <a:t>WHAT SYSTEMS ARE IN PLACE TO ALERT IN THE CASE OF AN ACTIVE SHOOTER:</a:t>
            </a:r>
          </a:p>
          <a:p>
            <a:pPr lvl="1"/>
            <a:r>
              <a:rPr lang="en-US" dirty="0" smtClean="0"/>
              <a:t>Number the support pillars on each floor to assist law enforcement in identifying locations.</a:t>
            </a:r>
          </a:p>
          <a:p>
            <a:pPr lvl="1"/>
            <a:r>
              <a:rPr lang="en-US" dirty="0"/>
              <a:t>Identification of Emergency Resources:</a:t>
            </a:r>
          </a:p>
          <a:p>
            <a:pPr lvl="2"/>
            <a:r>
              <a:rPr lang="en-US" dirty="0"/>
              <a:t>Panic switches.</a:t>
            </a:r>
          </a:p>
          <a:p>
            <a:pPr lvl="2"/>
            <a:r>
              <a:rPr lang="en-US" dirty="0"/>
              <a:t>Knowledge of nearest exit and other routes of exit.</a:t>
            </a:r>
          </a:p>
          <a:p>
            <a:pPr lvl="2"/>
            <a:r>
              <a:rPr lang="en-US" dirty="0"/>
              <a:t>People with personal defense items: pepper spray, CCDW? Who are these people.</a:t>
            </a:r>
          </a:p>
          <a:p>
            <a:pPr lvl="2"/>
            <a:r>
              <a:rPr lang="en-US" dirty="0"/>
              <a:t>Policies and law on CCDW. </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2236024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ACTIVE SHOOTER: IDENTIFY, ALERT AND SURVIVE</a:t>
            </a:r>
            <a:endParaRPr lang="en-US" dirty="0"/>
          </a:p>
        </p:txBody>
      </p:sp>
      <p:sp>
        <p:nvSpPr>
          <p:cNvPr id="3" name="Content Placeholder 2"/>
          <p:cNvSpPr>
            <a:spLocks noGrp="1"/>
          </p:cNvSpPr>
          <p:nvPr>
            <p:ph idx="1"/>
          </p:nvPr>
        </p:nvSpPr>
        <p:spPr/>
        <p:txBody>
          <a:bodyPr/>
          <a:lstStyle/>
          <a:p>
            <a:r>
              <a:rPr lang="en-US" dirty="0" smtClean="0"/>
              <a:t>IST- INDIVIDUAL SECURITY TEAMS</a:t>
            </a:r>
          </a:p>
          <a:p>
            <a:pPr lvl="1"/>
            <a:r>
              <a:rPr lang="en-US" dirty="0" smtClean="0"/>
              <a:t>Every person should have a role in the IST</a:t>
            </a:r>
          </a:p>
          <a:p>
            <a:pPr lvl="1"/>
            <a:r>
              <a:rPr lang="en-US" dirty="0" smtClean="0"/>
              <a:t>i.e., if someone is limited in physical abilities they can be the person charged with making the appropriate calls to proper authorities.</a:t>
            </a:r>
          </a:p>
          <a:p>
            <a:pPr lvl="1"/>
            <a:r>
              <a:rPr lang="en-US" dirty="0" smtClean="0"/>
              <a:t>Someone must be in charge of sounding the alarm, preferably the first person of contact.</a:t>
            </a:r>
          </a:p>
          <a:p>
            <a:pPr lvl="1"/>
            <a:r>
              <a:rPr lang="en-US" dirty="0" smtClean="0"/>
              <a:t>The clock starts for law enforcement response when the first survivor notifies the authorities.</a:t>
            </a:r>
          </a:p>
          <a:p>
            <a:pPr marL="457200" lvl="1" indent="0">
              <a:buNone/>
            </a:pPr>
            <a:endParaRPr lang="en-US" dirty="0" smtClean="0"/>
          </a:p>
          <a:p>
            <a:pPr lvl="1"/>
            <a:endParaRPr lang="en-US" dirty="0" smtClean="0"/>
          </a:p>
        </p:txBody>
      </p:sp>
    </p:spTree>
    <p:extLst>
      <p:ext uri="{BB962C8B-B14F-4D97-AF65-F5344CB8AC3E}">
        <p14:creationId xmlns:p14="http://schemas.microsoft.com/office/powerpoint/2010/main" val="607637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ACTIVE SHOOTER: IDENTIFY, ALERT AND SURVIVE</a:t>
            </a:r>
            <a:endParaRPr lang="en-US" dirty="0"/>
          </a:p>
        </p:txBody>
      </p:sp>
      <p:sp>
        <p:nvSpPr>
          <p:cNvPr id="3" name="Content Placeholder 2"/>
          <p:cNvSpPr>
            <a:spLocks noGrp="1"/>
          </p:cNvSpPr>
          <p:nvPr>
            <p:ph idx="1"/>
          </p:nvPr>
        </p:nvSpPr>
        <p:spPr/>
        <p:txBody>
          <a:bodyPr/>
          <a:lstStyle/>
          <a:p>
            <a:pPr lvl="1"/>
            <a:endParaRPr lang="en-US" dirty="0" smtClean="0"/>
          </a:p>
          <a:p>
            <a:pPr lvl="1"/>
            <a:r>
              <a:rPr lang="en-US" dirty="0" smtClean="0"/>
              <a:t>Run, Hide or Fight</a:t>
            </a:r>
          </a:p>
          <a:p>
            <a:pPr lvl="2"/>
            <a:r>
              <a:rPr lang="en-US" dirty="0" smtClean="0"/>
              <a:t>Run: knowing where exits are, if normal exit is blocked where can you go?</a:t>
            </a:r>
          </a:p>
          <a:p>
            <a:pPr lvl="2"/>
            <a:r>
              <a:rPr lang="en-US" dirty="0" smtClean="0"/>
              <a:t>Noise discipline</a:t>
            </a:r>
          </a:p>
          <a:p>
            <a:pPr lvl="2"/>
            <a:r>
              <a:rPr lang="en-US" dirty="0" smtClean="0"/>
              <a:t>Shelter in place: what provisions are currently in place for taking shelter?</a:t>
            </a:r>
          </a:p>
          <a:p>
            <a:pPr lvl="2"/>
            <a:r>
              <a:rPr lang="en-US" dirty="0" smtClean="0"/>
              <a:t>Reinforced desks,  doors with locks, get something between yourself and shooter</a:t>
            </a:r>
          </a:p>
          <a:p>
            <a:pPr lvl="2"/>
            <a:r>
              <a:rPr lang="en-US" dirty="0" smtClean="0"/>
              <a:t>Cover vs Concealment</a:t>
            </a:r>
          </a:p>
          <a:p>
            <a:pPr lvl="3"/>
            <a:r>
              <a:rPr lang="en-US" dirty="0" smtClean="0"/>
              <a:t>Cover is?    Concealment is?</a:t>
            </a:r>
          </a:p>
          <a:p>
            <a:pPr lvl="2"/>
            <a:r>
              <a:rPr lang="en-US" dirty="0" smtClean="0"/>
              <a:t>Fight.</a:t>
            </a:r>
          </a:p>
          <a:p>
            <a:pPr marL="914400" lvl="2" indent="0">
              <a:buNone/>
            </a:pPr>
            <a:endParaRPr lang="en-US" dirty="0"/>
          </a:p>
        </p:txBody>
      </p:sp>
    </p:spTree>
    <p:extLst>
      <p:ext uri="{BB962C8B-B14F-4D97-AF65-F5344CB8AC3E}">
        <p14:creationId xmlns:p14="http://schemas.microsoft.com/office/powerpoint/2010/main" val="1079955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6" name="Footer Placeholder 3"/>
          <p:cNvSpPr>
            <a:spLocks noGrp="1"/>
          </p:cNvSpPr>
          <p:nvPr>
            <p:ph type="ftr" sz="quarter" idx="11"/>
          </p:nvPr>
        </p:nvSpPr>
        <p:spPr>
          <a:xfrm>
            <a:off x="685800" y="6248400"/>
            <a:ext cx="7848600" cy="457200"/>
          </a:xfrm>
          <a:noFill/>
        </p:spPr>
        <p:txBody>
          <a:bodyPr/>
          <a:lstStyle/>
          <a:p>
            <a:r>
              <a:rPr lang="en-US" smtClean="0">
                <a:latin typeface="Times New Roman" pitchFamily="18" charset="0"/>
              </a:rPr>
              <a:t>Unclassified//For Official Use Only</a:t>
            </a:r>
          </a:p>
        </p:txBody>
      </p:sp>
      <p:sp>
        <p:nvSpPr>
          <p:cNvPr id="4" name="Title 1"/>
          <p:cNvSpPr txBox="1">
            <a:spLocks/>
          </p:cNvSpPr>
          <p:nvPr/>
        </p:nvSpPr>
        <p:spPr>
          <a:xfrm>
            <a:off x="685800" y="1295400"/>
            <a:ext cx="77724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mtClean="0"/>
              <a:t>Evacuation</a:t>
            </a:r>
          </a:p>
        </p:txBody>
      </p:sp>
      <p:sp>
        <p:nvSpPr>
          <p:cNvPr id="5" name="Content Placeholder 2"/>
          <p:cNvSpPr txBox="1">
            <a:spLocks/>
          </p:cNvSpPr>
          <p:nvPr/>
        </p:nvSpPr>
        <p:spPr>
          <a:xfrm>
            <a:off x="685800" y="2362200"/>
            <a:ext cx="7772400" cy="3962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Be aware of your environment and any possible dangers.</a:t>
            </a:r>
          </a:p>
          <a:p>
            <a:r>
              <a:rPr lang="en-US" smtClean="0"/>
              <a:t>Take note of the 2 nearest exits in the facility you visit. </a:t>
            </a:r>
          </a:p>
          <a:p>
            <a:r>
              <a:rPr lang="en-US" smtClean="0"/>
              <a:t>Have an escape plan in mind.</a:t>
            </a:r>
          </a:p>
          <a:p>
            <a:r>
              <a:rPr lang="en-US" smtClean="0"/>
              <a:t>Follow Law Enforcement instructions and keep your hands visible</a:t>
            </a:r>
          </a:p>
          <a:p>
            <a:r>
              <a:rPr lang="en-US" smtClean="0"/>
              <a:t>Do not attempt to move wounded people</a:t>
            </a:r>
            <a:endParaRPr lang="en-US" dirty="0" smtClean="0"/>
          </a:p>
        </p:txBody>
      </p:sp>
    </p:spTree>
    <p:extLst>
      <p:ext uri="{BB962C8B-B14F-4D97-AF65-F5344CB8AC3E}">
        <p14:creationId xmlns:p14="http://schemas.microsoft.com/office/powerpoint/2010/main" val="2829597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Hiding Out</a:t>
            </a:r>
            <a:endParaRPr lang="en-US" dirty="0"/>
          </a:p>
        </p:txBody>
      </p:sp>
      <p:sp>
        <p:nvSpPr>
          <p:cNvPr id="3" name="Content Placeholder 2"/>
          <p:cNvSpPr>
            <a:spLocks noGrp="1"/>
          </p:cNvSpPr>
          <p:nvPr>
            <p:ph idx="1"/>
          </p:nvPr>
        </p:nvSpPr>
        <p:spPr/>
        <p:txBody>
          <a:bodyPr/>
          <a:lstStyle/>
          <a:p>
            <a:r>
              <a:rPr lang="en-US" dirty="0"/>
              <a:t>Your hiding place shouldn’t trap or restrict your movement. Example: Closet</a:t>
            </a:r>
          </a:p>
          <a:p>
            <a:r>
              <a:rPr lang="en-US" dirty="0"/>
              <a:t>Barricade entrance if possible.</a:t>
            </a:r>
          </a:p>
          <a:p>
            <a:r>
              <a:rPr lang="en-US" dirty="0"/>
              <a:t>Remain in hiding until law enforcement gives you the all clear.</a:t>
            </a:r>
          </a:p>
          <a:p>
            <a:endParaRPr lang="en-US" dirty="0"/>
          </a:p>
        </p:txBody>
      </p:sp>
    </p:spTree>
    <p:extLst>
      <p:ext uri="{BB962C8B-B14F-4D97-AF65-F5344CB8AC3E}">
        <p14:creationId xmlns:p14="http://schemas.microsoft.com/office/powerpoint/2010/main" val="32745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Taking Action Against the Shooter</a:t>
            </a:r>
          </a:p>
        </p:txBody>
      </p:sp>
      <p:sp>
        <p:nvSpPr>
          <p:cNvPr id="3" name="Content Placeholder 2"/>
          <p:cNvSpPr>
            <a:spLocks noGrp="1"/>
          </p:cNvSpPr>
          <p:nvPr>
            <p:ph idx="1"/>
          </p:nvPr>
        </p:nvSpPr>
        <p:spPr/>
        <p:txBody>
          <a:bodyPr/>
          <a:lstStyle/>
          <a:p>
            <a:r>
              <a:rPr lang="en-US" dirty="0"/>
              <a:t>Engaging the attacker is a last resort.</a:t>
            </a:r>
          </a:p>
          <a:p>
            <a:r>
              <a:rPr lang="en-US" dirty="0"/>
              <a:t>Improvise weapons and target vulnerable areas: Head, Groin, Etc.</a:t>
            </a:r>
          </a:p>
          <a:p>
            <a:r>
              <a:rPr lang="en-US" dirty="0"/>
              <a:t>Incapacitation of the target is top priority.</a:t>
            </a:r>
          </a:p>
          <a:p>
            <a:r>
              <a:rPr lang="en-US" dirty="0"/>
              <a:t>Do not hesitate, commit to your actions.</a:t>
            </a:r>
          </a:p>
          <a:p>
            <a:pPr marL="0" indent="0">
              <a:buNone/>
            </a:pPr>
            <a:endParaRPr lang="en-US" dirty="0"/>
          </a:p>
        </p:txBody>
      </p:sp>
    </p:spTree>
    <p:extLst>
      <p:ext uri="{BB962C8B-B14F-4D97-AF65-F5344CB8AC3E}">
        <p14:creationId xmlns:p14="http://schemas.microsoft.com/office/powerpoint/2010/main" val="18369549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ACTIVE SHOOTER: IDENTIFY, ALERT AND SURVIVE</a:t>
            </a:r>
            <a:endParaRPr lang="en-US" dirty="0"/>
          </a:p>
        </p:txBody>
      </p:sp>
      <p:sp>
        <p:nvSpPr>
          <p:cNvPr id="3" name="Content Placeholder 2"/>
          <p:cNvSpPr>
            <a:spLocks noGrp="1"/>
          </p:cNvSpPr>
          <p:nvPr>
            <p:ph idx="1"/>
          </p:nvPr>
        </p:nvSpPr>
        <p:spPr/>
        <p:txBody>
          <a:bodyPr/>
          <a:lstStyle/>
          <a:p>
            <a:endParaRPr lang="en-US" dirty="0" smtClean="0"/>
          </a:p>
          <a:p>
            <a:r>
              <a:rPr lang="en-US" dirty="0" smtClean="0"/>
              <a:t>Proper interaction with Law Enforcement:</a:t>
            </a:r>
          </a:p>
          <a:p>
            <a:pPr lvl="1"/>
            <a:r>
              <a:rPr lang="en-US" dirty="0" smtClean="0"/>
              <a:t>Keep hands where they can be seen at all times</a:t>
            </a:r>
          </a:p>
          <a:p>
            <a:pPr lvl="1"/>
            <a:r>
              <a:rPr lang="en-US" dirty="0" smtClean="0"/>
              <a:t>Do not touch, hug or make quick movements towards law enforcement</a:t>
            </a:r>
          </a:p>
          <a:p>
            <a:pPr lvl="1"/>
            <a:r>
              <a:rPr lang="en-US" dirty="0" smtClean="0"/>
              <a:t>Not there at this time for first aid</a:t>
            </a:r>
          </a:p>
          <a:p>
            <a:pPr lvl="1"/>
            <a:r>
              <a:rPr lang="en-US" dirty="0" smtClean="0"/>
              <a:t>Only communicate vital information to law enforcement</a:t>
            </a:r>
          </a:p>
        </p:txBody>
      </p:sp>
    </p:spTree>
    <p:extLst>
      <p:ext uri="{BB962C8B-B14F-4D97-AF65-F5344CB8AC3E}">
        <p14:creationId xmlns:p14="http://schemas.microsoft.com/office/powerpoint/2010/main" val="42069923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ACTIVE SHOOTER: IDENTIFY, ALERT AND SURVIVE</a:t>
            </a:r>
            <a:endParaRPr lang="en-US" dirty="0"/>
          </a:p>
        </p:txBody>
      </p:sp>
      <p:sp>
        <p:nvSpPr>
          <p:cNvPr id="3" name="Content Placeholder 2"/>
          <p:cNvSpPr>
            <a:spLocks noGrp="1"/>
          </p:cNvSpPr>
          <p:nvPr>
            <p:ph idx="1"/>
          </p:nvPr>
        </p:nvSpPr>
        <p:spPr/>
        <p:txBody>
          <a:bodyPr/>
          <a:lstStyle/>
          <a:p>
            <a:pPr lvl="1"/>
            <a:r>
              <a:rPr lang="en-US" dirty="0" smtClean="0"/>
              <a:t>Accountability</a:t>
            </a:r>
          </a:p>
          <a:p>
            <a:pPr lvl="2"/>
            <a:r>
              <a:rPr lang="en-US" dirty="0" smtClean="0"/>
              <a:t>Knowing who has exited the building, roll call or roster?</a:t>
            </a:r>
          </a:p>
          <a:p>
            <a:pPr lvl="2"/>
            <a:r>
              <a:rPr lang="en-US" dirty="0" smtClean="0"/>
              <a:t>Alerting other floors to the situation.</a:t>
            </a:r>
          </a:p>
          <a:p>
            <a:pPr lvl="2"/>
            <a:endParaRPr lang="en-US" dirty="0" smtClean="0"/>
          </a:p>
          <a:p>
            <a:pPr lvl="2"/>
            <a:endParaRPr lang="en-US" dirty="0"/>
          </a:p>
          <a:p>
            <a:pPr lvl="1"/>
            <a:r>
              <a:rPr lang="en-US" dirty="0" smtClean="0"/>
              <a:t>What are your plans leaving this meeting?</a:t>
            </a:r>
          </a:p>
          <a:p>
            <a:pPr marL="914400" lvl="2" indent="0">
              <a:buNone/>
            </a:pPr>
            <a:endParaRPr lang="en-US" dirty="0" smtClean="0"/>
          </a:p>
          <a:p>
            <a:pPr marL="914400" lvl="2" indent="0">
              <a:buNone/>
            </a:pPr>
            <a:endParaRPr lang="en-US" dirty="0" smtClean="0"/>
          </a:p>
        </p:txBody>
      </p:sp>
    </p:spTree>
    <p:extLst>
      <p:ext uri="{BB962C8B-B14F-4D97-AF65-F5344CB8AC3E}">
        <p14:creationId xmlns:p14="http://schemas.microsoft.com/office/powerpoint/2010/main" val="16328562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ACTIVE SHOOTER: IDENTIFY, ALERT AND SURVIVE</a:t>
            </a:r>
            <a:endParaRPr lang="en-US" dirty="0"/>
          </a:p>
        </p:txBody>
      </p:sp>
      <p:sp>
        <p:nvSpPr>
          <p:cNvPr id="3" name="Content Placeholder 2"/>
          <p:cNvSpPr>
            <a:spLocks noGrp="1"/>
          </p:cNvSpPr>
          <p:nvPr>
            <p:ph idx="1"/>
          </p:nvPr>
        </p:nvSpPr>
        <p:spPr>
          <a:xfrm>
            <a:off x="978243" y="1652631"/>
            <a:ext cx="10515600" cy="4351338"/>
          </a:xfrm>
        </p:spPr>
        <p:txBody>
          <a:bodyPr>
            <a:normAutofit lnSpcReduction="10000"/>
          </a:bodyPr>
          <a:lstStyle/>
          <a:p>
            <a:r>
              <a:rPr lang="en-US" dirty="0" smtClean="0"/>
              <a:t>Questions?</a:t>
            </a:r>
          </a:p>
          <a:p>
            <a:endParaRPr lang="en-US" dirty="0"/>
          </a:p>
          <a:p>
            <a:endParaRPr lang="en-US" dirty="0" smtClean="0"/>
          </a:p>
          <a:p>
            <a:endParaRPr lang="en-US" dirty="0"/>
          </a:p>
          <a:p>
            <a:pPr marL="0" indent="0">
              <a:buNone/>
            </a:pPr>
            <a:endParaRPr lang="en-US" dirty="0" smtClean="0"/>
          </a:p>
          <a:p>
            <a:r>
              <a:rPr lang="en-US" dirty="0" smtClean="0"/>
              <a:t>Contact info: Sheriff Pat Melton</a:t>
            </a:r>
          </a:p>
          <a:p>
            <a:pPr lvl="1"/>
            <a:r>
              <a:rPr lang="en-US" dirty="0" smtClean="0"/>
              <a:t>502-875-8740</a:t>
            </a:r>
          </a:p>
          <a:p>
            <a:pPr lvl="1"/>
            <a:r>
              <a:rPr lang="en-US" dirty="0" smtClean="0">
                <a:hlinkClick r:id="rId2"/>
              </a:rPr>
              <a:t>Pat.melton@franklincountyky.com</a:t>
            </a:r>
            <a:endParaRPr lang="en-US" dirty="0" smtClean="0"/>
          </a:p>
          <a:p>
            <a:pPr lvl="1"/>
            <a:r>
              <a:rPr lang="en-US" dirty="0" smtClean="0"/>
              <a:t>Deputy </a:t>
            </a:r>
            <a:r>
              <a:rPr lang="en-US" dirty="0" err="1" smtClean="0"/>
              <a:t>Montey</a:t>
            </a:r>
            <a:r>
              <a:rPr lang="en-US" smtClean="0"/>
              <a:t> Chappell</a:t>
            </a:r>
            <a:endParaRPr lang="en-US"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5427" y="1132628"/>
            <a:ext cx="2900118" cy="2757213"/>
          </a:xfrm>
          <a:prstGeom prst="rect">
            <a:avLst/>
          </a:prstGeom>
        </p:spPr>
      </p:pic>
    </p:spTree>
    <p:extLst>
      <p:ext uri="{BB962C8B-B14F-4D97-AF65-F5344CB8AC3E}">
        <p14:creationId xmlns:p14="http://schemas.microsoft.com/office/powerpoint/2010/main" val="2082451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2238" y="191487"/>
            <a:ext cx="9144000" cy="2387600"/>
          </a:xfrm>
        </p:spPr>
        <p:txBody>
          <a:bodyPr/>
          <a:lstStyle/>
          <a:p>
            <a:r>
              <a:rPr lang="en-US" dirty="0" smtClean="0"/>
              <a:t>ACTIVE AGGRESSOR</a:t>
            </a:r>
            <a:endParaRPr lang="en-US" dirty="0"/>
          </a:p>
        </p:txBody>
      </p:sp>
      <p:sp>
        <p:nvSpPr>
          <p:cNvPr id="3" name="Subtitle 2"/>
          <p:cNvSpPr>
            <a:spLocks noGrp="1"/>
          </p:cNvSpPr>
          <p:nvPr>
            <p:ph type="subTitle" idx="1"/>
          </p:nvPr>
        </p:nvSpPr>
        <p:spPr>
          <a:xfrm>
            <a:off x="1449859" y="2629973"/>
            <a:ext cx="9144000" cy="1655762"/>
          </a:xfrm>
        </p:spPr>
        <p:txBody>
          <a:bodyPr/>
          <a:lstStyle/>
          <a:p>
            <a:r>
              <a:rPr lang="en-US" dirty="0" smtClean="0"/>
              <a:t>IDENTIFY, ALERT AND SURVIVE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8302" y="3212757"/>
            <a:ext cx="3539763" cy="3089188"/>
          </a:xfrm>
          <a:prstGeom prst="rect">
            <a:avLst/>
          </a:prstGeom>
        </p:spPr>
      </p:pic>
    </p:spTree>
    <p:extLst>
      <p:ext uri="{BB962C8B-B14F-4D97-AF65-F5344CB8AC3E}">
        <p14:creationId xmlns:p14="http://schemas.microsoft.com/office/powerpoint/2010/main" val="1164058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Overview</a:t>
            </a:r>
          </a:p>
        </p:txBody>
      </p:sp>
      <p:sp>
        <p:nvSpPr>
          <p:cNvPr id="3" name="Content Placeholder 2"/>
          <p:cNvSpPr>
            <a:spLocks noGrp="1"/>
          </p:cNvSpPr>
          <p:nvPr>
            <p:ph idx="1"/>
          </p:nvPr>
        </p:nvSpPr>
        <p:spPr/>
        <p:txBody>
          <a:bodyPr>
            <a:normAutofit fontScale="92500" lnSpcReduction="20000"/>
          </a:bodyPr>
          <a:lstStyle/>
          <a:p>
            <a:endParaRPr lang="en-US" sz="3600" dirty="0"/>
          </a:p>
          <a:p>
            <a:r>
              <a:rPr lang="en-US" dirty="0"/>
              <a:t>An active shooter is an individual or multiple individuals actively engaged in killing or attempting to kill people in a confined and populated area, typically through the use of firearms.</a:t>
            </a:r>
          </a:p>
          <a:p>
            <a:r>
              <a:rPr lang="en-US" dirty="0"/>
              <a:t>Though typically associated with schools, the threat of an active shooter exists anywhere people gather. College campuses, movie theaters, churches, office buildings, and restaurants have all been targeted by active shooters. </a:t>
            </a:r>
          </a:p>
          <a:p>
            <a:r>
              <a:rPr lang="en-US" dirty="0"/>
              <a:t>Although many perpetrators have a history of negative, sometimes violent, behavior there is still no single, accurate one-size-fits-all profile of an active shooter.</a:t>
            </a:r>
          </a:p>
          <a:p>
            <a:endParaRPr lang="en-US" dirty="0"/>
          </a:p>
        </p:txBody>
      </p:sp>
    </p:spTree>
    <p:extLst>
      <p:ext uri="{BB962C8B-B14F-4D97-AF65-F5344CB8AC3E}">
        <p14:creationId xmlns:p14="http://schemas.microsoft.com/office/powerpoint/2010/main" val="300106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ACTIVE SHOOTER: IDENTIFY, ALERT AND SURVIVE</a:t>
            </a:r>
            <a:endParaRPr lang="en-US" dirty="0"/>
          </a:p>
        </p:txBody>
      </p:sp>
      <p:sp>
        <p:nvSpPr>
          <p:cNvPr id="3" name="Content Placeholder 2"/>
          <p:cNvSpPr>
            <a:spLocks noGrp="1"/>
          </p:cNvSpPr>
          <p:nvPr>
            <p:ph idx="1"/>
          </p:nvPr>
        </p:nvSpPr>
        <p:spPr/>
        <p:txBody>
          <a:bodyPr>
            <a:normAutofit fontScale="92500"/>
          </a:bodyPr>
          <a:lstStyle/>
          <a:p>
            <a:r>
              <a:rPr lang="en-US" dirty="0" smtClean="0"/>
              <a:t>WORKPLACE VIOLENCE STATS PAGE</a:t>
            </a:r>
          </a:p>
          <a:p>
            <a:pPr lvl="2"/>
            <a:r>
              <a:rPr lang="en-US" dirty="0"/>
              <a:t> From 2006 to 2010, an average of 551 workers per year were killed as a result of work-related homicides</a:t>
            </a:r>
            <a:endParaRPr lang="en-US" dirty="0" smtClean="0"/>
          </a:p>
          <a:p>
            <a:pPr lvl="2"/>
            <a:r>
              <a:rPr lang="en-US" dirty="0" smtClean="0"/>
              <a:t>About 4 out of 5 homicide victims were male</a:t>
            </a:r>
          </a:p>
          <a:p>
            <a:pPr lvl="2"/>
            <a:r>
              <a:rPr lang="en-US" dirty="0"/>
              <a:t> Robbers and other assailants accounted for 72 percent of homicides to men, for example, and only 37 percent of homicides to </a:t>
            </a:r>
            <a:r>
              <a:rPr lang="en-US" dirty="0" smtClean="0"/>
              <a:t>women</a:t>
            </a:r>
          </a:p>
          <a:p>
            <a:pPr lvl="2"/>
            <a:r>
              <a:rPr lang="en-US" dirty="0" smtClean="0"/>
              <a:t>Relatives and other personal acquaintances accounted for only 3% of assailants of homicides for men, but 39% for women.</a:t>
            </a:r>
          </a:p>
          <a:p>
            <a:pPr lvl="2"/>
            <a:r>
              <a:rPr lang="en-US" dirty="0" smtClean="0"/>
              <a:t>Shootings accounted for 80% of all the workplace homicides in 2010.</a:t>
            </a:r>
          </a:p>
          <a:p>
            <a:pPr lvl="2"/>
            <a:r>
              <a:rPr lang="en-US" dirty="0" smtClean="0"/>
              <a:t>Co-workers and former co-workers were the assailants in 12% of all shootings.</a:t>
            </a:r>
          </a:p>
          <a:p>
            <a:pPr lvl="2"/>
            <a:r>
              <a:rPr lang="en-US" dirty="0" smtClean="0"/>
              <a:t>Robbers were the assailants in another 40%.</a:t>
            </a:r>
          </a:p>
          <a:p>
            <a:pPr lvl="2"/>
            <a:r>
              <a:rPr lang="en-US" dirty="0" smtClean="0"/>
              <a:t>Nearly half of these shootings (48%) occurred in public buildings.</a:t>
            </a:r>
            <a:endParaRPr lang="en-US" dirty="0"/>
          </a:p>
        </p:txBody>
      </p:sp>
    </p:spTree>
    <p:extLst>
      <p:ext uri="{BB962C8B-B14F-4D97-AF65-F5344CB8AC3E}">
        <p14:creationId xmlns:p14="http://schemas.microsoft.com/office/powerpoint/2010/main" val="3917024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ACTIVE SHOOTER: IDENTIFY, ALERT AND SURVIVE</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62287" y="1694656"/>
            <a:ext cx="6067425" cy="4429125"/>
          </a:xfrm>
        </p:spPr>
      </p:pic>
    </p:spTree>
    <p:extLst>
      <p:ext uri="{BB962C8B-B14F-4D97-AF65-F5344CB8AC3E}">
        <p14:creationId xmlns:p14="http://schemas.microsoft.com/office/powerpoint/2010/main" val="2861644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ACTIVE SHOOTER: IDENTIFY, ALERT AND SURVIVE</a:t>
            </a:r>
            <a:endParaRPr lang="en-US" dirty="0"/>
          </a:p>
        </p:txBody>
      </p:sp>
      <p:sp>
        <p:nvSpPr>
          <p:cNvPr id="3" name="Content Placeholder 2"/>
          <p:cNvSpPr>
            <a:spLocks noGrp="1"/>
          </p:cNvSpPr>
          <p:nvPr>
            <p:ph idx="1"/>
          </p:nvPr>
        </p:nvSpPr>
        <p:spPr/>
        <p:txBody>
          <a:bodyPr/>
          <a:lstStyle/>
          <a:p>
            <a:pPr marL="457200" lvl="1" indent="0">
              <a:buNone/>
            </a:pPr>
            <a:endParaRPr lang="en-US" dirty="0" smtClean="0"/>
          </a:p>
          <a:p>
            <a:r>
              <a:rPr lang="en-US" dirty="0" smtClean="0"/>
              <a:t>AWARENESS OF THE ACTIONS OF CO-WORKERS</a:t>
            </a:r>
          </a:p>
          <a:p>
            <a:pPr lvl="1"/>
            <a:r>
              <a:rPr lang="en-US" dirty="0" smtClean="0"/>
              <a:t>NOTICEABLY ANGRY, IRRITABLE, THREATENING</a:t>
            </a:r>
          </a:p>
          <a:p>
            <a:pPr lvl="1"/>
            <a:r>
              <a:rPr lang="en-US" dirty="0" smtClean="0"/>
              <a:t>ESCALATION FROM VERBAL TO PHYSICAL</a:t>
            </a:r>
          </a:p>
          <a:p>
            <a:pPr marL="457200" lvl="1" indent="0">
              <a:buNone/>
            </a:pPr>
            <a:endParaRPr lang="en-US" dirty="0" smtClean="0"/>
          </a:p>
          <a:p>
            <a:r>
              <a:rPr lang="en-US" dirty="0" smtClean="0"/>
              <a:t>KNOWLEDGE OF PRIOR VIOLENCE ISSUES</a:t>
            </a:r>
          </a:p>
          <a:p>
            <a:pPr lvl="1"/>
            <a:r>
              <a:rPr lang="en-US" dirty="0" smtClean="0"/>
              <a:t>ANY EPO’S, DVO’S OR IPO’S</a:t>
            </a:r>
          </a:p>
          <a:p>
            <a:pPr lvl="1"/>
            <a:r>
              <a:rPr lang="en-US" dirty="0" smtClean="0"/>
              <a:t>ARE THESE REPORTED TO SUPERVISORS</a:t>
            </a:r>
          </a:p>
        </p:txBody>
      </p:sp>
    </p:spTree>
    <p:extLst>
      <p:ext uri="{BB962C8B-B14F-4D97-AF65-F5344CB8AC3E}">
        <p14:creationId xmlns:p14="http://schemas.microsoft.com/office/powerpoint/2010/main" val="3235865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ACTIVE SHOOTER: IDENTIFY, ALERT AND SURVIVE</a:t>
            </a:r>
            <a:endParaRPr lang="en-US" dirty="0"/>
          </a:p>
        </p:txBody>
      </p:sp>
      <p:sp>
        <p:nvSpPr>
          <p:cNvPr id="3" name="Content Placeholder 2"/>
          <p:cNvSpPr>
            <a:spLocks noGrp="1"/>
          </p:cNvSpPr>
          <p:nvPr>
            <p:ph idx="1"/>
          </p:nvPr>
        </p:nvSpPr>
        <p:spPr/>
        <p:txBody>
          <a:bodyPr/>
          <a:lstStyle/>
          <a:p>
            <a:r>
              <a:rPr lang="en-US" dirty="0" smtClean="0"/>
              <a:t>ONCE A THREAT MOVES FROM A WORKPLACE VIOLENCE ISSUE INTO AN ACTIVE SHOOTER SITUATION:</a:t>
            </a:r>
          </a:p>
          <a:p>
            <a:pPr lvl="1"/>
            <a:r>
              <a:rPr lang="en-US" dirty="0" smtClean="0"/>
              <a:t>THE DIFFERENCE BETWEEN AN ACTIVE SHOOTER AND JUST WORKPLACE VIOLENCE</a:t>
            </a:r>
          </a:p>
          <a:p>
            <a:pPr marL="457200" lvl="1" indent="0">
              <a:buNone/>
            </a:pPr>
            <a:endParaRPr lang="en-US" dirty="0" smtClean="0"/>
          </a:p>
          <a:p>
            <a:pPr marL="457200" lvl="1" indent="0">
              <a:buNone/>
            </a:pPr>
            <a:r>
              <a:rPr lang="en-US" dirty="0" smtClean="0"/>
              <a:t>MOORE, OKLAHOMA BEHEADING:</a:t>
            </a:r>
            <a:endParaRPr lang="en-US" dirty="0"/>
          </a:p>
          <a:p>
            <a:pPr marL="457200" lvl="1" indent="0">
              <a:buNone/>
            </a:pPr>
            <a:r>
              <a:rPr lang="en-US" dirty="0">
                <a:hlinkClick r:id="rId2"/>
              </a:rPr>
              <a:t>https://</a:t>
            </a:r>
            <a:r>
              <a:rPr lang="en-US" dirty="0" smtClean="0">
                <a:hlinkClick r:id="rId2"/>
              </a:rPr>
              <a:t>www.youtube.com/watch?v=UP44wbChuPM</a:t>
            </a:r>
            <a:endParaRPr lang="en-US" dirty="0" smtClean="0"/>
          </a:p>
          <a:p>
            <a:pPr marL="457200" lvl="1" indent="0">
              <a:buNone/>
            </a:pPr>
            <a:endParaRPr lang="en-US" dirty="0"/>
          </a:p>
        </p:txBody>
      </p:sp>
    </p:spTree>
    <p:extLst>
      <p:ext uri="{BB962C8B-B14F-4D97-AF65-F5344CB8AC3E}">
        <p14:creationId xmlns:p14="http://schemas.microsoft.com/office/powerpoint/2010/main" val="2641625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ACTIVE SHOOTER: IDENTIFY, ALERT AND SURVIVE</a:t>
            </a:r>
            <a:endParaRPr lang="en-US" dirty="0"/>
          </a:p>
        </p:txBody>
      </p:sp>
      <p:sp>
        <p:nvSpPr>
          <p:cNvPr id="3" name="Content Placeholder 2"/>
          <p:cNvSpPr>
            <a:spLocks noGrp="1"/>
          </p:cNvSpPr>
          <p:nvPr>
            <p:ph idx="1"/>
          </p:nvPr>
        </p:nvSpPr>
        <p:spPr/>
        <p:txBody>
          <a:bodyPr/>
          <a:lstStyle/>
          <a:p>
            <a:r>
              <a:rPr lang="en-US" dirty="0" smtClean="0"/>
              <a:t>WHAT DOES AN ACTIVE SHOOTER LOOK LIKE?</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9188" y="2346370"/>
            <a:ext cx="4381500" cy="2628900"/>
          </a:xfrm>
          <a:prstGeom prst="rect">
            <a:avLst/>
          </a:prstGeom>
        </p:spPr>
      </p:pic>
      <p:sp>
        <p:nvSpPr>
          <p:cNvPr id="5" name="TextBox 4"/>
          <p:cNvSpPr txBox="1"/>
          <p:nvPr/>
        </p:nvSpPr>
        <p:spPr>
          <a:xfrm>
            <a:off x="953037" y="5318975"/>
            <a:ext cx="9929611" cy="646331"/>
          </a:xfrm>
          <a:prstGeom prst="rect">
            <a:avLst/>
          </a:prstGeom>
          <a:noFill/>
        </p:spPr>
        <p:txBody>
          <a:bodyPr wrap="square" rtlCol="0">
            <a:spAutoFit/>
          </a:bodyPr>
          <a:lstStyle/>
          <a:p>
            <a:r>
              <a:rPr lang="en-US" dirty="0" smtClean="0">
                <a:solidFill>
                  <a:prstClr val="black"/>
                </a:solidFill>
              </a:rPr>
              <a:t>THERE IS NO PROFILE ON WHAT AN ACTIVE SHOOTER LOOKS LIKE.  BUT THERE ARE HOWEVER BEHAVIORAL INDICATORS.</a:t>
            </a:r>
            <a:endParaRPr lang="en-US" dirty="0">
              <a:solidFill>
                <a:prstClr val="black"/>
              </a:solidFill>
            </a:endParaRPr>
          </a:p>
        </p:txBody>
      </p:sp>
    </p:spTree>
    <p:extLst>
      <p:ext uri="{BB962C8B-B14F-4D97-AF65-F5344CB8AC3E}">
        <p14:creationId xmlns:p14="http://schemas.microsoft.com/office/powerpoint/2010/main" val="2086688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 Least 80 Dead in Norway Shooting</a:t>
            </a:r>
            <a:br>
              <a:rPr lang="en-US" dirty="0"/>
            </a:br>
            <a:endParaRPr lang="en-US" dirty="0"/>
          </a:p>
        </p:txBody>
      </p:sp>
      <p:sp>
        <p:nvSpPr>
          <p:cNvPr id="3" name="Content Placeholder 2"/>
          <p:cNvSpPr>
            <a:spLocks noGrp="1"/>
          </p:cNvSpPr>
          <p:nvPr>
            <p:ph idx="1"/>
          </p:nvPr>
        </p:nvSpPr>
        <p:spPr>
          <a:xfrm>
            <a:off x="838200" y="1690687"/>
            <a:ext cx="10515600" cy="448627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US" sz="1400" dirty="0" smtClean="0"/>
          </a:p>
          <a:p>
            <a:pPr marL="0" indent="0">
              <a:buNone/>
            </a:pPr>
            <a:endParaRPr lang="en-US" sz="1400" dirty="0"/>
          </a:p>
          <a:p>
            <a:pPr marL="0" indent="0">
              <a:buNone/>
            </a:pPr>
            <a:endParaRPr lang="en-US" sz="1400" dirty="0"/>
          </a:p>
          <a:p>
            <a:r>
              <a:rPr lang="en-US" sz="1400" dirty="0"/>
              <a:t>Emergency workers tended to a woman who had been rescued from </a:t>
            </a:r>
            <a:r>
              <a:rPr lang="en-US" sz="1400" dirty="0" err="1"/>
              <a:t>Utoya</a:t>
            </a:r>
            <a:r>
              <a:rPr lang="en-US" sz="1400" dirty="0"/>
              <a:t>, the island where a gunman opened fire on a camp. Credit </a:t>
            </a:r>
            <a:r>
              <a:rPr lang="en-US" sz="1400" dirty="0" err="1"/>
              <a:t>Svein</a:t>
            </a:r>
            <a:r>
              <a:rPr lang="en-US" sz="1400" dirty="0"/>
              <a:t> Gustav </a:t>
            </a:r>
            <a:r>
              <a:rPr lang="en-US" sz="1400" dirty="0" err="1"/>
              <a:t>Wilhelmsen</a:t>
            </a:r>
            <a:r>
              <a:rPr lang="en-US" sz="1400" dirty="0"/>
              <a:t>/</a:t>
            </a:r>
            <a:r>
              <a:rPr lang="en-US" sz="1400" dirty="0" err="1"/>
              <a:t>Agence</a:t>
            </a:r>
            <a:r>
              <a:rPr lang="en-US" sz="1400" dirty="0"/>
              <a:t> France-</a:t>
            </a:r>
            <a:r>
              <a:rPr lang="en-US" sz="1400" dirty="0" err="1"/>
              <a:t>Presse</a:t>
            </a:r>
            <a:r>
              <a:rPr lang="en-US" sz="1400" dirty="0"/>
              <a:t> — Getty Images</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8952" y="1004551"/>
            <a:ext cx="7160654" cy="4237149"/>
          </a:xfrm>
          <a:prstGeom prst="rect">
            <a:avLst/>
          </a:prstGeom>
        </p:spPr>
      </p:pic>
    </p:spTree>
    <p:extLst>
      <p:ext uri="{BB962C8B-B14F-4D97-AF65-F5344CB8AC3E}">
        <p14:creationId xmlns:p14="http://schemas.microsoft.com/office/powerpoint/2010/main" val="999774885"/>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1_blank">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D01DD3E84222749ACDFBCB2857CFD2F" ma:contentTypeVersion="2" ma:contentTypeDescription="Create a new document." ma:contentTypeScope="" ma:versionID="915e35dc5d593b740694f8ec04b79904">
  <xsd:schema xmlns:xsd="http://www.w3.org/2001/XMLSchema" xmlns:xs="http://www.w3.org/2001/XMLSchema" xmlns:p="http://schemas.microsoft.com/office/2006/metadata/properties" xmlns:ns1="http://schemas.microsoft.com/sharepoint/v3" targetNamespace="http://schemas.microsoft.com/office/2006/metadata/properties" ma:root="true" ma:fieldsID="26ae8053387f972404f5ef1c4bc0980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B8A203B-6989-4A3C-82A0-F558EE877903}"/>
</file>

<file path=customXml/itemProps2.xml><?xml version="1.0" encoding="utf-8"?>
<ds:datastoreItem xmlns:ds="http://schemas.openxmlformats.org/officeDocument/2006/customXml" ds:itemID="{E2BFF162-1990-49AA-9EB3-50A313B6B3CD}"/>
</file>

<file path=customXml/itemProps3.xml><?xml version="1.0" encoding="utf-8"?>
<ds:datastoreItem xmlns:ds="http://schemas.openxmlformats.org/officeDocument/2006/customXml" ds:itemID="{BEBBEA9D-8EA7-410C-B617-5F4AACD485F2}"/>
</file>

<file path=docProps/app.xml><?xml version="1.0" encoding="utf-8"?>
<Properties xmlns="http://schemas.openxmlformats.org/officeDocument/2006/extended-properties" xmlns:vt="http://schemas.openxmlformats.org/officeDocument/2006/docPropsVTypes">
  <TotalTime>213</TotalTime>
  <Words>747</Words>
  <Application>Microsoft Office PowerPoint</Application>
  <PresentationFormat>Custom</PresentationFormat>
  <Paragraphs>112</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1_blank</vt:lpstr>
      <vt:lpstr>Foundry</vt:lpstr>
      <vt:lpstr>PowerPoint Presentation</vt:lpstr>
      <vt:lpstr>ACTIVE AGGRESSOR</vt:lpstr>
      <vt:lpstr>Overview</vt:lpstr>
      <vt:lpstr>ACTIVE SHOOTER: IDENTIFY, ALERT AND SURVIVE</vt:lpstr>
      <vt:lpstr>ACTIVE SHOOTER: IDENTIFY, ALERT AND SURVIVE</vt:lpstr>
      <vt:lpstr>ACTIVE SHOOTER: IDENTIFY, ALERT AND SURVIVE</vt:lpstr>
      <vt:lpstr>ACTIVE SHOOTER: IDENTIFY, ALERT AND SURVIVE</vt:lpstr>
      <vt:lpstr>ACTIVE SHOOTER: IDENTIFY, ALERT AND SURVIVE</vt:lpstr>
      <vt:lpstr>At Least 80 Dead in Norway Shooting </vt:lpstr>
      <vt:lpstr>ACTIVE SHOOTER: IDENTIFY, ALERT AND SURVIVE</vt:lpstr>
      <vt:lpstr>ACTIVE SHOOTER: IDENTIFY, ALERT AND SURVIVE</vt:lpstr>
      <vt:lpstr>ACTIVE SHOOTER: IDENTIFY, ALERT AND SURVIVE</vt:lpstr>
      <vt:lpstr>PowerPoint Presentation</vt:lpstr>
      <vt:lpstr>Hiding Out</vt:lpstr>
      <vt:lpstr>Taking Action Against the Shooter</vt:lpstr>
      <vt:lpstr>ACTIVE SHOOTER: IDENTIFY, ALERT AND SURVIVE</vt:lpstr>
      <vt:lpstr>ACTIVE SHOOTER: IDENTIFY, ALERT AND SURVIVE</vt:lpstr>
      <vt:lpstr>ACTIVE SHOOTER: IDENTIFY, ALERT AND SURVIVE</vt:lpstr>
    </vt:vector>
  </TitlesOfParts>
  <Company>Franklin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Aggressor Active Shooter</dc:title>
  <dc:creator>Chappell, Montey</dc:creator>
  <cp:lastModifiedBy>barbaraj.fox</cp:lastModifiedBy>
  <cp:revision>25</cp:revision>
  <cp:lastPrinted>2016-11-01T11:35:29Z</cp:lastPrinted>
  <dcterms:created xsi:type="dcterms:W3CDTF">2016-02-04T15:20:04Z</dcterms:created>
  <dcterms:modified xsi:type="dcterms:W3CDTF">2016-11-01T11:38:04Z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0x0101008D01DD3E84222749ACDFBCB2857CFD2F</vt:lpwstr>
  </property>
</Properties>
</file>