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2" r:id="rId5"/>
  </p:sldMasterIdLst>
  <p:notesMasterIdLst>
    <p:notesMasterId r:id="rId22"/>
  </p:notesMasterIdLst>
  <p:handoutMasterIdLst>
    <p:handoutMasterId r:id="rId23"/>
  </p:handoutMasterIdLst>
  <p:sldIdLst>
    <p:sldId id="270" r:id="rId6"/>
    <p:sldId id="286" r:id="rId7"/>
    <p:sldId id="281" r:id="rId8"/>
    <p:sldId id="271" r:id="rId9"/>
    <p:sldId id="278" r:id="rId10"/>
    <p:sldId id="288" r:id="rId11"/>
    <p:sldId id="282" r:id="rId12"/>
    <p:sldId id="268" r:id="rId13"/>
    <p:sldId id="273" r:id="rId14"/>
    <p:sldId id="274" r:id="rId15"/>
    <p:sldId id="275" r:id="rId16"/>
    <p:sldId id="276" r:id="rId17"/>
    <p:sldId id="277" r:id="rId18"/>
    <p:sldId id="266" r:id="rId19"/>
    <p:sldId id="284" r:id="rId20"/>
    <p:sldId id="285" r:id="rId2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4F"/>
    <a:srgbClr val="DADADA"/>
    <a:srgbClr val="F3F3F3"/>
    <a:srgbClr val="FFFFFF"/>
    <a:srgbClr val="4EBE98"/>
    <a:srgbClr val="C9DE8F"/>
    <a:srgbClr val="45AE5C"/>
    <a:srgbClr val="CDA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4877" autoAdjust="0"/>
  </p:normalViewPr>
  <p:slideViewPr>
    <p:cSldViewPr>
      <p:cViewPr varScale="1">
        <p:scale>
          <a:sx n="72" d="100"/>
          <a:sy n="72" d="100"/>
        </p:scale>
        <p:origin x="-1282" y="-8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294" y="-8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2B62AE02-ADA5-4AC0-8AB0-4F8A26B4A7E2}" type="datetimeFigureOut">
              <a:rPr lang="en-US" smtClean="0"/>
              <a:t>11/1/2016</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6A9932F9-1AAB-4E3C-AF31-2FCF656927C9}" type="slidenum">
              <a:rPr lang="en-US" smtClean="0"/>
              <a:t>‹#›</a:t>
            </a:fld>
            <a:endParaRPr lang="en-US"/>
          </a:p>
        </p:txBody>
      </p:sp>
    </p:spTree>
    <p:extLst>
      <p:ext uri="{BB962C8B-B14F-4D97-AF65-F5344CB8AC3E}">
        <p14:creationId xmlns:p14="http://schemas.microsoft.com/office/powerpoint/2010/main" val="2526830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C58AA83-B69C-410A-B8EE-743F1B052471}"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93711AC9-5891-4ACF-8D2D-62B15FE07609}" type="slidenum">
              <a:rPr lang="en-US" smtClean="0"/>
              <a:pPr/>
              <a:t>‹#›</a:t>
            </a:fld>
            <a:endParaRPr lang="en-US" dirty="0"/>
          </a:p>
        </p:txBody>
      </p:sp>
    </p:spTree>
    <p:extLst>
      <p:ext uri="{BB962C8B-B14F-4D97-AF65-F5344CB8AC3E}">
        <p14:creationId xmlns:p14="http://schemas.microsoft.com/office/powerpoint/2010/main" val="34611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describe how climate change impacts human health, what we mean when we talk about vulnerable populations, and the steps we can take to can prepare and protect</a:t>
            </a:r>
            <a:r>
              <a:rPr lang="en-US" baseline="0" dirty="0" smtClean="0"/>
              <a:t> the most vulnerable people in our communities.</a:t>
            </a:r>
            <a:endParaRPr lang="en-US" dirty="0"/>
          </a:p>
        </p:txBody>
      </p:sp>
      <p:sp>
        <p:nvSpPr>
          <p:cNvPr id="4" name="Slide Number Placeholder 3"/>
          <p:cNvSpPr>
            <a:spLocks noGrp="1"/>
          </p:cNvSpPr>
          <p:nvPr>
            <p:ph type="sldNum" sz="quarter" idx="10"/>
          </p:nvPr>
        </p:nvSpPr>
        <p:spPr/>
        <p:txBody>
          <a:bodyPr/>
          <a:lstStyle/>
          <a:p>
            <a:fld id="{9C94D96F-19C6-410A-BBCF-662703B2A379}" type="slidenum">
              <a:rPr lang="en-US" smtClean="0"/>
              <a:t>1</a:t>
            </a:fld>
            <a:endParaRPr lang="en-US"/>
          </a:p>
        </p:txBody>
      </p:sp>
    </p:spTree>
    <p:extLst>
      <p:ext uri="{BB962C8B-B14F-4D97-AF65-F5344CB8AC3E}">
        <p14:creationId xmlns:p14="http://schemas.microsoft.com/office/powerpoint/2010/main" val="177724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help local jurisdictions collect the data they  will need for their area, the Council of State and Territorial Epidemiologists developed this guide.  The ultimate purpose of collecting and sharing this data is so that local governments will use their resources where they will do the most good for the greatest number of people at the highest risk for the worst health related effects of climate. </a:t>
            </a:r>
          </a:p>
          <a:p>
            <a:endParaRPr lang="en-US" u="sng" dirty="0"/>
          </a:p>
        </p:txBody>
      </p:sp>
      <p:sp>
        <p:nvSpPr>
          <p:cNvPr id="4" name="Slide Number Placeholder 3"/>
          <p:cNvSpPr>
            <a:spLocks noGrp="1"/>
          </p:cNvSpPr>
          <p:nvPr>
            <p:ph type="sldNum" sz="quarter" idx="10"/>
          </p:nvPr>
        </p:nvSpPr>
        <p:spPr/>
        <p:txBody>
          <a:bodyPr/>
          <a:lstStyle/>
          <a:p>
            <a:fld id="{9C94D96F-19C6-410A-BBCF-662703B2A379}" type="slidenum">
              <a:rPr lang="en-US" smtClean="0"/>
              <a:t>10</a:t>
            </a:fld>
            <a:endParaRPr lang="en-US"/>
          </a:p>
        </p:txBody>
      </p:sp>
    </p:spTree>
    <p:extLst>
      <p:ext uri="{BB962C8B-B14F-4D97-AF65-F5344CB8AC3E}">
        <p14:creationId xmlns:p14="http://schemas.microsoft.com/office/powerpoint/2010/main" val="31372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543" lvl="1"/>
            <a:r>
              <a:rPr lang="en-US" baseline="0" dirty="0" smtClean="0"/>
              <a:t>Step one is to identify which hazards are the most likely and the most damaging for your specific area.</a:t>
            </a:r>
          </a:p>
          <a:p>
            <a:pPr marL="461543" lvl="1"/>
            <a:r>
              <a:rPr lang="en-US" baseline="0" dirty="0" smtClean="0"/>
              <a:t>The highest level hazards can vary greatly even within local jurisdictions.</a:t>
            </a:r>
          </a:p>
          <a:p>
            <a:pPr marL="461543" lvl="1"/>
            <a:r>
              <a:rPr lang="en-US" baseline="0" dirty="0" smtClean="0"/>
              <a:t>Data resources include the Environmental Public Health Tracking Network.  The national website is available, with data on air and water quality and related health indicators at the state and county level.  The </a:t>
            </a:r>
            <a:r>
              <a:rPr lang="en-US" baseline="0" dirty="0" err="1" smtClean="0"/>
              <a:t>EnviroHealthLink</a:t>
            </a:r>
            <a:r>
              <a:rPr lang="en-US" baseline="0" dirty="0" smtClean="0"/>
              <a:t> website will be launched in the very near future.</a:t>
            </a:r>
          </a:p>
          <a:p>
            <a:pPr marL="461543" lvl="1"/>
            <a:endParaRPr lang="en-US" baseline="0" dirty="0" smtClean="0"/>
          </a:p>
        </p:txBody>
      </p:sp>
      <p:sp>
        <p:nvSpPr>
          <p:cNvPr id="4" name="Slide Number Placeholder 3"/>
          <p:cNvSpPr>
            <a:spLocks noGrp="1"/>
          </p:cNvSpPr>
          <p:nvPr>
            <p:ph type="sldNum" sz="quarter" idx="10"/>
          </p:nvPr>
        </p:nvSpPr>
        <p:spPr/>
        <p:txBody>
          <a:bodyPr/>
          <a:lstStyle/>
          <a:p>
            <a:fld id="{9C94D96F-19C6-410A-BBCF-662703B2A379}" type="slidenum">
              <a:rPr lang="en-US" smtClean="0"/>
              <a:t>11</a:t>
            </a:fld>
            <a:endParaRPr lang="en-US"/>
          </a:p>
        </p:txBody>
      </p:sp>
    </p:spTree>
    <p:extLst>
      <p:ext uri="{BB962C8B-B14F-4D97-AF65-F5344CB8AC3E}">
        <p14:creationId xmlns:p14="http://schemas.microsoft.com/office/powerpoint/2010/main" val="167507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you’ve identified the highest priority hazards, the next step is to determine where are the people who are most in need of resources and assistance in your area</a:t>
            </a:r>
          </a:p>
          <a:p>
            <a:r>
              <a:rPr lang="en-US" baseline="0" dirty="0" smtClean="0"/>
              <a:t>Mapping tools such as ArcGIS and GEMSS are crucial to visualize vulnerability  </a:t>
            </a:r>
          </a:p>
          <a:p>
            <a:r>
              <a:rPr lang="en-US" dirty="0"/>
              <a:t>I’ll talk about the Social Vulnerability Index in a moment</a:t>
            </a:r>
          </a:p>
          <a:p>
            <a:r>
              <a:rPr lang="en-US" dirty="0"/>
              <a:t>Tying deaths and injuries directly to an extreme weather event can be difficult, but recently developed Electronic Death Records will make it easier</a:t>
            </a:r>
          </a:p>
          <a:p>
            <a:r>
              <a:rPr lang="en-US" dirty="0"/>
              <a:t> </a:t>
            </a:r>
          </a:p>
          <a:p>
            <a:endParaRPr lang="en-US" baseline="0" dirty="0" smtClean="0"/>
          </a:p>
          <a:p>
            <a:pPr marL="230772" indent="-230772">
              <a:buAutoNum type="arabicPeriod"/>
            </a:pPr>
            <a:endParaRPr lang="en-US" dirty="0"/>
          </a:p>
        </p:txBody>
      </p:sp>
      <p:sp>
        <p:nvSpPr>
          <p:cNvPr id="4" name="Slide Number Placeholder 3"/>
          <p:cNvSpPr>
            <a:spLocks noGrp="1"/>
          </p:cNvSpPr>
          <p:nvPr>
            <p:ph type="sldNum" sz="quarter" idx="10"/>
          </p:nvPr>
        </p:nvSpPr>
        <p:spPr/>
        <p:txBody>
          <a:bodyPr/>
          <a:lstStyle/>
          <a:p>
            <a:fld id="{9C94D96F-19C6-410A-BBCF-662703B2A379}" type="slidenum">
              <a:rPr lang="en-US" smtClean="0"/>
              <a:t>12</a:t>
            </a:fld>
            <a:endParaRPr lang="en-US"/>
          </a:p>
        </p:txBody>
      </p:sp>
    </p:spTree>
    <p:extLst>
      <p:ext uri="{BB962C8B-B14F-4D97-AF65-F5344CB8AC3E}">
        <p14:creationId xmlns:p14="http://schemas.microsoft.com/office/powerpoint/2010/main" val="378736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a:t>
            </a:r>
            <a:r>
              <a:rPr lang="en-US" baseline="0" dirty="0" smtClean="0"/>
              <a:t> future climate and health impacts is the most difficult part of this program, but it may be the most important to convince key decision makers and the general public to prepare ahead of potentially catastrophic events.</a:t>
            </a:r>
            <a:endParaRPr lang="en-US" dirty="0"/>
          </a:p>
        </p:txBody>
      </p:sp>
      <p:sp>
        <p:nvSpPr>
          <p:cNvPr id="4" name="Slide Number Placeholder 3"/>
          <p:cNvSpPr>
            <a:spLocks noGrp="1"/>
          </p:cNvSpPr>
          <p:nvPr>
            <p:ph type="sldNum" sz="quarter" idx="10"/>
          </p:nvPr>
        </p:nvSpPr>
        <p:spPr/>
        <p:txBody>
          <a:bodyPr/>
          <a:lstStyle/>
          <a:p>
            <a:fld id="{9C94D96F-19C6-410A-BBCF-662703B2A379}" type="slidenum">
              <a:rPr lang="en-US" smtClean="0"/>
              <a:t>13</a:t>
            </a:fld>
            <a:endParaRPr lang="en-US"/>
          </a:p>
        </p:txBody>
      </p:sp>
    </p:spTree>
    <p:extLst>
      <p:ext uri="{BB962C8B-B14F-4D97-AF65-F5344CB8AC3E}">
        <p14:creationId xmlns:p14="http://schemas.microsoft.com/office/powerpoint/2010/main" val="303342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Environmental Public Health Tracking program offered small grants</a:t>
            </a:r>
            <a:r>
              <a:rPr lang="en-US" baseline="0" dirty="0" smtClean="0"/>
              <a:t> to ten local and regional health departments to apply the tools offered by the tracking network in their communities.  Green River District Health Department added measures on Extreme Heat, Drought and Flooding to their Community Health Assessment.  The project leaders also submitted an article summarizing the project and the available data on environmental exposures, health outcomes, and population vulnerability for their jurisdiction.</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14</a:t>
            </a:fld>
            <a:endParaRPr lang="en-US" dirty="0"/>
          </a:p>
        </p:txBody>
      </p:sp>
    </p:spTree>
    <p:extLst>
      <p:ext uri="{BB962C8B-B14F-4D97-AF65-F5344CB8AC3E}">
        <p14:creationId xmlns:p14="http://schemas.microsoft.com/office/powerpoint/2010/main" val="1349238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we’ll explore some online tools you can use to access data on climate, health and social vulnerability.  </a:t>
            </a:r>
          </a:p>
          <a:p>
            <a:r>
              <a:rPr lang="en-US" dirty="0" smtClean="0"/>
              <a:t>The Social Vulnerability Index is composed of 4 main areas: Socioeconomic, Household</a:t>
            </a:r>
            <a:r>
              <a:rPr lang="en-US" baseline="0" dirty="0" smtClean="0"/>
              <a:t> Composition and Disability, Minority Status and Language, and Housing and Transportation.</a:t>
            </a:r>
          </a:p>
          <a:p>
            <a:r>
              <a:rPr lang="en-US" baseline="0" dirty="0" smtClean="0"/>
              <a:t>You can explore the mapping tool by state, county or zip code.</a:t>
            </a:r>
          </a:p>
          <a:p>
            <a:r>
              <a:rPr lang="en-US" baseline="0" dirty="0" smtClean="0"/>
              <a:t>The Tracking network has data on community development, future temperature projections, air quality, population and a new module on flood vulnerability</a:t>
            </a:r>
          </a:p>
          <a:p>
            <a:r>
              <a:rPr lang="en-US" baseline="0" dirty="0" smtClean="0"/>
              <a:t>These are only a few of the available resources you can use to help determine the actions you should take to protect the most vulnerable members of your community from extreme weather and climate events.</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15</a:t>
            </a:fld>
            <a:endParaRPr lang="en-US" dirty="0"/>
          </a:p>
        </p:txBody>
      </p:sp>
    </p:spTree>
    <p:extLst>
      <p:ext uri="{BB962C8B-B14F-4D97-AF65-F5344CB8AC3E}">
        <p14:creationId xmlns:p14="http://schemas.microsoft.com/office/powerpoint/2010/main" val="349501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baseline="0" dirty="0" smtClean="0"/>
              <a:t>So, exactly how does climate affect the health of the population? As you can see, the climate drivers in the center of the wheel will ultimately impact every aspect of physical, social and mental health.  Direct impacts, such as deaths and injuries from heat waves and floods, are the most obvious, but there are more subtle health effects such as higher rates of asthma and waterborne illnesses. Even wars and refugee populations will be traced more and more to our changing climate.</a:t>
            </a:r>
            <a:endParaRPr lang="en-US" dirty="0" smtClean="0"/>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a:t>
            </a:fld>
            <a:endParaRPr lang="en-US" dirty="0"/>
          </a:p>
        </p:txBody>
      </p:sp>
    </p:spTree>
    <p:extLst>
      <p:ext uri="{BB962C8B-B14F-4D97-AF65-F5344CB8AC3E}">
        <p14:creationId xmlns:p14="http://schemas.microsoft.com/office/powerpoint/2010/main" val="26791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a:t>
            </a:r>
            <a:r>
              <a:rPr lang="en-US" baseline="0" dirty="0" smtClean="0"/>
              <a:t> was developed by the U.S. Global Change Research Program and says pretty much the same thing as the previous graphic, but in a table format.</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a:t>
            </a:fld>
            <a:endParaRPr lang="en-US" dirty="0"/>
          </a:p>
        </p:txBody>
      </p:sp>
    </p:spTree>
    <p:extLst>
      <p:ext uri="{BB962C8B-B14F-4D97-AF65-F5344CB8AC3E}">
        <p14:creationId xmlns:p14="http://schemas.microsoft.com/office/powerpoint/2010/main" val="419585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vulnerability</a:t>
            </a:r>
            <a:r>
              <a:rPr lang="en-US" baseline="0" dirty="0" smtClean="0"/>
              <a:t> can be defined by poverty, by personal factors like age and education, or by access to medical treatment, transportation and communication.</a:t>
            </a:r>
          </a:p>
          <a:p>
            <a:r>
              <a:rPr lang="en-US" dirty="0" smtClean="0"/>
              <a:t>The definition</a:t>
            </a:r>
            <a:r>
              <a:rPr lang="en-US" baseline="0" dirty="0" smtClean="0"/>
              <a:t> of vulnerability often depends on the type of risk or hazard you are trying to prepare for.</a:t>
            </a:r>
          </a:p>
          <a:p>
            <a:r>
              <a:rPr lang="en-US" baseline="0" dirty="0" smtClean="0"/>
              <a:t>Many different groups can be at increased risk from the same hazard.  For example, the elderly and outdoor workers are both especially vulnerable to health impacts from heat waves</a:t>
            </a:r>
            <a:endParaRPr lang="en-US" dirty="0"/>
          </a:p>
        </p:txBody>
      </p:sp>
      <p:sp>
        <p:nvSpPr>
          <p:cNvPr id="4" name="Slide Number Placeholder 3"/>
          <p:cNvSpPr>
            <a:spLocks noGrp="1"/>
          </p:cNvSpPr>
          <p:nvPr>
            <p:ph type="sldNum" sz="quarter" idx="10"/>
          </p:nvPr>
        </p:nvSpPr>
        <p:spPr/>
        <p:txBody>
          <a:bodyPr/>
          <a:lstStyle/>
          <a:p>
            <a:fld id="{9C94D96F-19C6-410A-BBCF-662703B2A379}" type="slidenum">
              <a:rPr lang="en-US" smtClean="0"/>
              <a:t>4</a:t>
            </a:fld>
            <a:endParaRPr lang="en-US"/>
          </a:p>
        </p:txBody>
      </p:sp>
    </p:spTree>
    <p:extLst>
      <p:ext uri="{BB962C8B-B14F-4D97-AF65-F5344CB8AC3E}">
        <p14:creationId xmlns:p14="http://schemas.microsoft.com/office/powerpoint/2010/main" val="350491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makes some groups more likely to be hurt by climate extremes than others?  </a:t>
            </a:r>
            <a:r>
              <a:rPr lang="en-US" dirty="0" smtClean="0"/>
              <a:t>Some people are </a:t>
            </a:r>
            <a:r>
              <a:rPr lang="en-US" baseline="0" dirty="0" smtClean="0"/>
              <a:t>more likely to be exposed to a particular hazard because of the area where they live or work.  Or they be more sensitive to climate-related health impacts because of conditions such as asthma, diabetes, or heart disease. Other people are less able to adapt and prepare for climate hazards because of their age, being disabled, not speaking English well, or because they live in a isolated or medically underserved area.  The U.S. Global Change Research Program report can be accessed at health2016.globalchange.gov</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5</a:t>
            </a:fld>
            <a:endParaRPr lang="en-US" dirty="0"/>
          </a:p>
        </p:txBody>
      </p:sp>
    </p:spTree>
    <p:extLst>
      <p:ext uri="{BB962C8B-B14F-4D97-AF65-F5344CB8AC3E}">
        <p14:creationId xmlns:p14="http://schemas.microsoft.com/office/powerpoint/2010/main" val="28776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describes how vulnerabilities interact with climate-related exposures to result in various health impacts and outcomes.  Adaptive capability can influence the exposures, sensitivity and resilience of individuals and populations, which in turn can influence access to medical care and preventative services.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6</a:t>
            </a:fld>
            <a:endParaRPr lang="en-US" dirty="0"/>
          </a:p>
        </p:txBody>
      </p:sp>
    </p:spTree>
    <p:extLst>
      <p:ext uri="{BB962C8B-B14F-4D97-AF65-F5344CB8AC3E}">
        <p14:creationId xmlns:p14="http://schemas.microsoft.com/office/powerpoint/2010/main" val="128210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As you can see, the top</a:t>
            </a:r>
            <a:r>
              <a:rPr lang="en-US" baseline="0" dirty="0" smtClean="0"/>
              <a:t> three hazards in our state are Flooding, Storms like the Ice Storm of 2009, and health emergencies such as severe influenza outbreaks.  </a:t>
            </a:r>
            <a:r>
              <a:rPr lang="en-US" dirty="0" smtClean="0"/>
              <a:t>From 2000</a:t>
            </a:r>
            <a:r>
              <a:rPr lang="en-US" baseline="0" dirty="0" smtClean="0"/>
              <a:t> to 2012, there were 25 Major Disaster Declarations and one Presidential Emergency Declaration (2009 Ice Storm) in Kentucky.  </a:t>
            </a:r>
            <a:r>
              <a:rPr lang="en-US" b="1" baseline="0" dirty="0" smtClean="0"/>
              <a:t>All</a:t>
            </a:r>
            <a:r>
              <a:rPr lang="en-US" baseline="0" dirty="0" smtClean="0"/>
              <a:t> were related to climate.</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7</a:t>
            </a:fld>
            <a:endParaRPr lang="en-US" dirty="0"/>
          </a:p>
        </p:txBody>
      </p:sp>
    </p:spTree>
    <p:extLst>
      <p:ext uri="{BB962C8B-B14F-4D97-AF65-F5344CB8AC3E}">
        <p14:creationId xmlns:p14="http://schemas.microsoft.com/office/powerpoint/2010/main" val="54079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map from the US Center for Climate and Energy Solutions shows that most states do not have a plan to adapt to climate change.  In our region, only Louisville and Cincinnati have plans on record.  Louisville’s Climate plan includes reports on Land Use, Local Impacts, Transportation and Urban Forestry, but no section specifically related to health.  Bowling Green, Frankfort, Lexington, Louisville, Owensboro, Prospect and Villa Hills have all signed the U.S. Conference of Mayors Climate Protection Agreement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8</a:t>
            </a:fld>
            <a:endParaRPr lang="en-US" dirty="0"/>
          </a:p>
        </p:txBody>
      </p:sp>
    </p:spTree>
    <p:extLst>
      <p:ext uri="{BB962C8B-B14F-4D97-AF65-F5344CB8AC3E}">
        <p14:creationId xmlns:p14="http://schemas.microsoft.com/office/powerpoint/2010/main" val="237682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actions to document, prepare for, and prevent climate-related health impacts must be led by local government agencies, especially health departments.  </a:t>
            </a:r>
          </a:p>
          <a:p>
            <a:r>
              <a:rPr lang="en-US" dirty="0" smtClean="0"/>
              <a:t>LHD actions can be direct and short-term,</a:t>
            </a:r>
            <a:r>
              <a:rPr lang="en-US" baseline="0" dirty="0" smtClean="0"/>
              <a:t> such as opening cooling centers during heat waves, or long term, such as distributing information to vulnerable populations about their particular risks.</a:t>
            </a:r>
          </a:p>
          <a:p>
            <a:r>
              <a:rPr lang="en-US" baseline="0" dirty="0" smtClean="0"/>
              <a:t>As climate impacts become more severe and require more frequent public health intervention, our resources will become strained</a:t>
            </a:r>
            <a:endParaRPr lang="en-US" dirty="0"/>
          </a:p>
        </p:txBody>
      </p:sp>
      <p:sp>
        <p:nvSpPr>
          <p:cNvPr id="4" name="Slide Number Placeholder 3"/>
          <p:cNvSpPr>
            <a:spLocks noGrp="1"/>
          </p:cNvSpPr>
          <p:nvPr>
            <p:ph type="sldNum" sz="quarter" idx="10"/>
          </p:nvPr>
        </p:nvSpPr>
        <p:spPr/>
        <p:txBody>
          <a:bodyPr/>
          <a:lstStyle/>
          <a:p>
            <a:fld id="{9C94D96F-19C6-410A-BBCF-662703B2A379}" type="slidenum">
              <a:rPr lang="en-US" smtClean="0"/>
              <a:t>9</a:t>
            </a:fld>
            <a:endParaRPr lang="en-US"/>
          </a:p>
        </p:txBody>
      </p:sp>
    </p:spTree>
    <p:extLst>
      <p:ext uri="{BB962C8B-B14F-4D97-AF65-F5344CB8AC3E}">
        <p14:creationId xmlns:p14="http://schemas.microsoft.com/office/powerpoint/2010/main" val="297563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828800"/>
            <a:ext cx="7851648" cy="1828800"/>
          </a:xfrm>
          <a:ln>
            <a:noFill/>
          </a:ln>
        </p:spPr>
        <p:txBody>
          <a:bodyPr vert="horz" tIns="0" rIns="18288" bIns="0" anchor="ctr" anchorCtr="0">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1D304F"/>
                </a:solidFill>
                <a:effectLst>
                  <a:outerShdw blurRad="38100" dist="25400" dir="5400000" algn="tl" rotWithShape="0">
                    <a:srgbClr val="C9DE8F">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810000"/>
            <a:ext cx="7854696" cy="1447800"/>
          </a:xfrm>
        </p:spPr>
        <p:txBody>
          <a:bodyPr lIns="0" rIns="18288"/>
          <a:lstStyle>
            <a:lvl1pPr marL="0" marR="45720" indent="0" algn="ctr">
              <a:buNone/>
              <a:defRPr>
                <a:solidFill>
                  <a:srgbClr val="1D304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7010400" y="5793534"/>
            <a:ext cx="1981200" cy="98029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B07EC-C3EE-4116-80E3-5BDBCAA54DD7}"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88112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B07EC-C3EE-4116-80E3-5BDBCAA54DD7}"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13051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B07EC-C3EE-4116-80E3-5BDBCAA54DD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371124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B07EC-C3EE-4116-80E3-5BDBCAA54DD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164850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07EC-C3EE-4116-80E3-5BDBCAA54DD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4591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07EC-C3EE-4116-80E3-5BDBCAA54DD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31648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600200"/>
            <a:ext cx="40386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
        <p:nvSpPr>
          <p:cNvPr id="12"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676400"/>
            <a:ext cx="7772400" cy="4419600"/>
          </a:xfrm>
        </p:spPr>
        <p:txBody>
          <a:bodyPr>
            <a:normAutofit/>
          </a:bodyPr>
          <a:lstStyle/>
          <a:p>
            <a:pPr lvl="0"/>
            <a:endParaRPr lang="en-US" noProof="0" smtClean="0"/>
          </a:p>
        </p:txBody>
      </p:sp>
      <p:sp>
        <p:nvSpPr>
          <p:cNvPr id="5"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
        <p:nvSpPr>
          <p:cNvPr id="7"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522235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B07EC-C3EE-4116-80E3-5BDBCAA54DD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330298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B07EC-C3EE-4116-80E3-5BDBCAA54DD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233068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B07EC-C3EE-4116-80E3-5BDBCAA54DD7}"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411027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B07EC-C3EE-4116-80E3-5BDBCAA54DD7}"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173360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B07EC-C3EE-4116-80E3-5BDBCAA54DD7}"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6E177-08DB-4302-982D-4D551DFD2229}" type="slidenum">
              <a:rPr lang="en-US" smtClean="0"/>
              <a:t>‹#›</a:t>
            </a:fld>
            <a:endParaRPr lang="en-US"/>
          </a:p>
        </p:txBody>
      </p:sp>
    </p:spTree>
    <p:extLst>
      <p:ext uri="{BB962C8B-B14F-4D97-AF65-F5344CB8AC3E}">
        <p14:creationId xmlns:p14="http://schemas.microsoft.com/office/powerpoint/2010/main" val="2859566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FFFF"/>
            </a:gs>
            <a:gs pos="86000">
              <a:srgbClr val="F3F3F3"/>
            </a:gs>
            <a:gs pos="100000">
              <a:srgbClr val="DADADA"/>
            </a:gs>
          </a:gsLst>
          <a:lin ang="162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D304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544211" y="0"/>
            <a:ext cx="460931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C9DE8F"/>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62000"/>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Freeform 14"/>
          <p:cNvSpPr>
            <a:spLocks/>
          </p:cNvSpPr>
          <p:nvPr userDrawn="1"/>
        </p:nvSpPr>
        <p:spPr bwMode="auto">
          <a:xfrm>
            <a:off x="6193119" y="-7144"/>
            <a:ext cx="2982111" cy="31194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1D304F">
                  <a:shade val="30000"/>
                  <a:satMod val="115000"/>
                </a:srgbClr>
              </a:gs>
              <a:gs pos="50000">
                <a:srgbClr val="1D304F">
                  <a:shade val="67500"/>
                  <a:satMod val="115000"/>
                </a:srgbClr>
              </a:gs>
              <a:gs pos="100000">
                <a:srgbClr val="1D304F">
                  <a:shade val="100000"/>
                  <a:satMod val="115000"/>
                </a:srgbClr>
              </a:gs>
            </a:gsLst>
            <a:lin ang="5400000" scaled="1"/>
            <a:tileRect/>
          </a:gradFill>
          <a:ln w="9525" cap="flat" cmpd="sng" algn="ctr">
            <a:solidFill>
              <a:srgbClr val="1D304F"/>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4" name="Group 3"/>
          <p:cNvGrpSpPr/>
          <p:nvPr userDrawn="1"/>
        </p:nvGrpSpPr>
        <p:grpSpPr>
          <a:xfrm>
            <a:off x="-152400" y="188976"/>
            <a:ext cx="9448800" cy="725424"/>
            <a:chOff x="113157" y="142322"/>
            <a:chExt cx="9183276" cy="725424"/>
          </a:xfrm>
        </p:grpSpPr>
        <p:grpSp>
          <p:nvGrpSpPr>
            <p:cNvPr id="3" name="Group 2"/>
            <p:cNvGrpSpPr/>
            <p:nvPr userDrawn="1"/>
          </p:nvGrpSpPr>
          <p:grpSpPr>
            <a:xfrm>
              <a:off x="113157" y="218522"/>
              <a:ext cx="9183276" cy="649224"/>
              <a:chOff x="113157" y="218522"/>
              <a:chExt cx="9183276" cy="649224"/>
            </a:xfrm>
          </p:grpSpPr>
          <p:sp>
            <p:nvSpPr>
              <p:cNvPr id="13" name="Freeform 12"/>
              <p:cNvSpPr>
                <a:spLocks/>
              </p:cNvSpPr>
              <p:nvPr/>
            </p:nvSpPr>
            <p:spPr bwMode="auto">
              <a:xfrm rot="21435692">
                <a:off x="113157" y="218894"/>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12700" cap="flat" cmpd="sng" algn="ctr">
                <a:solidFill>
                  <a:srgbClr val="4EBE98"/>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rot="21435692">
                <a:off x="133383" y="2185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28575" cap="flat" cmpd="sng" algn="ctr">
                <a:solidFill>
                  <a:srgbClr val="CDA47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2" name="Freeform 11"/>
            <p:cNvSpPr>
              <a:spLocks/>
            </p:cNvSpPr>
            <p:nvPr/>
          </p:nvSpPr>
          <p:spPr bwMode="auto">
            <a:xfrm rot="21435692">
              <a:off x="123072" y="1423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2700" cap="flat" cmpd="sng" algn="ctr">
              <a:solidFill>
                <a:srgbClr val="45AE5C"/>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Lst>
  <p:timing>
    <p:tnLst>
      <p:par>
        <p:cTn id="1" dur="indefinite" restart="never" nodeType="tmRoot"/>
      </p:par>
    </p:tnLst>
  </p:timing>
  <p:hf sldNum="0" hdr="0" dt="0"/>
  <p:txStyles>
    <p:titleStyle>
      <a:lvl1pPr algn="l" rtl="0" eaLnBrk="1" latinLnBrk="0" hangingPunct="1">
        <a:spcBef>
          <a:spcPct val="0"/>
        </a:spcBef>
        <a:buNone/>
        <a:defRPr kumimoji="0" sz="5000" b="1" kern="1200">
          <a:ln>
            <a:noFill/>
          </a:ln>
          <a:solidFill>
            <a:srgbClr val="1D304F"/>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B07EC-C3EE-4116-80E3-5BDBCAA54DD7}"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6E177-08DB-4302-982D-4D551DFD2229}" type="slidenum">
              <a:rPr lang="en-US" smtClean="0"/>
              <a:t>‹#›</a:t>
            </a:fld>
            <a:endParaRPr lang="en-US"/>
          </a:p>
        </p:txBody>
      </p:sp>
    </p:spTree>
    <p:extLst>
      <p:ext uri="{BB962C8B-B14F-4D97-AF65-F5344CB8AC3E}">
        <p14:creationId xmlns:p14="http://schemas.microsoft.com/office/powerpoint/2010/main" val="119003102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tmp"/><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3" Type="http://schemas.openxmlformats.org/officeDocument/2006/relationships/hyperlink" Target="http://svi.cdc.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datawarehouse.hrsa.gov/Tools/MapTool.aspx" TargetMode="External"/><Relationship Id="rId5" Type="http://schemas.openxmlformats.org/officeDocument/2006/relationships/hyperlink" Target="http://ephtracking.cdc.gov/showHome.action" TargetMode="External"/><Relationship Id="rId4" Type="http://schemas.openxmlformats.org/officeDocument/2006/relationships/hyperlink" Target="http://svi.cdc.gov/map.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2133600"/>
          </a:xfrm>
        </p:spPr>
        <p:txBody>
          <a:bodyPr>
            <a:normAutofit fontScale="90000"/>
          </a:bodyPr>
          <a:lstStyle/>
          <a:p>
            <a:r>
              <a:rPr lang="en-US" dirty="0" smtClean="0"/>
              <a:t>Vulnerable Populations and Climate-Related Health Impacts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Colleen Kaelin, MSPH RS</a:t>
            </a:r>
          </a:p>
          <a:p>
            <a:r>
              <a:rPr lang="en-US" dirty="0" smtClean="0"/>
              <a:t>KOIN Meeting</a:t>
            </a:r>
          </a:p>
          <a:p>
            <a:r>
              <a:rPr lang="en-US" dirty="0" smtClean="0"/>
              <a:t>November 1, 2016</a:t>
            </a:r>
          </a:p>
          <a:p>
            <a:endParaRPr lang="en-US" dirty="0" smtClean="0"/>
          </a:p>
          <a:p>
            <a:endParaRPr lang="en-US" dirty="0"/>
          </a:p>
        </p:txBody>
      </p:sp>
    </p:spTree>
    <p:extLst>
      <p:ext uri="{BB962C8B-B14F-4D97-AF65-F5344CB8AC3E}">
        <p14:creationId xmlns:p14="http://schemas.microsoft.com/office/powerpoint/2010/main" val="135629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rmAutofit/>
          </a:bodyPr>
          <a:lstStyle/>
          <a:p>
            <a:pPr algn="ctr"/>
            <a:r>
              <a:rPr lang="en-US" dirty="0" smtClean="0"/>
              <a:t>Guidance Document</a:t>
            </a:r>
            <a:r>
              <a:rPr lang="en-US" dirty="0"/>
              <a:t/>
            </a:r>
            <a:br>
              <a:rPr lang="en-US" dirty="0"/>
            </a:br>
            <a:r>
              <a:rPr lang="en-US" sz="1800" u="sng" dirty="0"/>
              <a:t>https://c.ymcdn.com/sites/cste.site-ym.com/resource/resmgr/EnvironmentalHealth/ClimateChangeIndicatorsRepor.pdf</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057400"/>
            <a:ext cx="3496102" cy="4525963"/>
          </a:xfrm>
        </p:spPr>
      </p:pic>
    </p:spTree>
    <p:extLst>
      <p:ext uri="{BB962C8B-B14F-4D97-AF65-F5344CB8AC3E}">
        <p14:creationId xmlns:p14="http://schemas.microsoft.com/office/powerpoint/2010/main" val="2016249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a:bodyPr>
          <a:lstStyle/>
          <a:p>
            <a:pPr algn="ctr"/>
            <a:r>
              <a:rPr lang="en-US" sz="3200" dirty="0" smtClean="0"/>
              <a:t>Tier I- Identify Hazards and Develop Indicators</a:t>
            </a:r>
            <a:endParaRPr lang="en-US" sz="3200" dirty="0"/>
          </a:p>
        </p:txBody>
      </p:sp>
      <p:sp>
        <p:nvSpPr>
          <p:cNvPr id="3" name="Content Placeholder 2"/>
          <p:cNvSpPr>
            <a:spLocks noGrp="1"/>
          </p:cNvSpPr>
          <p:nvPr>
            <p:ph idx="1"/>
          </p:nvPr>
        </p:nvSpPr>
        <p:spPr/>
        <p:txBody>
          <a:bodyPr>
            <a:normAutofit fontScale="77500" lnSpcReduction="20000"/>
          </a:bodyPr>
          <a:lstStyle/>
          <a:p>
            <a:r>
              <a:rPr lang="en-US" sz="3300" dirty="0" smtClean="0"/>
              <a:t>Identify the </a:t>
            </a:r>
            <a:r>
              <a:rPr lang="en-US" sz="3300" u="sng" dirty="0" smtClean="0"/>
              <a:t>highest</a:t>
            </a:r>
            <a:r>
              <a:rPr lang="en-US" sz="3300" dirty="0" smtClean="0"/>
              <a:t> </a:t>
            </a:r>
            <a:r>
              <a:rPr lang="en-US" sz="3300" u="sng" dirty="0" smtClean="0"/>
              <a:t>priority</a:t>
            </a:r>
            <a:r>
              <a:rPr lang="en-US" sz="3300" dirty="0" smtClean="0"/>
              <a:t> climate related hazards in your region</a:t>
            </a:r>
          </a:p>
          <a:p>
            <a:r>
              <a:rPr lang="en-US" sz="3300" dirty="0" smtClean="0"/>
              <a:t>Compile relevant indicators, using the Tracking Network and Council of State and Territorial Epidemiologist’s State Environmental Health </a:t>
            </a:r>
            <a:r>
              <a:rPr lang="en-US" sz="3300" dirty="0"/>
              <a:t>Indicators (http://</a:t>
            </a:r>
            <a:r>
              <a:rPr lang="en-US" sz="3300" dirty="0" smtClean="0"/>
              <a:t>www.cste.org/default.asp?page=EHIndicatorsClimate)</a:t>
            </a:r>
          </a:p>
          <a:p>
            <a:r>
              <a:rPr lang="en-US" sz="3300" dirty="0" smtClean="0"/>
              <a:t>Identify data sources</a:t>
            </a:r>
          </a:p>
          <a:p>
            <a:r>
              <a:rPr lang="en-US" sz="3300" dirty="0" smtClean="0"/>
              <a:t>Create and disseminate baseline set of local indicators</a:t>
            </a:r>
          </a:p>
          <a:p>
            <a:r>
              <a:rPr lang="en-US" sz="3300" dirty="0" smtClean="0"/>
              <a:t>Integrate climate change indicators into the overall local health surveillance program</a:t>
            </a:r>
          </a:p>
          <a:p>
            <a:pPr marL="0" indent="0">
              <a:buNone/>
            </a:pPr>
            <a:endParaRPr lang="en-US" sz="1800" dirty="0" smtClean="0"/>
          </a:p>
          <a:p>
            <a:endParaRPr lang="en-US" dirty="0" smtClean="0"/>
          </a:p>
          <a:p>
            <a:endParaRPr lang="en-US" dirty="0"/>
          </a:p>
        </p:txBody>
      </p:sp>
    </p:spTree>
    <p:extLst>
      <p:ext uri="{BB962C8B-B14F-4D97-AF65-F5344CB8AC3E}">
        <p14:creationId xmlns:p14="http://schemas.microsoft.com/office/powerpoint/2010/main" val="97342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Assess Vulnerability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Define Exposure based on the climate-related hazards developed for each jurisdiction</a:t>
            </a:r>
          </a:p>
          <a:p>
            <a:r>
              <a:rPr lang="en-US" dirty="0" smtClean="0"/>
              <a:t>Research historical trends in morbidity and mortality related to climate and extreme weather</a:t>
            </a:r>
          </a:p>
          <a:p>
            <a:r>
              <a:rPr lang="en-US" dirty="0" smtClean="0"/>
              <a:t>Identify the particularly vulnerable sub-populations</a:t>
            </a:r>
          </a:p>
          <a:p>
            <a:r>
              <a:rPr lang="en-US" dirty="0" smtClean="0"/>
              <a:t>Combine socioeconomic, demographic, environmental, and health data to create a vulnerability index</a:t>
            </a:r>
          </a:p>
          <a:p>
            <a:pPr lvl="1"/>
            <a:r>
              <a:rPr lang="en-US" dirty="0"/>
              <a:t>http://</a:t>
            </a:r>
            <a:r>
              <a:rPr lang="en-US" dirty="0" smtClean="0"/>
              <a:t>www.sciencedirect.com/science/journal/01436228</a:t>
            </a:r>
            <a:endParaRPr lang="en-US" dirty="0"/>
          </a:p>
          <a:p>
            <a:pPr lvl="1"/>
            <a:r>
              <a:rPr lang="en-US" dirty="0"/>
              <a:t>http://www.ncbi.nlm.nih.gov/pmc/articles/PMC2801183/ </a:t>
            </a:r>
          </a:p>
          <a:p>
            <a:pPr marL="457200" lvl="1" indent="0">
              <a:buNone/>
            </a:pPr>
            <a:endParaRPr lang="en-US" dirty="0"/>
          </a:p>
        </p:txBody>
      </p:sp>
    </p:spTree>
    <p:extLst>
      <p:ext uri="{BB962C8B-B14F-4D97-AF65-F5344CB8AC3E}">
        <p14:creationId xmlns:p14="http://schemas.microsoft.com/office/powerpoint/2010/main" val="41808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3-Predict Future Impacts</a:t>
            </a:r>
            <a:endParaRPr lang="en-US" dirty="0"/>
          </a:p>
        </p:txBody>
      </p:sp>
      <p:sp>
        <p:nvSpPr>
          <p:cNvPr id="3" name="Content Placeholder 2"/>
          <p:cNvSpPr>
            <a:spLocks noGrp="1"/>
          </p:cNvSpPr>
          <p:nvPr>
            <p:ph idx="1"/>
          </p:nvPr>
        </p:nvSpPr>
        <p:spPr/>
        <p:txBody>
          <a:bodyPr/>
          <a:lstStyle/>
          <a:p>
            <a:r>
              <a:rPr lang="en-US" dirty="0" smtClean="0"/>
              <a:t>Identify Climate Projects at the geographic scale of your jurisdiction</a:t>
            </a:r>
          </a:p>
          <a:p>
            <a:r>
              <a:rPr lang="en-US" dirty="0" smtClean="0"/>
              <a:t>Compare projected changes with the spatial distribution of vulnerable populations</a:t>
            </a:r>
          </a:p>
          <a:p>
            <a:r>
              <a:rPr lang="en-US" dirty="0" smtClean="0"/>
              <a:t>Estimate future climate-related mortality and morbidity for the hazards selected in Tier 1</a:t>
            </a:r>
          </a:p>
          <a:p>
            <a:r>
              <a:rPr lang="en-US" dirty="0" smtClean="0"/>
              <a:t>Compare projected changes with historical trends in morbidity, mortality and cost</a:t>
            </a:r>
          </a:p>
          <a:p>
            <a:pPr marL="0" indent="0">
              <a:buNone/>
            </a:pPr>
            <a:endParaRPr lang="en-US" dirty="0" smtClean="0"/>
          </a:p>
          <a:p>
            <a:endParaRPr lang="en-US" dirty="0"/>
          </a:p>
        </p:txBody>
      </p:sp>
    </p:spTree>
    <p:extLst>
      <p:ext uri="{BB962C8B-B14F-4D97-AF65-F5344CB8AC3E}">
        <p14:creationId xmlns:p14="http://schemas.microsoft.com/office/powerpoint/2010/main" val="231520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69748" y="2429750"/>
            <a:ext cx="4334861" cy="3310590"/>
          </a:xfrm>
        </p:spPr>
      </p:pic>
      <p:pic>
        <p:nvPicPr>
          <p:cNvPr id="9" name="Content Placeholder 8"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9748" y="1600200"/>
            <a:ext cx="4038600" cy="829550"/>
          </a:xfrm>
        </p:spPr>
      </p:pic>
      <p:sp>
        <p:nvSpPr>
          <p:cNvPr id="4" name="Title 3"/>
          <p:cNvSpPr>
            <a:spLocks noGrp="1"/>
          </p:cNvSpPr>
          <p:nvPr>
            <p:ph type="title"/>
          </p:nvPr>
        </p:nvSpPr>
        <p:spPr/>
        <p:txBody>
          <a:bodyPr/>
          <a:lstStyle/>
          <a:p>
            <a:r>
              <a:rPr lang="en-US" dirty="0" smtClean="0"/>
              <a:t>Yes we </a:t>
            </a:r>
            <a:r>
              <a:rPr lang="en-US" u="sng" dirty="0" smtClean="0"/>
              <a:t>can</a:t>
            </a:r>
            <a:r>
              <a:rPr lang="en-US" dirty="0" smtClean="0"/>
              <a:t> apply this in Kentucky!</a:t>
            </a:r>
            <a:endParaRPr lang="en-US" dirty="0"/>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731" y="1600200"/>
            <a:ext cx="4258269" cy="5229955"/>
          </a:xfrm>
          <a:prstGeom prst="rect">
            <a:avLst/>
          </a:prstGeom>
        </p:spPr>
      </p:pic>
    </p:spTree>
    <p:extLst>
      <p:ext uri="{BB962C8B-B14F-4D97-AF65-F5344CB8AC3E}">
        <p14:creationId xmlns:p14="http://schemas.microsoft.com/office/powerpoint/2010/main" val="423996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smtClean="0"/>
              <a:t>	*Social Vulnerability Index</a:t>
            </a:r>
          </a:p>
          <a:p>
            <a:pPr marL="393192" lvl="1" indent="0">
              <a:buNone/>
            </a:pPr>
            <a:r>
              <a:rPr lang="en-US" dirty="0">
                <a:hlinkClick r:id="rId3"/>
              </a:rPr>
              <a:t>http://svi.cdc.gov</a:t>
            </a:r>
            <a:r>
              <a:rPr lang="en-US" dirty="0" smtClean="0">
                <a:hlinkClick r:id="rId3"/>
              </a:rPr>
              <a:t>/</a:t>
            </a:r>
            <a:endParaRPr lang="en-US" dirty="0" smtClean="0"/>
          </a:p>
          <a:p>
            <a:pPr marL="393192" lvl="1" indent="0">
              <a:buNone/>
            </a:pPr>
            <a:r>
              <a:rPr lang="en-US" dirty="0">
                <a:hlinkClick r:id="rId4"/>
              </a:rPr>
              <a:t>http://</a:t>
            </a:r>
            <a:r>
              <a:rPr lang="en-US" dirty="0" smtClean="0">
                <a:hlinkClick r:id="rId4"/>
              </a:rPr>
              <a:t>svi.cdc.gov/map.aspx</a:t>
            </a:r>
            <a:endParaRPr lang="en-US" dirty="0" smtClean="0"/>
          </a:p>
          <a:p>
            <a:pPr marL="0" indent="0">
              <a:buNone/>
            </a:pPr>
            <a:r>
              <a:rPr lang="en-US" dirty="0" smtClean="0"/>
              <a:t>	*Environmental Public Health Tracking 	Network</a:t>
            </a:r>
          </a:p>
          <a:p>
            <a:pPr marL="393192" lvl="1" indent="0">
              <a:buNone/>
            </a:pPr>
            <a:r>
              <a:rPr lang="en-US" sz="2800" dirty="0">
                <a:hlinkClick r:id="rId5"/>
              </a:rPr>
              <a:t>http://</a:t>
            </a:r>
            <a:r>
              <a:rPr lang="en-US" sz="2800" dirty="0" smtClean="0">
                <a:hlinkClick r:id="rId5"/>
              </a:rPr>
              <a:t>ephtracking.cdc.gov/showHome.action</a:t>
            </a:r>
            <a:endParaRPr lang="en-US" sz="2800" dirty="0"/>
          </a:p>
          <a:p>
            <a:pPr marL="393192" lvl="1" indent="0">
              <a:buNone/>
            </a:pPr>
            <a:r>
              <a:rPr lang="en-US" dirty="0"/>
              <a:t>	</a:t>
            </a:r>
            <a:r>
              <a:rPr lang="en-US" dirty="0" smtClean="0"/>
              <a:t>*Health Resources and Services Administration Data Warehouse</a:t>
            </a:r>
          </a:p>
          <a:p>
            <a:pPr marL="393192" lvl="1" indent="0">
              <a:buNone/>
            </a:pPr>
            <a:r>
              <a:rPr lang="en-US" dirty="0">
                <a:hlinkClick r:id="rId6"/>
              </a:rPr>
              <a:t>http://</a:t>
            </a:r>
            <a:r>
              <a:rPr lang="en-US" dirty="0" smtClean="0">
                <a:hlinkClick r:id="rId6"/>
              </a:rPr>
              <a:t>datawarehouse.hrsa.gov/Tools/MapTool.aspx</a:t>
            </a:r>
            <a:endParaRPr lang="en-US" dirty="0" smtClean="0"/>
          </a:p>
          <a:p>
            <a:pPr marL="393192" lvl="1" indent="0">
              <a:buNone/>
            </a:pPr>
            <a:endParaRPr lang="en-US" dirty="0" smtClean="0"/>
          </a:p>
          <a:p>
            <a:pPr marL="667512" lvl="2" indent="0">
              <a:buNone/>
            </a:pPr>
            <a:endParaRPr lang="en-US" dirty="0" smtClean="0"/>
          </a:p>
          <a:p>
            <a:pPr marL="393192" lvl="1" indent="0">
              <a:buNone/>
            </a:pPr>
            <a:endParaRPr lang="en-US" dirty="0" smtClean="0"/>
          </a:p>
        </p:txBody>
      </p:sp>
    </p:spTree>
    <p:extLst>
      <p:ext uri="{BB962C8B-B14F-4D97-AF65-F5344CB8AC3E}">
        <p14:creationId xmlns:p14="http://schemas.microsoft.com/office/powerpoint/2010/main" val="355174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922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63562"/>
          </a:xfrm>
        </p:spPr>
        <p:txBody>
          <a:bodyPr>
            <a:noAutofit/>
          </a:bodyPr>
          <a:lstStyle/>
          <a:p>
            <a:r>
              <a:rPr lang="en-US" sz="3200" dirty="0" smtClean="0"/>
              <a:t>CDC Building Resilience Against Climate Impacts</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7" y="1066800"/>
            <a:ext cx="8678486" cy="5638800"/>
          </a:xfrm>
          <a:prstGeom prst="rect">
            <a:avLst/>
          </a:prstGeom>
        </p:spPr>
      </p:pic>
    </p:spTree>
    <p:extLst>
      <p:ext uri="{BB962C8B-B14F-4D97-AF65-F5344CB8AC3E}">
        <p14:creationId xmlns:p14="http://schemas.microsoft.com/office/powerpoint/2010/main" val="4150467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71378"/>
          </a:xfrm>
        </p:spPr>
        <p:txBody>
          <a:bodyPr>
            <a:normAutofit fontScale="90000"/>
          </a:bodyPr>
          <a:lstStyle/>
          <a:p>
            <a:r>
              <a:rPr lang="en-US" dirty="0" smtClean="0"/>
              <a:t>U.S. Global Change Research Program</a:t>
            </a:r>
            <a:endParaRPr lang="en-US" dirty="0"/>
          </a:p>
        </p:txBody>
      </p:sp>
      <p:pic>
        <p:nvPicPr>
          <p:cNvPr id="3" name="Picture 2" descr="Screen Clippin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676400" y="1219200"/>
            <a:ext cx="5482919" cy="5143500"/>
          </a:xfrm>
          <a:prstGeom prst="rect">
            <a:avLst/>
          </a:prstGeom>
        </p:spPr>
      </p:pic>
    </p:spTree>
    <p:extLst>
      <p:ext uri="{BB962C8B-B14F-4D97-AF65-F5344CB8AC3E}">
        <p14:creationId xmlns:p14="http://schemas.microsoft.com/office/powerpoint/2010/main" val="77537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Vulnerable Population?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Socially Vulnerable</a:t>
            </a:r>
          </a:p>
          <a:p>
            <a:pPr lvl="1"/>
            <a:r>
              <a:rPr lang="en-US" dirty="0" smtClean="0"/>
              <a:t>Young and Old</a:t>
            </a:r>
          </a:p>
          <a:p>
            <a:pPr lvl="1"/>
            <a:r>
              <a:rPr lang="en-US" dirty="0" smtClean="0"/>
              <a:t>Minority\Limited English</a:t>
            </a:r>
          </a:p>
          <a:p>
            <a:pPr lvl="1"/>
            <a:r>
              <a:rPr lang="en-US" dirty="0" smtClean="0"/>
              <a:t>Rural\Roadless\Geographically Isolated</a:t>
            </a:r>
          </a:p>
          <a:p>
            <a:r>
              <a:rPr lang="en-US" dirty="0" smtClean="0"/>
              <a:t>Economically Vulnerable (poor, uneducated)</a:t>
            </a:r>
          </a:p>
          <a:p>
            <a:r>
              <a:rPr lang="en-US" dirty="0" smtClean="0"/>
              <a:t>Medically Vulnerable</a:t>
            </a:r>
          </a:p>
          <a:p>
            <a:pPr lvl="1"/>
            <a:r>
              <a:rPr lang="en-US" dirty="0" smtClean="0"/>
              <a:t>Underserved Areas and Populations</a:t>
            </a:r>
          </a:p>
          <a:p>
            <a:pPr lvl="1"/>
            <a:r>
              <a:rPr lang="en-US" dirty="0" smtClean="0"/>
              <a:t>Chronic Disease (Diabetes, Respiratory, Cardiac)</a:t>
            </a:r>
          </a:p>
          <a:p>
            <a:pPr lvl="1"/>
            <a:r>
              <a:rPr lang="en-US" dirty="0" smtClean="0"/>
              <a:t>Oxygen and/or Dialysis Dependent</a:t>
            </a:r>
          </a:p>
          <a:p>
            <a:pPr marL="457200" lvl="1" indent="0">
              <a:buNone/>
            </a:pPr>
            <a:endParaRPr lang="en-US" dirty="0" smtClean="0"/>
          </a:p>
        </p:txBody>
      </p:sp>
    </p:spTree>
    <p:extLst>
      <p:ext uri="{BB962C8B-B14F-4D97-AF65-F5344CB8AC3E}">
        <p14:creationId xmlns:p14="http://schemas.microsoft.com/office/powerpoint/2010/main" val="289513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838200"/>
            <a:ext cx="8830907" cy="5858693"/>
          </a:xfrm>
          <a:prstGeom prst="rect">
            <a:avLst/>
          </a:prstGeom>
        </p:spPr>
      </p:pic>
      <p:sp>
        <p:nvSpPr>
          <p:cNvPr id="5" name="Title 4"/>
          <p:cNvSpPr>
            <a:spLocks noGrp="1"/>
          </p:cNvSpPr>
          <p:nvPr>
            <p:ph type="title"/>
          </p:nvPr>
        </p:nvSpPr>
        <p:spPr>
          <a:xfrm>
            <a:off x="457200" y="152400"/>
            <a:ext cx="8229600" cy="609600"/>
          </a:xfrm>
        </p:spPr>
        <p:txBody>
          <a:bodyPr>
            <a:normAutofit fontScale="90000"/>
          </a:bodyPr>
          <a:lstStyle/>
          <a:p>
            <a:r>
              <a:rPr lang="en-US" dirty="0" smtClean="0"/>
              <a:t>Determinants of Vulnerability-USGCRP</a:t>
            </a:r>
            <a:endParaRPr lang="en-US" dirty="0"/>
          </a:p>
        </p:txBody>
      </p:sp>
    </p:spTree>
    <p:extLst>
      <p:ext uri="{BB962C8B-B14F-4D97-AF65-F5344CB8AC3E}">
        <p14:creationId xmlns:p14="http://schemas.microsoft.com/office/powerpoint/2010/main" val="392172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67" y="232916"/>
            <a:ext cx="8345065" cy="6392167"/>
          </a:xfrm>
          <a:prstGeom prst="rect">
            <a:avLst/>
          </a:prstGeom>
        </p:spPr>
      </p:pic>
    </p:spTree>
    <p:extLst>
      <p:ext uri="{BB962C8B-B14F-4D97-AF65-F5344CB8AC3E}">
        <p14:creationId xmlns:p14="http://schemas.microsoft.com/office/powerpoint/2010/main" val="4016718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19200"/>
          </a:xfrm>
        </p:spPr>
        <p:txBody>
          <a:bodyPr>
            <a:normAutofit fontScale="90000"/>
          </a:bodyPr>
          <a:lstStyle/>
          <a:p>
            <a:pPr algn="ctr"/>
            <a:r>
              <a:rPr lang="en-US" dirty="0"/>
              <a:t>What are the highest priority hazards in Kentucky?</a:t>
            </a:r>
          </a:p>
        </p:txBody>
      </p:sp>
      <p:sp>
        <p:nvSpPr>
          <p:cNvPr id="3" name="Content Placeholder 2"/>
          <p:cNvSpPr>
            <a:spLocks noGrp="1"/>
          </p:cNvSpPr>
          <p:nvPr>
            <p:ph idx="1"/>
          </p:nvPr>
        </p:nvSpPr>
        <p:spPr>
          <a:xfrm>
            <a:off x="457200" y="1981200"/>
            <a:ext cx="8229600" cy="4343400"/>
          </a:xfrm>
        </p:spPr>
        <p:txBody>
          <a:bodyPr>
            <a:normAutofit fontScale="92500" lnSpcReduction="10000"/>
          </a:bodyPr>
          <a:lstStyle/>
          <a:p>
            <a:pPr marL="0" lvl="0" indent="0" algn="ctr">
              <a:buClrTx/>
              <a:buSzTx/>
              <a:buNone/>
            </a:pPr>
            <a:r>
              <a:rPr lang="en-US" sz="3000" dirty="0">
                <a:solidFill>
                  <a:prstClr val="black"/>
                </a:solidFill>
              </a:rPr>
              <a:t>According to the Kentucky Emergency Management Plan</a:t>
            </a:r>
          </a:p>
          <a:p>
            <a:pPr marL="514350" lvl="0" indent="-514350">
              <a:buClrTx/>
              <a:buSzTx/>
              <a:buFont typeface="+mj-lt"/>
              <a:buAutoNum type="arabicPeriod"/>
            </a:pPr>
            <a:r>
              <a:rPr lang="en-US" sz="3000" dirty="0">
                <a:solidFill>
                  <a:prstClr val="black"/>
                </a:solidFill>
              </a:rPr>
              <a:t>Flood</a:t>
            </a:r>
          </a:p>
          <a:p>
            <a:pPr marL="514350" lvl="0" indent="-514350">
              <a:buClrTx/>
              <a:buSzTx/>
              <a:buFont typeface="+mj-lt"/>
              <a:buAutoNum type="arabicPeriod"/>
            </a:pPr>
            <a:r>
              <a:rPr lang="en-US" sz="3000" dirty="0">
                <a:solidFill>
                  <a:prstClr val="black"/>
                </a:solidFill>
              </a:rPr>
              <a:t>Severe Storm</a:t>
            </a:r>
          </a:p>
          <a:p>
            <a:pPr marL="514350" lvl="0" indent="-514350">
              <a:buClrTx/>
              <a:buSzTx/>
              <a:buFont typeface="+mj-lt"/>
              <a:buAutoNum type="arabicPeriod"/>
            </a:pPr>
            <a:r>
              <a:rPr lang="en-US" sz="3000" dirty="0">
                <a:solidFill>
                  <a:prstClr val="black"/>
                </a:solidFill>
              </a:rPr>
              <a:t>Health Emergency</a:t>
            </a:r>
          </a:p>
          <a:p>
            <a:pPr marL="514350" lvl="0" indent="-514350">
              <a:buClrTx/>
              <a:buSzTx/>
              <a:buFont typeface="+mj-lt"/>
              <a:buAutoNum type="arabicPeriod"/>
            </a:pPr>
            <a:r>
              <a:rPr lang="en-US" sz="3000" dirty="0">
                <a:solidFill>
                  <a:prstClr val="black"/>
                </a:solidFill>
              </a:rPr>
              <a:t>Natural Hazard</a:t>
            </a:r>
          </a:p>
          <a:p>
            <a:pPr marL="514350" lvl="0" indent="-514350">
              <a:buClrTx/>
              <a:buSzTx/>
              <a:buFont typeface="+mj-lt"/>
              <a:buAutoNum type="arabicPeriod"/>
            </a:pPr>
            <a:r>
              <a:rPr lang="en-US" sz="3000" dirty="0">
                <a:solidFill>
                  <a:prstClr val="black"/>
                </a:solidFill>
              </a:rPr>
              <a:t>Man-made Hazard</a:t>
            </a:r>
          </a:p>
          <a:p>
            <a:pPr marL="514350" lvl="0" indent="-514350">
              <a:buClrTx/>
              <a:buSzTx/>
              <a:buFont typeface="+mj-lt"/>
              <a:buAutoNum type="arabicPeriod"/>
            </a:pPr>
            <a:r>
              <a:rPr lang="en-US" sz="3000" dirty="0">
                <a:solidFill>
                  <a:prstClr val="black"/>
                </a:solidFill>
              </a:rPr>
              <a:t>Earthquake</a:t>
            </a:r>
          </a:p>
          <a:p>
            <a:pPr marL="514350" lvl="0" indent="-514350">
              <a:buClrTx/>
              <a:buSzTx/>
              <a:buFont typeface="+mj-lt"/>
              <a:buAutoNum type="arabicPeriod"/>
            </a:pPr>
            <a:r>
              <a:rPr lang="en-US" sz="3000" dirty="0">
                <a:solidFill>
                  <a:prstClr val="black"/>
                </a:solidFill>
              </a:rPr>
              <a:t>Cyber-terrorism</a:t>
            </a:r>
          </a:p>
          <a:p>
            <a:pPr marL="0" indent="0">
              <a:buNone/>
            </a:pPr>
            <a:endParaRPr lang="en-US" dirty="0"/>
          </a:p>
        </p:txBody>
      </p:sp>
    </p:spTree>
    <p:extLst>
      <p:ext uri="{BB962C8B-B14F-4D97-AF65-F5344CB8AC3E}">
        <p14:creationId xmlns:p14="http://schemas.microsoft.com/office/powerpoint/2010/main" val="1688767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Does Kentucky Have a Plan to Adapt?</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47800"/>
            <a:ext cx="7497767" cy="4724400"/>
          </a:xfrm>
        </p:spPr>
      </p:pic>
    </p:spTree>
    <p:extLst>
      <p:ext uri="{BB962C8B-B14F-4D97-AF65-F5344CB8AC3E}">
        <p14:creationId xmlns:p14="http://schemas.microsoft.com/office/powerpoint/2010/main" val="166232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dirty="0" smtClean="0"/>
              <a:t>How are Local Health Departments Involved?</a:t>
            </a:r>
            <a:endParaRPr lang="en-US" dirty="0"/>
          </a:p>
        </p:txBody>
      </p:sp>
      <p:sp>
        <p:nvSpPr>
          <p:cNvPr id="3" name="Content Placeholder 2"/>
          <p:cNvSpPr>
            <a:spLocks noGrp="1"/>
          </p:cNvSpPr>
          <p:nvPr>
            <p:ph idx="1"/>
          </p:nvPr>
        </p:nvSpPr>
        <p:spPr>
          <a:xfrm>
            <a:off x="457200" y="2057400"/>
            <a:ext cx="8229600" cy="4267200"/>
          </a:xfrm>
        </p:spPr>
        <p:txBody>
          <a:bodyPr>
            <a:normAutofit/>
          </a:bodyPr>
          <a:lstStyle/>
          <a:p>
            <a:pPr marL="0" indent="0">
              <a:buNone/>
            </a:pPr>
            <a:r>
              <a:rPr lang="en-US" i="1" dirty="0" smtClean="0"/>
              <a:t>Local public health departments take the lead in activities that are directly impacted by the changing climate, such as hazard mitigation planning and response.  They also actively participate in collecting data and conducting surveillance on community health concerns that are directly or indirectly effected by the climate change…. (</a:t>
            </a:r>
            <a:r>
              <a:rPr lang="en-US" i="1" dirty="0" err="1" smtClean="0"/>
              <a:t>Frumkin</a:t>
            </a:r>
            <a:r>
              <a:rPr lang="en-US" i="1" dirty="0" smtClean="0"/>
              <a:t> et. al) </a:t>
            </a:r>
            <a:endParaRPr lang="en-US" i="1" dirty="0"/>
          </a:p>
        </p:txBody>
      </p:sp>
    </p:spTree>
    <p:extLst>
      <p:ext uri="{BB962C8B-B14F-4D97-AF65-F5344CB8AC3E}">
        <p14:creationId xmlns:p14="http://schemas.microsoft.com/office/powerpoint/2010/main" val="1471680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01DD3E84222749ACDFBCB2857CFD2F" ma:contentTypeVersion="2" ma:contentTypeDescription="Create a new document." ma:contentTypeScope="" ma:versionID="915e35dc5d593b740694f8ec04b79904">
  <xsd:schema xmlns:xsd="http://www.w3.org/2001/XMLSchema" xmlns:xs="http://www.w3.org/2001/XMLSchema" xmlns:p="http://schemas.microsoft.com/office/2006/metadata/properties" xmlns:ns1="http://schemas.microsoft.com/sharepoint/v3" targetNamespace="http://schemas.microsoft.com/office/2006/metadata/properties" ma:root="true" ma:fieldsID="26ae8053387f972404f5ef1c4bc0980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8BBEDD-7B39-4788-8B59-8A9420CA8810}">
  <ds:schemaRefs>
    <ds:schemaRef ds:uri="http://schemas.microsoft.com/sharepoint/v3/contenttype/forms"/>
  </ds:schemaRefs>
</ds:datastoreItem>
</file>

<file path=customXml/itemProps2.xml><?xml version="1.0" encoding="utf-8"?>
<ds:datastoreItem xmlns:ds="http://schemas.openxmlformats.org/officeDocument/2006/customXml" ds:itemID="{7108A08F-5398-4FAC-B3C3-669DE3765E80}"/>
</file>

<file path=customXml/itemProps3.xml><?xml version="1.0" encoding="utf-8"?>
<ds:datastoreItem xmlns:ds="http://schemas.openxmlformats.org/officeDocument/2006/customXml" ds:itemID="{DB128BF8-9915-4776-8224-AAC3604333FD}">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540a4017-22d9-44e0-b6ab-03a3cfc71131"/>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Flow</Template>
  <TotalTime>2263</TotalTime>
  <Words>1464</Words>
  <Application>Microsoft Office PowerPoint</Application>
  <PresentationFormat>On-screen Show (4:3)</PresentationFormat>
  <Paragraphs>105</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Flow</vt:lpstr>
      <vt:lpstr>Office Theme</vt:lpstr>
      <vt:lpstr>Vulnerable Populations and Climate-Related Health Impacts</vt:lpstr>
      <vt:lpstr>CDC Building Resilience Against Climate Impacts</vt:lpstr>
      <vt:lpstr>U.S. Global Change Research Program</vt:lpstr>
      <vt:lpstr>What is a Vulnerable Population?</vt:lpstr>
      <vt:lpstr>Determinants of Vulnerability-USGCRP</vt:lpstr>
      <vt:lpstr>PowerPoint Presentation</vt:lpstr>
      <vt:lpstr>What are the highest priority hazards in Kentucky?</vt:lpstr>
      <vt:lpstr>Does Kentucky Have a Plan to Adapt?</vt:lpstr>
      <vt:lpstr>How are Local Health Departments Involved?</vt:lpstr>
      <vt:lpstr>Guidance Document https://c.ymcdn.com/sites/cste.site-ym.com/resource/resmgr/EnvironmentalHealth/ClimateChangeIndicatorsRepor.pdf</vt:lpstr>
      <vt:lpstr>Tier I- Identify Hazards and Develop Indicators</vt:lpstr>
      <vt:lpstr>Tier 2- Assess Vulnerability</vt:lpstr>
      <vt:lpstr>Tier 3-Predict Future Impacts</vt:lpstr>
      <vt:lpstr>Yes we can apply this in Kentucky!</vt:lpstr>
      <vt:lpstr>Tools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Vulnerable Populations and Climate-Related Health Impacts</dc:title>
  <dc:creator>Brandon.Hurley@ky.gov</dc:creator>
  <cp:lastModifiedBy>barbaraj.fox</cp:lastModifiedBy>
  <cp:revision>170</cp:revision>
  <cp:lastPrinted>2016-10-25T14:28:29Z</cp:lastPrinted>
  <dcterms:created xsi:type="dcterms:W3CDTF">2012-03-09T18:35:37Z</dcterms:created>
  <dcterms:modified xsi:type="dcterms:W3CDTF">2016-11-01T11:41:09Z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0x0101008D01DD3E84222749ACDFBCB2857CFD2F</vt:lpwstr>
  </property>
  <property fmtid="{D5CDD505-2E9C-101B-9397-08002B2CF9AE}" pid="4" name="Order">
    <vt:r8>9500</vt:r8>
  </property>
</Properties>
</file>